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7559675" cy="1069181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BE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7504920" y="5877360"/>
            <a:ext cx="1459080" cy="83592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nl-BE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BE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BE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BE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BE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BE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BE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BE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/>
          <p:cNvPicPr/>
          <p:nvPr/>
        </p:nvPicPr>
        <p:blipFill>
          <a:blip r:embed="rId14"/>
          <a:stretch/>
        </p:blipFill>
        <p:spPr>
          <a:xfrm>
            <a:off x="7504920" y="5877360"/>
            <a:ext cx="1459080" cy="83592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nl-BE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BE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BE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BE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BE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BE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BE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BE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chelen.be/senioren" TargetMode="External"/><Relationship Id="rId2" Type="http://schemas.openxmlformats.org/officeDocument/2006/relationships/hyperlink" Target="https://www.mechelen.be/ouderenraad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685800" y="1293459"/>
            <a:ext cx="7771680" cy="230618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nl-BE" sz="4400" b="1" strike="noStrike" spc="-1" dirty="0">
                <a:solidFill>
                  <a:srgbClr val="00B050"/>
                </a:solidFill>
                <a:latin typeface="Calibri"/>
              </a:rPr>
              <a:t>Team Communicatie</a:t>
            </a:r>
            <a:endParaRPr lang="nl-BE" sz="4400" b="0" strike="noStrike" spc="-1" dirty="0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1371600" y="3331779"/>
            <a:ext cx="6400080" cy="230618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nl-BE" sz="3200" b="0" strike="noStrike" spc="-1" dirty="0">
                <a:solidFill>
                  <a:srgbClr val="8B8B8B"/>
                </a:solidFill>
                <a:latin typeface="Calibri"/>
              </a:rPr>
              <a:t>Een maandelijkse Nieuwsbrief</a:t>
            </a:r>
            <a:endParaRPr lang="nl-B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nl-BE" sz="3200" b="0" strike="noStrike" spc="-1" dirty="0">
                <a:solidFill>
                  <a:srgbClr val="8B8B8B"/>
                </a:solidFill>
                <a:latin typeface="Calibri"/>
              </a:rPr>
              <a:t>van de Mechelse Ouderenraad?</a:t>
            </a:r>
            <a:endParaRPr lang="nl-B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lang="nl-BE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457200" y="732600"/>
            <a:ext cx="8228880" cy="122232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nl-BE" sz="4400" b="1" strike="noStrike" spc="-1" dirty="0">
                <a:solidFill>
                  <a:srgbClr val="00B050"/>
                </a:solidFill>
                <a:latin typeface="Calibri"/>
              </a:rPr>
              <a:t>Doel?</a:t>
            </a:r>
            <a:endParaRPr lang="nl-BE" sz="4400" b="0" strike="noStrike" spc="-1" dirty="0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395640" y="4653000"/>
            <a:ext cx="8218440" cy="1036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>
              <a:lnSpc>
                <a:spcPct val="100000"/>
              </a:lnSpc>
              <a:spcBef>
                <a:spcPts val="561"/>
              </a:spcBef>
            </a:pPr>
            <a:endParaRPr lang="nl-BE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nl-BE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nl-BE" sz="1800" b="0" strike="noStrike" spc="-1">
              <a:latin typeface="Arial"/>
            </a:endParaRPr>
          </a:p>
        </p:txBody>
      </p:sp>
      <p:sp>
        <p:nvSpPr>
          <p:cNvPr id="82" name="CustomShape 3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</a:pPr>
            <a:endParaRPr lang="nl-BE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561"/>
              </a:spcBef>
            </a:pPr>
            <a:endParaRPr lang="nl-BE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561"/>
              </a:spcBef>
            </a:pPr>
            <a:endParaRPr lang="nl-BE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561"/>
              </a:spcBef>
            </a:pPr>
            <a:endParaRPr lang="nl-BE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641"/>
              </a:spcBef>
            </a:pPr>
            <a:endParaRPr lang="nl-BE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641"/>
              </a:spcBef>
            </a:pPr>
            <a:endParaRPr lang="nl-BE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641"/>
              </a:spcBef>
            </a:pPr>
            <a:endParaRPr lang="nl-BE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641"/>
              </a:spcBef>
            </a:pPr>
            <a:endParaRPr lang="nl-BE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641"/>
              </a:spcBef>
            </a:pPr>
            <a:endParaRPr lang="nl-BE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561"/>
              </a:spcBef>
            </a:pPr>
            <a:endParaRPr lang="nl-BE" sz="1800" b="0" strike="noStrike" spc="-1">
              <a:latin typeface="Arial"/>
            </a:endParaRPr>
          </a:p>
        </p:txBody>
      </p:sp>
      <p:sp>
        <p:nvSpPr>
          <p:cNvPr id="83" name="CustomShape 4"/>
          <p:cNvSpPr/>
          <p:nvPr/>
        </p:nvSpPr>
        <p:spPr>
          <a:xfrm>
            <a:off x="1187640" y="2228040"/>
            <a:ext cx="655200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nl-BE" sz="2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Communicatie van de Mechelse Ouderenraad naar zijn leden toe </a:t>
            </a:r>
            <a:endParaRPr lang="nl-BE" sz="2400" b="0" strike="noStrike" spc="-1" dirty="0">
              <a:latin typeface="Arial"/>
            </a:endParaRPr>
          </a:p>
        </p:txBody>
      </p:sp>
      <p:sp>
        <p:nvSpPr>
          <p:cNvPr id="84" name="CustomShape 5"/>
          <p:cNvSpPr/>
          <p:nvPr/>
        </p:nvSpPr>
        <p:spPr>
          <a:xfrm>
            <a:off x="2195640" y="3153240"/>
            <a:ext cx="4518000" cy="201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nl-BE" sz="1800" b="0" strike="noStrike" spc="-1" dirty="0">
              <a:latin typeface="Arial"/>
            </a:endParaRPr>
          </a:p>
          <a:p>
            <a:pPr marL="285840" indent="-285120" algn="ctr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nl-BE" sz="2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Noodzakelijk infokanaal</a:t>
            </a:r>
            <a:endParaRPr lang="nl-BE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nl-BE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nl-BE" sz="2200" b="0" strike="noStrike" spc="-1" dirty="0">
              <a:latin typeface="Arial"/>
            </a:endParaRPr>
          </a:p>
          <a:p>
            <a:pPr marL="285840" indent="-285120" algn="ctr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nl-BE" sz="2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Imagoversterkend </a:t>
            </a:r>
            <a:endParaRPr lang="nl-BE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nl-BE" sz="1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endParaRPr lang="nl-BE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z="1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57200" y="274679"/>
            <a:ext cx="8228880" cy="165037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nl-BE" sz="4400" b="1" strike="noStrike" spc="-1" dirty="0">
                <a:solidFill>
                  <a:srgbClr val="00B050"/>
                </a:solidFill>
                <a:latin typeface="Calibri"/>
              </a:rPr>
              <a:t>Wat willen wij publiceren? </a:t>
            </a:r>
            <a:br>
              <a:rPr dirty="0"/>
            </a:br>
            <a:endParaRPr lang="nl-BE" sz="4900" b="0" strike="noStrike" spc="-1" dirty="0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457200" y="1268640"/>
            <a:ext cx="8228880" cy="48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25000" lnSpcReduction="20000"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nl-BE" sz="9600" b="1" strike="noStrike" spc="-1" dirty="0">
                <a:solidFill>
                  <a:srgbClr val="000000"/>
                </a:solidFill>
                <a:latin typeface="Calibri"/>
              </a:rPr>
              <a:t>Nieuwsbrief met (echt) nieuws, bestemd voor onze doelgroep:</a:t>
            </a:r>
            <a:endParaRPr lang="nl-BE" sz="9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nl-BE" sz="4600" b="0" strike="noStrike" spc="-1" dirty="0">
                <a:solidFill>
                  <a:srgbClr val="000000"/>
                </a:solidFill>
                <a:latin typeface="Calibri"/>
              </a:rPr>
              <a:t> </a:t>
            </a:r>
            <a:endParaRPr lang="nl-BE" sz="46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BE" sz="8800" b="0" strike="noStrike" spc="-1" dirty="0">
                <a:solidFill>
                  <a:srgbClr val="000000"/>
                </a:solidFill>
                <a:latin typeface="Calibri"/>
              </a:rPr>
              <a:t>Agenda en verslagen van de bijeenkomsten van de Coördinatiegroep en de Plenaire Vergadering;</a:t>
            </a:r>
          </a:p>
          <a:p>
            <a:pPr marL="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nl-BE" sz="88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BE" sz="8800" b="0" strike="noStrike" spc="-1" dirty="0">
                <a:solidFill>
                  <a:srgbClr val="000000"/>
                </a:solidFill>
                <a:latin typeface="Calibri"/>
              </a:rPr>
              <a:t>Informatie over onze eigen activiteiten;</a:t>
            </a:r>
          </a:p>
          <a:p>
            <a:pPr marL="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nl-BE" sz="88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BE" sz="8800" b="0" strike="noStrike" spc="-1" dirty="0">
                <a:solidFill>
                  <a:srgbClr val="000000"/>
                </a:solidFill>
                <a:latin typeface="Calibri"/>
              </a:rPr>
              <a:t>Informatie over de werking van de verschillende teams;</a:t>
            </a:r>
          </a:p>
          <a:p>
            <a:pPr marL="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nl-BE" sz="88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BE" sz="8800" b="0" strike="noStrike" spc="-1" dirty="0">
                <a:solidFill>
                  <a:srgbClr val="000000"/>
                </a:solidFill>
                <a:latin typeface="Calibri"/>
              </a:rPr>
              <a:t>Nuttige weetjes o.m. van de andere stedelijke adviesraden, van de Vlaamse Ouderenraad,  van het stadsbestuur, e.a.,</a:t>
            </a:r>
          </a:p>
          <a:p>
            <a:pPr marL="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nl-BE" sz="8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nl-BE" sz="88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BE" sz="8800" b="0" strike="noStrike" spc="-1" dirty="0">
                <a:solidFill>
                  <a:srgbClr val="000000"/>
                </a:solidFill>
                <a:latin typeface="Calibri"/>
              </a:rPr>
              <a:t>Eenmalige bijdragen (zoals interviews). Frequentie is wel beperkt. </a:t>
            </a:r>
            <a:endParaRPr lang="nl-BE" sz="88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nl-BE" sz="8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BE" sz="8800" b="0" strike="noStrike" spc="-1" dirty="0">
                <a:solidFill>
                  <a:srgbClr val="000000"/>
                </a:solidFill>
                <a:latin typeface="Calibri"/>
              </a:rPr>
              <a:t>Ontspanningsrubriek (kruiswoordraadsel, droedels e.a.)</a:t>
            </a:r>
            <a:endParaRPr lang="nl-BE" sz="8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nl-BE" sz="6800" b="0" strike="noStrike" spc="-1" dirty="0">
                <a:solidFill>
                  <a:srgbClr val="000000"/>
                </a:solidFill>
                <a:latin typeface="Calibri"/>
              </a:rPr>
              <a:t>      </a:t>
            </a:r>
            <a:endParaRPr lang="nl-BE" sz="6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nl-BE" sz="4600" b="0" strike="noStrike" spc="-1" dirty="0">
                <a:solidFill>
                  <a:srgbClr val="000000"/>
                </a:solidFill>
                <a:latin typeface="Calibri"/>
              </a:rPr>
              <a:t> </a:t>
            </a:r>
            <a:endParaRPr lang="nl-BE" sz="4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nl-BE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457200" y="732600"/>
            <a:ext cx="8228880" cy="14115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nl-BE" sz="4400" b="1" strike="noStrike" spc="-1" dirty="0">
                <a:solidFill>
                  <a:srgbClr val="00B050"/>
                </a:solidFill>
                <a:latin typeface="Calibri"/>
              </a:rPr>
              <a:t>Frequentie? </a:t>
            </a:r>
            <a:br>
              <a:rPr dirty="0"/>
            </a:br>
            <a:endParaRPr lang="nl-BE" sz="4400" b="0" strike="noStrike" spc="-1" dirty="0"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nl-BE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nl-BE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nl-BE" sz="1800" b="0" strike="noStrike" spc="-1" dirty="0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nl-BE" sz="2200" b="0" strike="noStrike" spc="-1" dirty="0">
                <a:solidFill>
                  <a:srgbClr val="000000"/>
                </a:solidFill>
                <a:latin typeface="Calibri"/>
              </a:rPr>
              <a:t>Wij mikken op 1x per maand (behalve in juli en augustus);</a:t>
            </a:r>
            <a:endParaRPr lang="nl-BE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nl-BE" sz="2200" b="0" strike="noStrike" spc="-1" dirty="0">
              <a:latin typeface="Arial"/>
            </a:endParaRPr>
          </a:p>
          <a:p>
            <a:pPr marL="343080" indent="-342360" algn="ctr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nl-BE" sz="2200" b="0" strike="noStrike" spc="-1" dirty="0">
                <a:solidFill>
                  <a:srgbClr val="000000"/>
                </a:solidFill>
                <a:latin typeface="Calibri"/>
              </a:rPr>
              <a:t>Vaker kan ook, maar enkel als er echt nieuws is. </a:t>
            </a:r>
            <a:endParaRPr lang="nl-BE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nl-BE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lang="nl-BE" sz="2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nl-BE" sz="4400" b="1" strike="noStrike" spc="-1">
                <a:solidFill>
                  <a:srgbClr val="00B050"/>
                </a:solidFill>
                <a:latin typeface="Calibri"/>
              </a:rPr>
              <a:t>Wie zorgt voor de bijdragen? </a:t>
            </a:r>
            <a:br/>
            <a:endParaRPr lang="nl-BE" sz="4400" b="0" strike="noStrike" spc="-1"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611640" y="1078029"/>
            <a:ext cx="8228880" cy="48648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BE" sz="2200" b="0" strike="noStrike" spc="-1" dirty="0">
                <a:solidFill>
                  <a:srgbClr val="000000"/>
                </a:solidFill>
                <a:latin typeface="Calibri"/>
              </a:rPr>
              <a:t>In de eerste nieuwsbrief komt er een oproep voor medewerkers aan het team communicatie. </a:t>
            </a:r>
          </a:p>
          <a:p>
            <a:pPr marL="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nl-BE" sz="22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nl-BE" sz="2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BE" sz="2200" b="0" strike="noStrike" spc="-1" dirty="0">
                <a:solidFill>
                  <a:srgbClr val="000000"/>
                </a:solidFill>
                <a:latin typeface="Calibri"/>
              </a:rPr>
              <a:t>Voorlopig hebben wij kandidatuurstellingen van Marc Thoen, </a:t>
            </a:r>
          </a:p>
          <a:p>
            <a:pPr marL="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nl-BE" sz="2200" spc="-1" dirty="0">
                <a:solidFill>
                  <a:srgbClr val="000000"/>
                </a:solidFill>
                <a:latin typeface="Calibri"/>
              </a:rPr>
              <a:t>      </a:t>
            </a:r>
            <a:r>
              <a:rPr lang="nl-BE" sz="2200" b="0" strike="noStrike" spc="-1" dirty="0">
                <a:solidFill>
                  <a:srgbClr val="000000"/>
                </a:solidFill>
                <a:latin typeface="Calibri"/>
              </a:rPr>
              <a:t>Rita Van der Auwera, Bob Velleman en Donald Verlinden. </a:t>
            </a:r>
            <a:endParaRPr lang="nl-BE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nl-BE" sz="2200" b="0" strike="noStrike" spc="-1" dirty="0">
                <a:solidFill>
                  <a:srgbClr val="000000"/>
                </a:solidFill>
                <a:latin typeface="Calibri"/>
              </a:rPr>
              <a:t>      </a:t>
            </a:r>
            <a:r>
              <a:rPr lang="nl-BE" b="0" i="1" strike="noStrike" spc="-1" dirty="0">
                <a:solidFill>
                  <a:srgbClr val="000000"/>
                </a:solidFill>
                <a:latin typeface="Calibri"/>
              </a:rPr>
              <a:t>Joris Kerremans heeft zich gemeld voor de “proofreading” als die in het</a:t>
            </a:r>
            <a:endParaRPr lang="nl-BE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nl-BE" b="0" i="1" strike="noStrike" spc="-1" dirty="0">
                <a:solidFill>
                  <a:srgbClr val="000000"/>
                </a:solidFill>
                <a:latin typeface="Calibri"/>
              </a:rPr>
              <a:t>       publicatieproces wordt overwogen.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nl-BE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BE" sz="2200" b="0" strike="noStrike" spc="-1" dirty="0">
                <a:solidFill>
                  <a:srgbClr val="000000"/>
                </a:solidFill>
                <a:latin typeface="Calibri"/>
              </a:rPr>
              <a:t>De geïnteresseerden vergaderen samen met Tina en de voorzitter op een nog te bepalen locatie of indien nodig online.</a:t>
            </a:r>
          </a:p>
          <a:p>
            <a:pPr marL="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nl-BE" sz="22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nl-BE" sz="2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BE" sz="2200" b="0" strike="noStrike" spc="-1" dirty="0">
                <a:solidFill>
                  <a:srgbClr val="000000"/>
                </a:solidFill>
                <a:latin typeface="Calibri"/>
              </a:rPr>
              <a:t>Zij brengen bijdragen aan (tekst en beeldmateriaal).  </a:t>
            </a:r>
            <a:endParaRPr lang="nl-BE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nl-BE" sz="2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nl-BE" sz="4000" b="1" strike="noStrike" spc="-1">
                <a:solidFill>
                  <a:srgbClr val="00B050"/>
                </a:solidFill>
                <a:latin typeface="Calibri"/>
              </a:rPr>
              <a:t>Team “Nieuwsbrief” ?</a:t>
            </a:r>
            <a:endParaRPr lang="nl-BE" sz="4000" b="0" strike="noStrike" spc="-1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nl-BE" sz="2200" b="0" strike="noStrike" spc="-1" dirty="0">
                <a:solidFill>
                  <a:srgbClr val="000000"/>
                </a:solidFill>
                <a:latin typeface="Calibri"/>
              </a:rPr>
              <a:t>Zij vormen samen het “Team Nieuwsbrief” en duiden onderling bij voorkeur twee “teamsecretarissen” aan die de taak van hoofdredacteur en redactiesecretaris op zich nemen.</a:t>
            </a: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endParaRPr lang="nl-BE" sz="2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nl-BE" sz="2200" b="0" strike="noStrike" spc="-1" dirty="0">
                <a:solidFill>
                  <a:srgbClr val="000000"/>
                </a:solidFill>
                <a:latin typeface="Calibri"/>
              </a:rPr>
              <a:t>Groep geïnteresseerden (evolueert naar een groep medewerkers).</a:t>
            </a: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endParaRPr lang="nl-BE" sz="2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nl-BE" sz="2200" b="0" strike="noStrike" spc="-1" dirty="0">
                <a:solidFill>
                  <a:srgbClr val="000000"/>
                </a:solidFill>
                <a:latin typeface="Calibri"/>
              </a:rPr>
              <a:t>De definitieve inhoud van de nieuwsbrief wordt voor publicatie goedgekeurd door de Coördinatiegroep.</a:t>
            </a:r>
            <a:endParaRPr lang="nl-BE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nl-BE" sz="2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r>
              <a:rPr lang="nl-BE" sz="4000" b="1" strike="noStrike" spc="-1">
                <a:solidFill>
                  <a:srgbClr val="00B050"/>
                </a:solidFill>
                <a:latin typeface="Calibri"/>
              </a:rPr>
              <a:t>Team “Nieuwsbrief” ?</a:t>
            </a:r>
            <a:endParaRPr lang="nl-BE" sz="4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nl-BE" sz="4000" b="1" strike="noStrike" spc="-1">
                <a:solidFill>
                  <a:srgbClr val="00B050"/>
                </a:solidFill>
                <a:latin typeface="Calibri"/>
              </a:rPr>
              <a:t>Team “Website” </a:t>
            </a:r>
            <a:endParaRPr lang="nl-BE" sz="4000" b="0" strike="noStrike" spc="-1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561"/>
              </a:spcBef>
            </a:pPr>
            <a:endParaRPr lang="nl-BE" sz="1800" b="0" strike="noStrike" spc="-1" dirty="0">
              <a:latin typeface="Arial"/>
            </a:endParaRPr>
          </a:p>
          <a:p>
            <a:pPr marL="457920" indent="-4572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nl-BE" sz="2800" b="0" strike="noStrike" spc="-1" dirty="0">
                <a:solidFill>
                  <a:srgbClr val="000000"/>
                </a:solidFill>
                <a:latin typeface="Calibri"/>
              </a:rPr>
              <a:t>De Mechelse Ouderenraad heeft een pagina op</a:t>
            </a:r>
          </a:p>
          <a:p>
            <a:pPr marL="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</a:pPr>
            <a:r>
              <a:rPr lang="nl-BE" sz="2800" spc="-1" dirty="0">
                <a:solidFill>
                  <a:srgbClr val="000000"/>
                </a:solidFill>
                <a:latin typeface="Calibri"/>
              </a:rPr>
              <a:t>    </a:t>
            </a:r>
            <a:r>
              <a:rPr lang="nl-BE" sz="2800" b="0" strike="noStrike" spc="-1" dirty="0">
                <a:solidFill>
                  <a:srgbClr val="000000"/>
                </a:solidFill>
                <a:latin typeface="Calibri"/>
              </a:rPr>
              <a:t> de website van de stad Mechelen:           </a:t>
            </a:r>
            <a:endParaRPr lang="nl-BE" sz="2800" b="0" strike="noStrike" spc="-1" dirty="0">
              <a:latin typeface="Arial"/>
            </a:endParaRPr>
          </a:p>
          <a:p>
            <a:pPr marL="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</a:pPr>
            <a:r>
              <a:rPr lang="nl-BE" sz="2800" b="0" strike="noStrike" spc="-1" dirty="0">
                <a:latin typeface="Arial"/>
              </a:rPr>
              <a:t>    </a:t>
            </a:r>
            <a:r>
              <a:rPr lang="nl-BE" sz="2800" b="0" strike="noStrike" spc="-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hlinkClick r:id="rId2"/>
              </a:rPr>
              <a:t>https://www.mechelen.be/</a:t>
            </a:r>
            <a:r>
              <a:rPr lang="nl-BE" sz="2800" b="0" u="sng" strike="noStrike" spc="-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hlinkClick r:id="rId2"/>
              </a:rPr>
              <a:t>ouderenraad</a:t>
            </a:r>
            <a:r>
              <a:rPr lang="nl-BE" sz="2800" b="0" u="sng" strike="noStrike" spc="-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</a:rPr>
              <a:t> </a:t>
            </a:r>
          </a:p>
          <a:p>
            <a:pPr marL="457920" indent="-4572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nl-BE" sz="2800" b="0" strike="noStrike" spc="-1" dirty="0">
                <a:solidFill>
                  <a:srgbClr val="000000"/>
                </a:solidFill>
                <a:latin typeface="Calibri"/>
              </a:rPr>
              <a:t>Op de website van de stad:</a:t>
            </a:r>
          </a:p>
          <a:p>
            <a:pPr marL="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</a:pPr>
            <a:r>
              <a:rPr lang="nl-BE" sz="2800" spc="-1" dirty="0">
                <a:solidFill>
                  <a:srgbClr val="000000"/>
                </a:solidFill>
                <a:latin typeface="Calibri"/>
              </a:rPr>
              <a:t>     </a:t>
            </a:r>
            <a:r>
              <a:rPr lang="nl-BE" sz="2800" spc="-1" dirty="0">
                <a:solidFill>
                  <a:srgbClr val="000000"/>
                </a:solidFill>
                <a:latin typeface="Calibri"/>
                <a:hlinkClick r:id="rId3"/>
              </a:rPr>
              <a:t>https://www.mechelen.be/senioren</a:t>
            </a:r>
            <a:endParaRPr lang="nl-BE" sz="2800" spc="-1" dirty="0">
              <a:solidFill>
                <a:srgbClr val="000000"/>
              </a:solidFill>
              <a:latin typeface="Calibri"/>
            </a:endParaRPr>
          </a:p>
          <a:p>
            <a:pPr marL="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</a:pPr>
            <a:r>
              <a:rPr lang="nl-BE" sz="2800" b="0" strike="noStrike" spc="-1" dirty="0">
                <a:solidFill>
                  <a:srgbClr val="000000"/>
                </a:solidFill>
                <a:latin typeface="Calibri"/>
              </a:rPr>
              <a:t>     wordt  - op termijn -  een extra kanaal voor het ter</a:t>
            </a:r>
          </a:p>
          <a:p>
            <a:pPr marL="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</a:pPr>
            <a:r>
              <a:rPr lang="nl-BE" sz="2800" spc="-1" dirty="0">
                <a:solidFill>
                  <a:srgbClr val="000000"/>
                </a:solidFill>
                <a:latin typeface="Calibri"/>
              </a:rPr>
              <a:t>  </a:t>
            </a:r>
            <a:r>
              <a:rPr lang="nl-BE" sz="2800" b="0" strike="noStrike" spc="-1" dirty="0">
                <a:solidFill>
                  <a:srgbClr val="000000"/>
                </a:solidFill>
                <a:latin typeface="Calibri"/>
              </a:rPr>
              <a:t>   beschikking stellen van relevante informatie voor</a:t>
            </a:r>
          </a:p>
          <a:p>
            <a:pPr marL="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</a:pPr>
            <a:r>
              <a:rPr lang="nl-BE" sz="2800" spc="-1" dirty="0">
                <a:solidFill>
                  <a:srgbClr val="000000"/>
                </a:solidFill>
                <a:latin typeface="Calibri"/>
              </a:rPr>
              <a:t>    </a:t>
            </a:r>
            <a:r>
              <a:rPr lang="nl-BE" sz="2800" b="0" strike="noStrike" spc="-1" dirty="0">
                <a:solidFill>
                  <a:srgbClr val="000000"/>
                </a:solidFill>
                <a:latin typeface="Calibri"/>
              </a:rPr>
              <a:t> senioren voorzien. </a:t>
            </a:r>
            <a:endParaRPr lang="nl-BE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nl-BE" sz="4400" b="1" strike="noStrike" spc="-1">
                <a:solidFill>
                  <a:srgbClr val="00B050"/>
                </a:solidFill>
                <a:latin typeface="Calibri"/>
              </a:rPr>
              <a:t>Hoe publiceren?  </a:t>
            </a:r>
            <a:br/>
            <a:endParaRPr lang="nl-BE" sz="4400" b="0" strike="noStrike" spc="-1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55000" lnSpcReduction="20000"/>
          </a:bodyPr>
          <a:lstStyle/>
          <a:p>
            <a:pPr algn="ctr">
              <a:lnSpc>
                <a:spcPct val="100000"/>
              </a:lnSpc>
              <a:spcBef>
                <a:spcPts val="901"/>
              </a:spcBef>
            </a:pPr>
            <a:r>
              <a:rPr lang="nl-BE" sz="4500" b="1" strike="noStrike" spc="-1">
                <a:solidFill>
                  <a:srgbClr val="000000"/>
                </a:solidFill>
                <a:latin typeface="Calibri"/>
              </a:rPr>
              <a:t>Online</a:t>
            </a:r>
            <a:r>
              <a:rPr lang="nl-BE" sz="4500" b="0" strike="noStrike" spc="-1">
                <a:solidFill>
                  <a:srgbClr val="000000"/>
                </a:solidFill>
                <a:latin typeface="Calibri"/>
              </a:rPr>
              <a:t> voor leden met een e-mailadres</a:t>
            </a:r>
            <a:endParaRPr lang="nl-BE" sz="45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901"/>
              </a:spcBef>
            </a:pPr>
            <a:r>
              <a:rPr lang="nl-BE" sz="4500" b="1" strike="noStrike" spc="-1">
                <a:solidFill>
                  <a:srgbClr val="000000"/>
                </a:solidFill>
                <a:latin typeface="Calibri"/>
              </a:rPr>
              <a:t>PDF-formaat</a:t>
            </a:r>
            <a:r>
              <a:rPr lang="nl-BE" sz="4500" b="0" strike="noStrike" spc="-1">
                <a:solidFill>
                  <a:srgbClr val="000000"/>
                </a:solidFill>
                <a:latin typeface="Calibri"/>
              </a:rPr>
              <a:t> (papieren versie).</a:t>
            </a:r>
            <a:r>
              <a:rPr lang="nl-BE" sz="40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nl-BE" sz="4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nl-BE" sz="2000" b="0" strike="noStrike" spc="-1">
                <a:solidFill>
                  <a:srgbClr val="000000"/>
                </a:solidFill>
                <a:latin typeface="Calibri"/>
              </a:rPr>
              <a:t>	</a:t>
            </a:r>
            <a:endParaRPr lang="nl-BE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81"/>
              </a:spcBef>
            </a:pPr>
            <a:r>
              <a:rPr lang="nl-BE" sz="2900" b="0" strike="noStrike" spc="-1">
                <a:solidFill>
                  <a:srgbClr val="000000"/>
                </a:solidFill>
                <a:latin typeface="Calibri"/>
              </a:rPr>
              <a:t>In beide gevallen zal beroep gedaan worden op de</a:t>
            </a:r>
            <a:endParaRPr lang="nl-BE" sz="29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81"/>
              </a:spcBef>
            </a:pPr>
            <a:r>
              <a:rPr lang="nl-BE" sz="2900" b="0" strike="noStrike" spc="-1">
                <a:solidFill>
                  <a:srgbClr val="000000"/>
                </a:solidFill>
                <a:latin typeface="Calibri"/>
              </a:rPr>
              <a:t>medewerking van Silvy Horemans.</a:t>
            </a:r>
            <a:endParaRPr lang="nl-BE" sz="29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lang="nl-BE" sz="29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901"/>
              </a:spcBef>
            </a:pPr>
            <a:r>
              <a:rPr lang="nl-BE" sz="4500" b="1" strike="noStrike" spc="-1">
                <a:solidFill>
                  <a:srgbClr val="000000"/>
                </a:solidFill>
                <a:latin typeface="Calibri"/>
              </a:rPr>
              <a:t>Tweesporencommunicatie? </a:t>
            </a:r>
            <a:endParaRPr lang="nl-BE" sz="45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nl-BE" sz="3200" b="0" strike="noStrike" spc="-1">
                <a:solidFill>
                  <a:srgbClr val="000000"/>
                </a:solidFill>
                <a:latin typeface="Calibri"/>
              </a:rPr>
              <a:t> </a:t>
            </a:r>
            <a:endParaRPr lang="nl-BE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81"/>
              </a:spcBef>
            </a:pPr>
            <a:r>
              <a:rPr lang="nl-BE" sz="2900" b="0" strike="noStrike" spc="-1">
                <a:solidFill>
                  <a:srgbClr val="000000"/>
                </a:solidFill>
                <a:latin typeface="Calibri"/>
              </a:rPr>
              <a:t>Is een aanbeveling van ons memorandum.  </a:t>
            </a:r>
            <a:endParaRPr lang="nl-BE" sz="29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81"/>
              </a:spcBef>
            </a:pPr>
            <a:endParaRPr lang="nl-BE" sz="29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81"/>
              </a:spcBef>
            </a:pPr>
            <a:r>
              <a:rPr lang="nl-BE" sz="2900" b="0" strike="noStrike" spc="-1">
                <a:solidFill>
                  <a:srgbClr val="000000"/>
                </a:solidFill>
                <a:latin typeface="Calibri"/>
              </a:rPr>
              <a:t>Momenteel wordt 91 % van de post elektronisch verzonden.</a:t>
            </a:r>
            <a:endParaRPr lang="nl-BE" sz="29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81"/>
              </a:spcBef>
            </a:pPr>
            <a:r>
              <a:rPr lang="nl-BE" sz="2900" b="0" strike="noStrike" spc="-1">
                <a:solidFill>
                  <a:srgbClr val="000000"/>
                </a:solidFill>
                <a:latin typeface="Calibri"/>
              </a:rPr>
              <a:t>Vermoedelijk zal het aantal papieren exemplaren afnemen in de tijd. </a:t>
            </a:r>
            <a:endParaRPr lang="nl-BE" sz="29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81"/>
              </a:spcBef>
            </a:pPr>
            <a:r>
              <a:rPr lang="nl-BE" sz="2900" b="0" strike="noStrike" spc="-1">
                <a:solidFill>
                  <a:srgbClr val="000000"/>
                </a:solidFill>
                <a:latin typeface="Calibri"/>
              </a:rPr>
              <a:t>Senioren die elektronisch actief zijn, zullen dat vermoedelijk ook blijven, tenzij …  </a:t>
            </a:r>
            <a:endParaRPr lang="nl-BE" sz="29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81"/>
              </a:spcBef>
            </a:pPr>
            <a:r>
              <a:rPr lang="nl-BE" sz="2900" b="0" strike="noStrike" spc="-1">
                <a:solidFill>
                  <a:srgbClr val="000000"/>
                </a:solidFill>
                <a:latin typeface="Calibri"/>
              </a:rPr>
              <a:t> </a:t>
            </a:r>
            <a:endParaRPr lang="nl-BE" sz="29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lang="nl-BE" sz="29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449</Words>
  <Application>Microsoft Macintosh PowerPoint</Application>
  <PresentationFormat>Diavoorstelling (4:3)</PresentationFormat>
  <Paragraphs>86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Symbol</vt:lpstr>
      <vt:lpstr>Wingdings</vt:lpstr>
      <vt:lpstr>Office Theme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Voorbereiding SARS beleidsmeeting</dc:title>
  <dc:subject/>
  <dc:creator>Ben Devis</dc:creator>
  <dc:description/>
  <cp:lastModifiedBy>Bob Velleman</cp:lastModifiedBy>
  <cp:revision>63</cp:revision>
  <cp:lastPrinted>2019-06-26T09:29:07Z</cp:lastPrinted>
  <dcterms:created xsi:type="dcterms:W3CDTF">2019-05-06T14:14:46Z</dcterms:created>
  <dcterms:modified xsi:type="dcterms:W3CDTF">2020-09-07T11:23:01Z</dcterms:modified>
  <dc:language>nl-BE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Diavoorstelling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7</vt:i4>
  </property>
</Properties>
</file>