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  <p:sldId id="287" r:id="rId9"/>
    <p:sldId id="263" r:id="rId10"/>
    <p:sldId id="284" r:id="rId11"/>
    <p:sldId id="267" r:id="rId12"/>
    <p:sldId id="266" r:id="rId13"/>
    <p:sldId id="268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1" r:id="rId23"/>
    <p:sldId id="280" r:id="rId24"/>
    <p:sldId id="283" r:id="rId25"/>
    <p:sldId id="28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42" d="100"/>
          <a:sy n="42" d="100"/>
        </p:scale>
        <p:origin x="-638" y="-9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1FEEE-2324-854F-8135-D8FA688EE1C4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AA336-23C3-DD48-8225-7AD64EB828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948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76FBE-3DE3-E647-A76A-94AC9AE4CBB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B4C6C-6C1A-F945-AE51-0D878C8B01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389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5708" y="1387147"/>
            <a:ext cx="10318418" cy="4394988"/>
          </a:xfrm>
        </p:spPr>
        <p:txBody>
          <a:bodyPr/>
          <a:lstStyle/>
          <a:p>
            <a:r>
              <a:rPr lang="nl-NL" dirty="0"/>
              <a:t>Verbinden en activeren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tweeledig stadsproject van ARSENAAL/LAZARUS</a:t>
            </a:r>
          </a:p>
        </p:txBody>
      </p:sp>
    </p:spTree>
    <p:extLst>
      <p:ext uri="{BB962C8B-B14F-4D97-AF65-F5344CB8AC3E}">
        <p14:creationId xmlns:p14="http://schemas.microsoft.com/office/powerpoint/2010/main" val="704164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1713" y="472226"/>
            <a:ext cx="10178322" cy="3720437"/>
          </a:xfrm>
        </p:spPr>
        <p:txBody>
          <a:bodyPr>
            <a:normAutofit/>
          </a:bodyPr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3" name="Picture 2" descr="IMG_022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5739"/>
            <a:ext cx="9753600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4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7926" y="392760"/>
            <a:ext cx="10178322" cy="4960838"/>
          </a:xfrm>
        </p:spPr>
        <p:txBody>
          <a:bodyPr/>
          <a:lstStyle/>
          <a:p>
            <a:r>
              <a:rPr lang="nl-NL" dirty="0"/>
              <a:t>Arsenaal/lazarus en museum van Busleyden presenteren</a:t>
            </a:r>
          </a:p>
          <a:p>
            <a:endParaRPr lang="nl-NL" dirty="0"/>
          </a:p>
          <a:p>
            <a:r>
              <a:rPr lang="nl-NL" dirty="0"/>
              <a:t>In samenwerking met </a:t>
            </a:r>
            <a:r>
              <a:rPr lang="nl-NL" dirty="0" err="1"/>
              <a:t>mechelse</a:t>
            </a:r>
            <a:r>
              <a:rPr lang="nl-NL" dirty="0"/>
              <a:t> culturele en sociale partners en personen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grond der dingen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Maakt Mechelen Langzaam maar beter</a:t>
            </a:r>
          </a:p>
          <a:p>
            <a:r>
              <a:rPr lang="nl-NL" dirty="0"/>
              <a:t>Per vierkante meter</a:t>
            </a:r>
          </a:p>
        </p:txBody>
      </p:sp>
    </p:spTree>
    <p:extLst>
      <p:ext uri="{BB962C8B-B14F-4D97-AF65-F5344CB8AC3E}">
        <p14:creationId xmlns:p14="http://schemas.microsoft.com/office/powerpoint/2010/main" val="120132661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488" y="1868423"/>
            <a:ext cx="10178322" cy="3176305"/>
          </a:xfrm>
        </p:spPr>
        <p:txBody>
          <a:bodyPr/>
          <a:lstStyle/>
          <a:p>
            <a:r>
              <a:rPr lang="nl-NL" dirty="0"/>
              <a:t>Mechelaars maken de stad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5952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37884" y="544665"/>
            <a:ext cx="3092115" cy="1196671"/>
          </a:xfrm>
        </p:spPr>
        <p:txBody>
          <a:bodyPr/>
          <a:lstStyle/>
          <a:p>
            <a:r>
              <a:rPr lang="nl-NL" dirty="0"/>
              <a:t>De grond der dingen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Iedereen krijgt 1 vierkante meter grond of oppervlakte cadeau = startkapitaal</a:t>
            </a:r>
          </a:p>
          <a:p>
            <a:r>
              <a:rPr lang="nl-NL" dirty="0"/>
              <a:t>Wat mist u? = iets nieuws toevoegen</a:t>
            </a:r>
          </a:p>
          <a:p>
            <a:r>
              <a:rPr lang="nl-NL" dirty="0"/>
              <a:t>Wat stoort u? = iets veranderen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37885" y="1741335"/>
            <a:ext cx="3092115" cy="4566779"/>
          </a:xfrm>
        </p:spPr>
        <p:txBody>
          <a:bodyPr/>
          <a:lstStyle/>
          <a:p>
            <a:r>
              <a:rPr lang="nl-NL" dirty="0"/>
              <a:t>Onthult verlangens en wensen met betrekking tot de stad van onderuit</a:t>
            </a:r>
          </a:p>
          <a:p>
            <a:r>
              <a:rPr lang="nl-NL" dirty="0"/>
              <a:t>In het Museum Van Busleyden worden plannen getoond, besproken en gewogen</a:t>
            </a:r>
          </a:p>
          <a:p>
            <a:r>
              <a:rPr lang="nl-NL" dirty="0"/>
              <a:t>In 2021 worden er plannen gerealiseerd op schaal of 1 op 1,</a:t>
            </a:r>
          </a:p>
          <a:p>
            <a:r>
              <a:rPr lang="nl-NL" dirty="0"/>
              <a:t>Deels op daartoe beschikbare Mechelse grond</a:t>
            </a:r>
          </a:p>
          <a:p>
            <a:r>
              <a:rPr lang="nl-NL" dirty="0"/>
              <a:t>Deels als aanpassing van de bestaande  publieke/openbare ruimte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9432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kan ik met 1 vierkante meter 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regels :</a:t>
            </a:r>
          </a:p>
        </p:txBody>
      </p:sp>
    </p:spTree>
    <p:extLst>
      <p:ext uri="{BB962C8B-B14F-4D97-AF65-F5344CB8AC3E}">
        <p14:creationId xmlns:p14="http://schemas.microsoft.com/office/powerpoint/2010/main" val="79920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 = of &lt; dan 1 vierkante meter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06136"/>
          </a:xfrm>
        </p:spPr>
        <p:txBody>
          <a:bodyPr/>
          <a:lstStyle/>
          <a:p>
            <a:r>
              <a:rPr lang="nl-NL" dirty="0" smtClean="0"/>
              <a:t>Plannen zijn op naam</a:t>
            </a:r>
          </a:p>
          <a:p>
            <a:r>
              <a:rPr lang="nl-NL" dirty="0" smtClean="0"/>
              <a:t>Worden geregistreerd</a:t>
            </a:r>
            <a:r>
              <a:rPr lang="nl-NL" dirty="0"/>
              <a:t>, kenbaar en zichtbaar gemaakt </a:t>
            </a:r>
          </a:p>
          <a:p>
            <a:pPr lvl="1"/>
            <a:r>
              <a:rPr lang="nl-NL" dirty="0"/>
              <a:t>I</a:t>
            </a:r>
            <a:r>
              <a:rPr lang="nl-NL" dirty="0" smtClean="0"/>
              <a:t>n </a:t>
            </a:r>
            <a:r>
              <a:rPr lang="nl-NL" dirty="0"/>
              <a:t>het museum Van Busleyden</a:t>
            </a:r>
          </a:p>
          <a:p>
            <a:pPr lvl="1"/>
            <a:r>
              <a:rPr lang="nl-NL" dirty="0"/>
              <a:t>Op de </a:t>
            </a:r>
            <a:r>
              <a:rPr lang="nl-NL" dirty="0" err="1"/>
              <a:t>website</a:t>
            </a:r>
            <a:endParaRPr lang="nl-NL" dirty="0"/>
          </a:p>
          <a:p>
            <a:r>
              <a:rPr lang="nl-NL" dirty="0"/>
              <a:t>Jouw plan kan beoordeeld worden </a:t>
            </a:r>
          </a:p>
          <a:p>
            <a:pPr lvl="1"/>
            <a:r>
              <a:rPr lang="nl-NL" dirty="0"/>
              <a:t>door bezoekers in het museum 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op </a:t>
            </a:r>
            <a:r>
              <a:rPr lang="nl-NL" dirty="0"/>
              <a:t>de website </a:t>
            </a:r>
          </a:p>
          <a:p>
            <a:r>
              <a:rPr lang="nl-NL" dirty="0" smtClean="0"/>
              <a:t>Het is geen wedstrijd: voorstellen worden onderhandeld</a:t>
            </a:r>
            <a:endParaRPr lang="nl-NL" dirty="0"/>
          </a:p>
          <a:p>
            <a:r>
              <a:rPr lang="nl-NL" dirty="0" smtClean="0"/>
              <a:t>De </a:t>
            </a:r>
            <a:r>
              <a:rPr lang="nl-NL" dirty="0"/>
              <a:t>uiteindelijke selectie gebeurt enkel door Mechelaars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4106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8" y="402350"/>
            <a:ext cx="10178322" cy="1492132"/>
          </a:xfrm>
        </p:spPr>
        <p:txBody>
          <a:bodyPr/>
          <a:lstStyle/>
          <a:p>
            <a:r>
              <a:rPr lang="nl-NL" dirty="0"/>
              <a:t>Plan is groter dan 1 vierkante meter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Alles idem zoals = of &lt; vierkante meter</a:t>
            </a:r>
          </a:p>
          <a:p>
            <a:r>
              <a:rPr lang="nl-NL" dirty="0"/>
              <a:t>Maar je kan ook een plan indienen in groep</a:t>
            </a:r>
          </a:p>
          <a:p>
            <a:r>
              <a:rPr lang="nl-NL" dirty="0"/>
              <a:t>Familie, vrienden, de vereniging</a:t>
            </a:r>
            <a:r>
              <a:rPr lang="mr-IN" dirty="0" smtClean="0"/>
              <a:t>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4988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Help! Ik heb geen plan</a:t>
            </a:r>
            <a:r>
              <a:rPr lang="mr-IN" dirty="0"/>
              <a:t>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kan jouw oppervlakte schenken aan een plan dat je wil steunen</a:t>
            </a:r>
          </a:p>
          <a:p>
            <a:r>
              <a:rPr lang="nl-NL" dirty="0"/>
              <a:t>Je kan maar 1 keer schenken</a:t>
            </a:r>
          </a:p>
          <a:p>
            <a:r>
              <a:rPr lang="nl-NL" dirty="0"/>
              <a:t>De schenking is op naam en maakt je automatisch mede-indiener van het plan</a:t>
            </a:r>
          </a:p>
        </p:txBody>
      </p:sp>
    </p:spTree>
    <p:extLst>
      <p:ext uri="{BB962C8B-B14F-4D97-AF65-F5344CB8AC3E}">
        <p14:creationId xmlns:p14="http://schemas.microsoft.com/office/powerpoint/2010/main" val="1176677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2930" y="1095154"/>
            <a:ext cx="8187071" cy="4064627"/>
          </a:xfrm>
        </p:spPr>
        <p:txBody>
          <a:bodyPr/>
          <a:lstStyle/>
          <a:p>
            <a:r>
              <a:rPr lang="nl-NL" dirty="0"/>
              <a:t>Van het museum naar de stad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Hoe ver kunnen we gaan in 2021?</a:t>
            </a:r>
          </a:p>
        </p:txBody>
      </p:sp>
    </p:spTree>
    <p:extLst>
      <p:ext uri="{BB962C8B-B14F-4D97-AF65-F5344CB8AC3E}">
        <p14:creationId xmlns:p14="http://schemas.microsoft.com/office/powerpoint/2010/main" val="86757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8" y="442877"/>
            <a:ext cx="10172700" cy="1493517"/>
          </a:xfrm>
        </p:spPr>
        <p:txBody>
          <a:bodyPr/>
          <a:lstStyle/>
          <a:p>
            <a:r>
              <a:rPr lang="nl-NL" dirty="0"/>
              <a:t>2 gelijklopende projecten</a:t>
            </a:r>
          </a:p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 life of mechelen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251678" y="2909102"/>
            <a:ext cx="4800600" cy="2996398"/>
          </a:xfrm>
        </p:spPr>
        <p:txBody>
          <a:bodyPr/>
          <a:lstStyle/>
          <a:p>
            <a:r>
              <a:rPr lang="nl-NL" dirty="0"/>
              <a:t>Geven + nemen = delen</a:t>
            </a:r>
          </a:p>
          <a:p>
            <a:r>
              <a:rPr lang="nl-NL" dirty="0"/>
              <a:t>Ontmoetingen</a:t>
            </a:r>
          </a:p>
          <a:p>
            <a:r>
              <a:rPr lang="nl-NL" dirty="0"/>
              <a:t>Betere kennis van elkaar = groter begrip voor elkaar</a:t>
            </a:r>
          </a:p>
          <a:p>
            <a:r>
              <a:rPr lang="nl-NL" dirty="0" err="1"/>
              <a:t>Gemeenschapsvormend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De grond der dingen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r>
              <a:rPr lang="nl-NL" dirty="0"/>
              <a:t>Denken + doen = maken</a:t>
            </a:r>
          </a:p>
          <a:p>
            <a:r>
              <a:rPr lang="nl-NL" dirty="0"/>
              <a:t>Individuele deelname</a:t>
            </a:r>
          </a:p>
          <a:p>
            <a:r>
              <a:rPr lang="nl-NL" dirty="0"/>
              <a:t>Actieve betrokkenheid = individu in relatie met de gemeenschap</a:t>
            </a:r>
          </a:p>
          <a:p>
            <a:r>
              <a:rPr lang="nl-NL" dirty="0"/>
              <a:t>Herverbeelding van de stad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297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Onze uitdagingen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Tegen 2021 een aantal van de </a:t>
            </a:r>
            <a:r>
              <a:rPr lang="nl-NL" dirty="0" smtClean="0"/>
              <a:t>onderhandelde plannen </a:t>
            </a:r>
            <a:r>
              <a:rPr lang="nl-NL" dirty="0"/>
              <a:t>realiseren</a:t>
            </a:r>
          </a:p>
          <a:p>
            <a:r>
              <a:rPr lang="nl-NL" dirty="0"/>
              <a:t>In de stad (veranderingen)</a:t>
            </a:r>
          </a:p>
          <a:p>
            <a:r>
              <a:rPr lang="nl-NL" dirty="0"/>
              <a:t>Op 1 of meerdere terreinen (ongeveer </a:t>
            </a:r>
            <a:r>
              <a:rPr lang="nl-NL" dirty="0" smtClean="0"/>
              <a:t>20 </a:t>
            </a:r>
            <a:r>
              <a:rPr lang="nl-NL" dirty="0"/>
              <a:t>000 vierkante meter) in Mechelen</a:t>
            </a:r>
          </a:p>
          <a:p>
            <a:r>
              <a:rPr lang="nl-NL" dirty="0" smtClean="0"/>
              <a:t>Het </a:t>
            </a:r>
            <a:r>
              <a:rPr lang="nl-NL" dirty="0"/>
              <a:t>stadsbestuur te overtuigen van de waarde van dit verhaal en er mede voor te zorgen dat men in 2021 van heinde en verre komt kijken naar </a:t>
            </a:r>
            <a:r>
              <a:rPr lang="nl-NL" dirty="0" smtClean="0"/>
              <a:t>de dromen </a:t>
            </a:r>
            <a:r>
              <a:rPr lang="nl-NL" dirty="0"/>
              <a:t>en </a:t>
            </a:r>
            <a:r>
              <a:rPr lang="nl-NL" dirty="0" smtClean="0"/>
              <a:t>verwezenlijkingen van de Mechelaars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6815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2930" y="1095154"/>
            <a:ext cx="8187071" cy="4064627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Arsenaal/lazarus &amp; museum hof van </a:t>
            </a:r>
            <a:r>
              <a:rPr lang="nl-NL" dirty="0" err="1" smtClean="0"/>
              <a:t>busleyden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Een mengeling van een gemeenschappelijke en eigen grond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7420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1713" y="472226"/>
            <a:ext cx="10178322" cy="3720437"/>
          </a:xfrm>
        </p:spPr>
        <p:txBody>
          <a:bodyPr>
            <a:normAutofit/>
          </a:bodyPr>
          <a:lstStyle/>
          <a:p>
            <a:r>
              <a:rPr lang="nl-NL" dirty="0" smtClean="0"/>
              <a:t>Gemeenschappelijke grond/verschillende perspectieven</a:t>
            </a:r>
            <a:endParaRPr lang="nl-NL" dirty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7172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37884" y="544665"/>
            <a:ext cx="3092115" cy="1196671"/>
          </a:xfrm>
        </p:spPr>
        <p:txBody>
          <a:bodyPr/>
          <a:lstStyle/>
          <a:p>
            <a:r>
              <a:rPr lang="nl-NL" dirty="0" smtClean="0"/>
              <a:t>perspectief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Gemeenschappelijke doelstellingen</a:t>
            </a:r>
          </a:p>
          <a:p>
            <a:pPr lvl="1"/>
            <a:r>
              <a:rPr lang="nl-NL" dirty="0"/>
              <a:t> </a:t>
            </a:r>
            <a:r>
              <a:rPr lang="nl-NL" dirty="0" smtClean="0"/>
              <a:t>Ontmoeting d. m. v participatie</a:t>
            </a:r>
            <a:endParaRPr lang="nl-NL" dirty="0"/>
          </a:p>
          <a:p>
            <a:pPr lvl="1"/>
            <a:r>
              <a:rPr lang="nl-NL" dirty="0" smtClean="0"/>
              <a:t> Bereik van de Mechelaar in al zijn diversiteit</a:t>
            </a:r>
          </a:p>
          <a:p>
            <a:pPr lvl="1"/>
            <a:r>
              <a:rPr lang="nl-NL" dirty="0" smtClean="0"/>
              <a:t> Betrokkenheid op de stad</a:t>
            </a:r>
          </a:p>
          <a:p>
            <a:pPr lvl="1"/>
            <a:r>
              <a:rPr lang="nl-NL" dirty="0" smtClean="0"/>
              <a:t> Verbinden van binnen en buiten</a:t>
            </a:r>
          </a:p>
          <a:p>
            <a:pPr lvl="1"/>
            <a:r>
              <a:rPr lang="nl-NL" dirty="0" smtClean="0"/>
              <a:t>Artistieke kwaliteit als leidraad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37885" y="1741335"/>
            <a:ext cx="3092115" cy="4566779"/>
          </a:xfrm>
        </p:spPr>
        <p:txBody>
          <a:bodyPr/>
          <a:lstStyle/>
          <a:p>
            <a:r>
              <a:rPr lang="nl-NL" dirty="0" smtClean="0"/>
              <a:t>-Museum wordt ontmoetingsplaats voor Mechelaars om over de stad te praten</a:t>
            </a:r>
          </a:p>
          <a:p>
            <a:r>
              <a:rPr lang="nl-NL" dirty="0" smtClean="0"/>
              <a:t>-Een vierkante meter voor iedereen / een museum voor iedereen</a:t>
            </a:r>
          </a:p>
          <a:p>
            <a:r>
              <a:rPr lang="nl-NL" dirty="0" smtClean="0"/>
              <a:t>-De stad als sociale ruimte wordt voelbaar</a:t>
            </a:r>
          </a:p>
          <a:p>
            <a:r>
              <a:rPr lang="nl-NL" dirty="0" smtClean="0"/>
              <a:t>-Een tastbare verbinding tussen binnen in het museum en buiten in de stad</a:t>
            </a:r>
          </a:p>
          <a:p>
            <a:r>
              <a:rPr lang="nl-NL" dirty="0" smtClean="0"/>
              <a:t>-Museale werking zorgt voor kwaliteitsvolle presentatie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4979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Doelstellingen museum hof van </a:t>
            </a:r>
            <a:r>
              <a:rPr lang="nl-NL" dirty="0" err="1" smtClean="0"/>
              <a:t>busleyden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/>
              <a:t>Actualisering</a:t>
            </a:r>
            <a:r>
              <a:rPr lang="en-US" dirty="0"/>
              <a:t> </a:t>
            </a:r>
            <a:r>
              <a:rPr lang="en-US" dirty="0" err="1"/>
              <a:t>Bourgondische</a:t>
            </a:r>
            <a:r>
              <a:rPr lang="en-US" dirty="0"/>
              <a:t> </a:t>
            </a:r>
            <a:r>
              <a:rPr lang="en-US" dirty="0" err="1"/>
              <a:t>verhaallijnen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/>
              <a:t>participatief</a:t>
            </a:r>
            <a:r>
              <a:rPr lang="en-US" dirty="0"/>
              <a:t> </a:t>
            </a:r>
            <a:r>
              <a:rPr lang="en-US" dirty="0" err="1"/>
              <a:t>netwerkmuseum</a:t>
            </a:r>
            <a:r>
              <a:rPr lang="en-US" dirty="0"/>
              <a:t> </a:t>
            </a:r>
            <a:r>
              <a:rPr lang="en-US" dirty="0" err="1"/>
              <a:t>faciliteren</a:t>
            </a:r>
            <a:r>
              <a:rPr lang="en-US" dirty="0"/>
              <a:t> we de </a:t>
            </a:r>
            <a:r>
              <a:rPr lang="en-US" dirty="0" err="1"/>
              <a:t>organisaties</a:t>
            </a:r>
            <a:r>
              <a:rPr lang="en-US" dirty="0"/>
              <a:t> die </a:t>
            </a:r>
            <a:r>
              <a:rPr lang="en-US" dirty="0" err="1"/>
              <a:t>mee</a:t>
            </a:r>
            <a:r>
              <a:rPr lang="en-US" dirty="0"/>
              <a:t> de </a:t>
            </a:r>
            <a:r>
              <a:rPr lang="en-US" dirty="0" err="1"/>
              <a:t>stad</a:t>
            </a:r>
            <a:r>
              <a:rPr lang="en-US" dirty="0"/>
              <a:t> </a:t>
            </a:r>
            <a:r>
              <a:rPr lang="en-US" dirty="0" err="1"/>
              <a:t>definiëren</a:t>
            </a:r>
            <a:endParaRPr lang="nl-BE" dirty="0"/>
          </a:p>
          <a:p>
            <a:r>
              <a:rPr lang="en-US" dirty="0" smtClean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netwerkmuseum</a:t>
            </a:r>
            <a:r>
              <a:rPr lang="en-US" dirty="0"/>
              <a:t> </a:t>
            </a:r>
            <a:r>
              <a:rPr lang="en-US" dirty="0" err="1"/>
              <a:t>zoeken</a:t>
            </a:r>
            <a:r>
              <a:rPr lang="en-US" dirty="0"/>
              <a:t> we </a:t>
            </a:r>
            <a:r>
              <a:rPr lang="en-US" dirty="0" err="1"/>
              <a:t>naar</a:t>
            </a:r>
            <a:r>
              <a:rPr lang="en-US" dirty="0"/>
              <a:t> win wins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met </a:t>
            </a:r>
            <a:r>
              <a:rPr lang="en-US" dirty="0" err="1"/>
              <a:t>andere</a:t>
            </a:r>
            <a:r>
              <a:rPr lang="en-US" dirty="0"/>
              <a:t> partners het </a:t>
            </a:r>
            <a:r>
              <a:rPr lang="en-US" dirty="0" err="1"/>
              <a:t>verhaal</a:t>
            </a:r>
            <a:r>
              <a:rPr lang="en-US" dirty="0"/>
              <a:t> van de </a:t>
            </a:r>
            <a:r>
              <a:rPr lang="en-US" dirty="0" err="1"/>
              <a:t>stad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vertellen</a:t>
            </a:r>
            <a:endParaRPr lang="nl-BE" dirty="0"/>
          </a:p>
          <a:p>
            <a:r>
              <a:rPr lang="en-US" dirty="0" smtClean="0"/>
              <a:t> </a:t>
            </a:r>
            <a:r>
              <a:rPr lang="en-US" dirty="0"/>
              <a:t>We </a:t>
            </a:r>
            <a:r>
              <a:rPr lang="en-US" dirty="0" err="1"/>
              <a:t>delen</a:t>
            </a:r>
            <a:r>
              <a:rPr lang="en-US" dirty="0"/>
              <a:t> </a:t>
            </a:r>
            <a:r>
              <a:rPr lang="en-US" dirty="0" err="1"/>
              <a:t>kennis</a:t>
            </a:r>
            <a:r>
              <a:rPr lang="en-US" dirty="0"/>
              <a:t> met de sector – </a:t>
            </a:r>
            <a:r>
              <a:rPr lang="en-US" dirty="0" err="1"/>
              <a:t>nationaal</a:t>
            </a:r>
            <a:r>
              <a:rPr lang="en-US" dirty="0"/>
              <a:t> en </a:t>
            </a:r>
            <a:r>
              <a:rPr lang="en-US" dirty="0" err="1"/>
              <a:t>internationaal</a:t>
            </a:r>
            <a:r>
              <a:rPr lang="en-US" dirty="0"/>
              <a:t> – over het </a:t>
            </a:r>
            <a:r>
              <a:rPr lang="en-US" dirty="0" err="1"/>
              <a:t>proces</a:t>
            </a:r>
            <a:r>
              <a:rPr lang="en-US" dirty="0"/>
              <a:t> van </a:t>
            </a:r>
            <a:r>
              <a:rPr lang="en-US" dirty="0" err="1"/>
              <a:t>participatie</a:t>
            </a:r>
            <a:r>
              <a:rPr lang="en-US" dirty="0"/>
              <a:t> en over de </a:t>
            </a:r>
            <a:r>
              <a:rPr lang="en-US" dirty="0" err="1"/>
              <a:t>aanpak</a:t>
            </a:r>
            <a:r>
              <a:rPr lang="en-US" dirty="0"/>
              <a:t> van het </a:t>
            </a:r>
            <a:r>
              <a:rPr lang="en-US" dirty="0" err="1"/>
              <a:t>realiseren</a:t>
            </a:r>
            <a:r>
              <a:rPr lang="en-US" dirty="0"/>
              <a:t> van </a:t>
            </a:r>
            <a:r>
              <a:rPr lang="en-US" dirty="0" err="1"/>
              <a:t>zo’n</a:t>
            </a:r>
            <a:r>
              <a:rPr lang="en-US" dirty="0"/>
              <a:t> </a:t>
            </a:r>
            <a:r>
              <a:rPr lang="en-US" dirty="0" err="1"/>
              <a:t>genetwerkt</a:t>
            </a:r>
            <a:r>
              <a:rPr lang="en-US" dirty="0"/>
              <a:t> </a:t>
            </a:r>
            <a:r>
              <a:rPr lang="en-US" dirty="0" smtClean="0"/>
              <a:t>museum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79847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Doelstellingen arsenaal/lazarus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Theater/</a:t>
            </a:r>
            <a:r>
              <a:rPr lang="en-US" dirty="0" err="1" smtClean="0"/>
              <a:t>kunsten</a:t>
            </a:r>
            <a:r>
              <a:rPr lang="en-US" dirty="0" smtClean="0"/>
              <a:t> </a:t>
            </a:r>
            <a:r>
              <a:rPr lang="en-US" dirty="0" err="1" smtClean="0"/>
              <a:t>verbinden</a:t>
            </a:r>
            <a:r>
              <a:rPr lang="en-US" dirty="0" smtClean="0"/>
              <a:t> met </a:t>
            </a:r>
            <a:r>
              <a:rPr lang="en-US" dirty="0" err="1" smtClean="0"/>
              <a:t>lokale</a:t>
            </a:r>
            <a:r>
              <a:rPr lang="en-US" dirty="0" smtClean="0"/>
              <a:t> </a:t>
            </a:r>
            <a:r>
              <a:rPr lang="en-US" dirty="0" err="1" smtClean="0"/>
              <a:t>maatschappelijke</a:t>
            </a:r>
            <a:r>
              <a:rPr lang="en-US" dirty="0" smtClean="0"/>
              <a:t> </a:t>
            </a:r>
            <a:r>
              <a:rPr lang="en-US" dirty="0" err="1" smtClean="0"/>
              <a:t>werkelijkheid</a:t>
            </a:r>
            <a:endParaRPr lang="en-US" dirty="0" smtClean="0"/>
          </a:p>
          <a:p>
            <a:r>
              <a:rPr lang="fr-FR" dirty="0" smtClean="0"/>
              <a:t>Onze </a:t>
            </a:r>
            <a:r>
              <a:rPr lang="fr-FR" dirty="0" err="1" smtClean="0"/>
              <a:t>werking</a:t>
            </a:r>
            <a:r>
              <a:rPr lang="fr-FR" dirty="0" smtClean="0"/>
              <a:t> </a:t>
            </a:r>
            <a:r>
              <a:rPr lang="fr-FR" dirty="0" err="1" smtClean="0"/>
              <a:t>als</a:t>
            </a:r>
            <a:r>
              <a:rPr lang="fr-FR" dirty="0" smtClean="0"/>
              <a:t> </a:t>
            </a:r>
            <a:r>
              <a:rPr lang="fr-FR" dirty="0" err="1" smtClean="0"/>
              <a:t>onderdeel</a:t>
            </a:r>
            <a:r>
              <a:rPr lang="fr-FR" dirty="0" smtClean="0"/>
              <a:t> van </a:t>
            </a:r>
            <a:r>
              <a:rPr lang="fr-FR" dirty="0" err="1" smtClean="0"/>
              <a:t>groter</a:t>
            </a:r>
            <a:r>
              <a:rPr lang="fr-FR" dirty="0" smtClean="0"/>
              <a:t> </a:t>
            </a:r>
            <a:r>
              <a:rPr lang="fr-FR" dirty="0" err="1" smtClean="0"/>
              <a:t>lokaal</a:t>
            </a:r>
            <a:r>
              <a:rPr lang="fr-FR" dirty="0" smtClean="0"/>
              <a:t> </a:t>
            </a:r>
            <a:r>
              <a:rPr lang="fr-FR" dirty="0" err="1" smtClean="0"/>
              <a:t>artistiek</a:t>
            </a:r>
            <a:r>
              <a:rPr lang="fr-FR" dirty="0" smtClean="0"/>
              <a:t> en </a:t>
            </a:r>
            <a:r>
              <a:rPr lang="fr-FR" dirty="0" err="1" smtClean="0"/>
              <a:t>sociaal</a:t>
            </a:r>
            <a:r>
              <a:rPr lang="fr-FR" dirty="0" smtClean="0"/>
              <a:t> </a:t>
            </a:r>
            <a:r>
              <a:rPr lang="fr-FR" dirty="0" err="1" smtClean="0"/>
              <a:t>netwerk</a:t>
            </a:r>
            <a:r>
              <a:rPr lang="fr-FR" dirty="0" smtClean="0"/>
              <a:t> </a:t>
            </a:r>
            <a:r>
              <a:rPr lang="fr-FR" dirty="0" err="1" smtClean="0"/>
              <a:t>profileren</a:t>
            </a:r>
            <a:endParaRPr lang="nl-BE" dirty="0"/>
          </a:p>
          <a:p>
            <a:r>
              <a:rPr lang="en-US" dirty="0" smtClean="0"/>
              <a:t> </a:t>
            </a:r>
            <a:r>
              <a:rPr lang="en-US" dirty="0" err="1" smtClean="0"/>
              <a:t>Theaterhuis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kracht</a:t>
            </a:r>
            <a:r>
              <a:rPr lang="en-US" dirty="0" smtClean="0"/>
              <a:t> </a:t>
            </a:r>
            <a:r>
              <a:rPr lang="en-US" dirty="0" err="1" smtClean="0"/>
              <a:t>inzetten</a:t>
            </a:r>
            <a:r>
              <a:rPr lang="en-US" dirty="0" smtClean="0"/>
              <a:t> voor </a:t>
            </a:r>
            <a:r>
              <a:rPr lang="en-US" dirty="0" err="1" smtClean="0"/>
              <a:t>dynamiek</a:t>
            </a:r>
            <a:r>
              <a:rPr lang="en-US" dirty="0" smtClean="0"/>
              <a:t> en </a:t>
            </a:r>
            <a:r>
              <a:rPr lang="en-US" dirty="0" err="1" smtClean="0"/>
              <a:t>ontwikkeling</a:t>
            </a:r>
            <a:r>
              <a:rPr lang="en-US" dirty="0" smtClean="0"/>
              <a:t> met en voor de </a:t>
            </a:r>
            <a:r>
              <a:rPr lang="en-US" dirty="0" err="1" smtClean="0"/>
              <a:t>stad</a:t>
            </a:r>
            <a:endParaRPr lang="nl-BE" dirty="0"/>
          </a:p>
          <a:p>
            <a:r>
              <a:rPr lang="en-US" dirty="0" smtClean="0"/>
              <a:t> </a:t>
            </a:r>
            <a:r>
              <a:rPr lang="en-US" dirty="0" err="1" smtClean="0"/>
              <a:t>Draagvlak</a:t>
            </a:r>
            <a:r>
              <a:rPr lang="en-US" dirty="0" smtClean="0"/>
              <a:t> voor de </a:t>
            </a:r>
            <a:r>
              <a:rPr lang="en-US" dirty="0" err="1" smtClean="0"/>
              <a:t>podiumkunsten</a:t>
            </a:r>
            <a:r>
              <a:rPr lang="en-US" dirty="0" smtClean="0"/>
              <a:t> </a:t>
            </a:r>
            <a:r>
              <a:rPr lang="en-US" dirty="0" err="1" smtClean="0"/>
              <a:t>verbreden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2403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0177" y="403134"/>
            <a:ext cx="10178322" cy="3612063"/>
          </a:xfrm>
        </p:spPr>
        <p:txBody>
          <a:bodyPr/>
          <a:lstStyle/>
          <a:p>
            <a:r>
              <a:rPr lang="nl-NL" dirty="0"/>
              <a:t>Arsenaal/lazarus presenteert:</a:t>
            </a:r>
          </a:p>
          <a:p>
            <a:r>
              <a:rPr lang="nl-NL" dirty="0"/>
              <a:t>IN SAMENWERKING MET MECHELSE</a:t>
            </a:r>
          </a:p>
          <a:p>
            <a:r>
              <a:rPr lang="nl-NL" dirty="0"/>
              <a:t>CULtURELE EN SOCIALE VERENIGINGEN</a:t>
            </a:r>
          </a:p>
          <a:p>
            <a:r>
              <a:rPr lang="nl-NL" dirty="0"/>
              <a:t>EN PERSONEN</a:t>
            </a:r>
          </a:p>
        </p:txBody>
      </p:sp>
    </p:spTree>
    <p:extLst>
      <p:ext uri="{BB962C8B-B14F-4D97-AF65-F5344CB8AC3E}">
        <p14:creationId xmlns:p14="http://schemas.microsoft.com/office/powerpoint/2010/main" val="38307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0712" y="1274703"/>
            <a:ext cx="10318418" cy="4394988"/>
          </a:xfrm>
        </p:spPr>
        <p:txBody>
          <a:bodyPr/>
          <a:lstStyle/>
          <a:p>
            <a:r>
              <a:rPr lang="nl-NL" dirty="0"/>
              <a:t>The life of mechelen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Theatershow in 7 afleveringen oveR 5 jaar</a:t>
            </a:r>
          </a:p>
          <a:p>
            <a:r>
              <a:rPr lang="nl-NL" dirty="0"/>
              <a:t>In een theater in uw buurt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8" y="382384"/>
            <a:ext cx="10178322" cy="3114055"/>
          </a:xfrm>
        </p:spPr>
        <p:txBody>
          <a:bodyPr/>
          <a:lstStyle/>
          <a:p>
            <a:r>
              <a:rPr lang="nl-NL" dirty="0"/>
              <a:t>HET VERHAAL VAN DE MECHELAARS VAN GEBOORTE OF AANKOMST </a:t>
            </a:r>
          </a:p>
          <a:p>
            <a:r>
              <a:rPr lang="nl-NL" dirty="0"/>
              <a:t>TOT</a:t>
            </a:r>
          </a:p>
          <a:p>
            <a:r>
              <a:rPr lang="nl-NL" dirty="0"/>
              <a:t>AFSCHEID OF VERTREK</a:t>
            </a:r>
          </a:p>
        </p:txBody>
      </p:sp>
    </p:spTree>
    <p:extLst>
      <p:ext uri="{BB962C8B-B14F-4D97-AF65-F5344CB8AC3E}">
        <p14:creationId xmlns:p14="http://schemas.microsoft.com/office/powerpoint/2010/main" val="3408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 life of mechelen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Het prille begin</a:t>
            </a:r>
          </a:p>
          <a:p>
            <a:r>
              <a:rPr lang="nl-NL" dirty="0"/>
              <a:t>2. Leren en spelen</a:t>
            </a:r>
          </a:p>
          <a:p>
            <a:r>
              <a:rPr lang="nl-NL" dirty="0"/>
              <a:t>3. Groeipijnen</a:t>
            </a:r>
          </a:p>
          <a:p>
            <a:r>
              <a:rPr lang="nl-NL" dirty="0"/>
              <a:t>4. Op eigen benen</a:t>
            </a:r>
          </a:p>
          <a:p>
            <a:r>
              <a:rPr lang="nl-NL" dirty="0"/>
              <a:t>5. In de wereld</a:t>
            </a:r>
          </a:p>
          <a:p>
            <a:r>
              <a:rPr lang="nl-NL" dirty="0"/>
              <a:t>6. De vette jaren</a:t>
            </a:r>
          </a:p>
          <a:p>
            <a:r>
              <a:rPr lang="nl-NL" dirty="0"/>
              <a:t>7. Tot rust komen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37885" y="1741335"/>
            <a:ext cx="3092115" cy="4951659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7 afleveringen</a:t>
            </a:r>
          </a:p>
          <a:p>
            <a:r>
              <a:rPr lang="nl-NL" dirty="0"/>
              <a:t>Gespreid over 5 jaar</a:t>
            </a:r>
          </a:p>
          <a:p>
            <a:r>
              <a:rPr lang="nl-NL" dirty="0"/>
              <a:t>Te zien bij :</a:t>
            </a:r>
          </a:p>
          <a:p>
            <a:r>
              <a:rPr lang="nl-NL" dirty="0"/>
              <a:t>Arsenaal/lazarus</a:t>
            </a:r>
          </a:p>
          <a:p>
            <a:r>
              <a:rPr lang="nl-NL" dirty="0"/>
              <a:t>De maan</a:t>
            </a:r>
          </a:p>
          <a:p>
            <a:r>
              <a:rPr lang="nl-NL" dirty="0"/>
              <a:t>Nona</a:t>
            </a:r>
          </a:p>
          <a:p>
            <a:r>
              <a:rPr lang="nl-NL" dirty="0"/>
              <a:t>Cc mechelen</a:t>
            </a:r>
          </a:p>
          <a:p>
            <a:r>
              <a:rPr lang="nl-NL" dirty="0"/>
              <a:t>+?</a:t>
            </a:r>
          </a:p>
          <a:p>
            <a:r>
              <a:rPr lang="nl-NL" dirty="0"/>
              <a:t>Kathedraal</a:t>
            </a:r>
          </a:p>
          <a:p>
            <a:r>
              <a:rPr lang="nl-NL" dirty="0"/>
              <a:t>Moskee</a:t>
            </a:r>
          </a:p>
          <a:p>
            <a:r>
              <a:rPr lang="nl-NL" dirty="0"/>
              <a:t>Jeugdhuis</a:t>
            </a:r>
          </a:p>
          <a:p>
            <a:r>
              <a:rPr lang="mr-IN" dirty="0"/>
              <a:t>…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794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1.Het prille begin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106425" y="2541679"/>
            <a:ext cx="4800600" cy="363052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Verhalen met betrekking tot de eerste kinderjaren van 0 tot ongeveer 7 jaar</a:t>
            </a:r>
          </a:p>
          <a:p>
            <a:r>
              <a:rPr lang="nl-NL" dirty="0"/>
              <a:t>Kinderwens, zwangerschap, namen noemen, kinderliedjes, speelgoed</a:t>
            </a:r>
            <a:r>
              <a:rPr lang="mr-IN" dirty="0"/>
              <a:t>…</a:t>
            </a:r>
            <a:endParaRPr lang="nl-NL" dirty="0"/>
          </a:p>
          <a:p>
            <a:r>
              <a:rPr lang="nl-NL" dirty="0"/>
              <a:t>Dromen, perspectieven van ouders/kinderen, </a:t>
            </a:r>
          </a:p>
          <a:p>
            <a:r>
              <a:rPr lang="nl-NL" dirty="0"/>
              <a:t>Vreugde, verlies, </a:t>
            </a:r>
          </a:p>
          <a:p>
            <a:r>
              <a:rPr lang="mr-IN" dirty="0"/>
              <a:t>…</a:t>
            </a:r>
            <a:r>
              <a:rPr lang="nl-NL" dirty="0"/>
              <a:t>.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wie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624828" y="3033604"/>
            <a:ext cx="4800600" cy="299639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nl-NL" dirty="0" smtClean="0"/>
              <a:t>Een </a:t>
            </a:r>
            <a:r>
              <a:rPr lang="nl-NL" dirty="0"/>
              <a:t>stadsgezelschap van vrijwilligers.</a:t>
            </a:r>
          </a:p>
          <a:p>
            <a:pPr marL="457200" indent="-457200"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1713" y="472226"/>
            <a:ext cx="10178322" cy="3720437"/>
          </a:xfrm>
        </p:spPr>
        <p:txBody>
          <a:bodyPr>
            <a:normAutofit/>
          </a:bodyPr>
          <a:lstStyle/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Picture 3" descr="IMG_015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0"/>
            <a:ext cx="9677400" cy="662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1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1.HET STADSGEZELSCHAP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1740451"/>
            <a:ext cx="9990090" cy="4983483"/>
          </a:xfrm>
        </p:spPr>
        <p:txBody>
          <a:bodyPr>
            <a:noAutofit/>
          </a:bodyPr>
          <a:lstStyle/>
          <a:p>
            <a:r>
              <a:rPr lang="nl-NL" dirty="0"/>
              <a:t>Min. 30 leden.</a:t>
            </a:r>
          </a:p>
          <a:p>
            <a:r>
              <a:rPr lang="nl-NL" dirty="0"/>
              <a:t>Doorsnede van de Mechelse bevolking.</a:t>
            </a:r>
          </a:p>
          <a:p>
            <a:r>
              <a:rPr lang="nl-NL" dirty="0"/>
              <a:t>Per aflevering kunnen nieuwe leden aansluiten.</a:t>
            </a:r>
          </a:p>
          <a:p>
            <a:r>
              <a:rPr lang="nl-NL" dirty="0"/>
              <a:t>De leden kunnen meermaals deelnemen.</a:t>
            </a:r>
          </a:p>
          <a:p>
            <a:r>
              <a:rPr lang="nl-NL" dirty="0"/>
              <a:t>De culturele en sociale verenigingen die meedoen zijn bereid om leden te werven.</a:t>
            </a:r>
          </a:p>
          <a:p>
            <a:r>
              <a:rPr lang="nl-NL" dirty="0"/>
              <a:t>ARSENAAL/LAZARUS volgt alles op en begeleidt.</a:t>
            </a:r>
          </a:p>
        </p:txBody>
      </p:sp>
    </p:spTree>
    <p:extLst>
      <p:ext uri="{BB962C8B-B14F-4D97-AF65-F5344CB8AC3E}">
        <p14:creationId xmlns:p14="http://schemas.microsoft.com/office/powerpoint/2010/main" val="79040685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{68036265-86D8-FF43-B3DE-489BB7132443}tf16392428</Template>
  <TotalTime>6276</TotalTime>
  <Words>793</Words>
  <Application>Microsoft Office PowerPoint</Application>
  <PresentationFormat>Aangepast</PresentationFormat>
  <Paragraphs>136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Badge</vt:lpstr>
      <vt:lpstr>Verbinden en activeren</vt:lpstr>
      <vt:lpstr>2 gelijklopende projecten </vt:lpstr>
      <vt:lpstr>Arsenaal/lazarus presenteert: IN SAMENWERKING MET MECHELSE CULtURELE EN SOCIALE VERENIGINGEN EN PERSONEN</vt:lpstr>
      <vt:lpstr>The life of mechelen</vt:lpstr>
      <vt:lpstr>HET VERHAAL VAN DE MECHELAARS VAN GEBOORTE OF AANKOMST  TOT AFSCHEID OF VERTREK</vt:lpstr>
      <vt:lpstr>The life of mechelen</vt:lpstr>
      <vt:lpstr>1.Het prille begin</vt:lpstr>
      <vt:lpstr> </vt:lpstr>
      <vt:lpstr>1.HET STADSGEZELSCHAP</vt:lpstr>
      <vt:lpstr> </vt:lpstr>
      <vt:lpstr>Arsenaal/lazarus en museum van Busleyden presenteren  In samenwerking met mechelse culturele en sociale partners en personen</vt:lpstr>
      <vt:lpstr>De grond der dingen</vt:lpstr>
      <vt:lpstr>Mechelaars maken de stad </vt:lpstr>
      <vt:lpstr>De grond der dingen</vt:lpstr>
      <vt:lpstr>Wat kan ik met 1 vierkante meter ?</vt:lpstr>
      <vt:lpstr>Plan = of &lt; dan 1 vierkante meter</vt:lpstr>
      <vt:lpstr>Plan is groter dan 1 vierkante meter</vt:lpstr>
      <vt:lpstr>Help! Ik heb geen plan…</vt:lpstr>
      <vt:lpstr>Van het museum naar de stad</vt:lpstr>
      <vt:lpstr>Onze uitdagingen </vt:lpstr>
      <vt:lpstr>Arsenaal/lazarus &amp; museum hof van busleyden</vt:lpstr>
      <vt:lpstr>Gemeenschappelijke grond/verschillende perspectieven  </vt:lpstr>
      <vt:lpstr>perspectief</vt:lpstr>
      <vt:lpstr>Doelstellingen museum hof van busleyden</vt:lpstr>
      <vt:lpstr>Doelstellingen arsenaal/lazarus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Willy Thomas</dc:creator>
  <cp:lastModifiedBy>Dehert Diana</cp:lastModifiedBy>
  <cp:revision>299</cp:revision>
  <dcterms:created xsi:type="dcterms:W3CDTF">2017-03-18T12:56:54Z</dcterms:created>
  <dcterms:modified xsi:type="dcterms:W3CDTF">2018-02-07T08:19:34Z</dcterms:modified>
</cp:coreProperties>
</file>