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</p:sldMasterIdLst>
  <p:notesMasterIdLst>
    <p:notesMasterId r:id="rId28"/>
  </p:notesMasterIdLst>
  <p:handoutMasterIdLst>
    <p:handoutMasterId r:id="rId29"/>
  </p:handoutMasterIdLst>
  <p:sldIdLst>
    <p:sldId id="321" r:id="rId6"/>
    <p:sldId id="363" r:id="rId7"/>
    <p:sldId id="412" r:id="rId8"/>
    <p:sldId id="421" r:id="rId9"/>
    <p:sldId id="438" r:id="rId10"/>
    <p:sldId id="422" r:id="rId11"/>
    <p:sldId id="423" r:id="rId12"/>
    <p:sldId id="439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4" r:id="rId21"/>
    <p:sldId id="433" r:id="rId22"/>
    <p:sldId id="435" r:id="rId23"/>
    <p:sldId id="436" r:id="rId24"/>
    <p:sldId id="440" r:id="rId25"/>
    <p:sldId id="437" r:id="rId26"/>
    <p:sldId id="324" r:id="rId27"/>
  </p:sldIdLst>
  <p:sldSz cx="10160000" cy="5715000"/>
  <p:notesSz cx="6797675" cy="9926638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F41"/>
    <a:srgbClr val="FFFFFF"/>
    <a:srgbClr val="29C2DE"/>
    <a:srgbClr val="641B52"/>
    <a:srgbClr val="E9F0E8"/>
    <a:srgbClr val="E8E7E7"/>
    <a:srgbClr val="005A84"/>
    <a:srgbClr val="34848F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79397" autoAdjust="0"/>
  </p:normalViewPr>
  <p:slideViewPr>
    <p:cSldViewPr snapToGrid="0">
      <p:cViewPr varScale="1">
        <p:scale>
          <a:sx n="77" d="100"/>
          <a:sy n="77" d="100"/>
        </p:scale>
        <p:origin x="1104" y="67"/>
      </p:cViewPr>
      <p:guideLst>
        <p:guide orient="horz" pos="826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24-5-2023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24/05/2023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8818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221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2805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1830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146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2526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1043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74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699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444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9753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3816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9823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934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1506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064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BC8E37-0BC5-4D7F-8BB6-94B257253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/>
            </a:lvl1pPr>
          </a:lstStyle>
          <a:p>
            <a:r>
              <a:rPr lang="nl-BE"/>
              <a:t>Vrij in te</a:t>
            </a:r>
            <a:br>
              <a:rPr lang="nl-BE"/>
            </a:br>
            <a:r>
              <a:rPr lang="nl-BE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365281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>
                <a:solidFill>
                  <a:srgbClr val="641B52"/>
                </a:solidFill>
              </a:rPr>
              <a:t>bedankt</a:t>
            </a:r>
            <a:endParaRPr lang="nl-BE" sz="15000">
              <a:solidFill>
                <a:srgbClr val="641B52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17D744-462D-4DFB-9FEF-E755EDE95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67946" cy="2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641B52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B30D52-3C6E-4872-AE27-C5F5F43C0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82" r:id="rId3"/>
    <p:sldLayoutId id="2147483690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92" r:id="rId11"/>
    <p:sldLayoutId id="2147483688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cid:image001.png@01D96D37.B0D2958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04237D-C73B-4355-B0A6-2DE91D64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877911"/>
            <a:ext cx="4962721" cy="2510357"/>
          </a:xfrm>
        </p:spPr>
        <p:txBody>
          <a:bodyPr anchor="b">
            <a:normAutofit/>
          </a:bodyPr>
          <a:lstStyle/>
          <a:p>
            <a:r>
              <a:rPr lang="nl-BE" sz="5600" dirty="0"/>
              <a:t>Ondernemers- platform </a:t>
            </a:r>
            <a:r>
              <a:rPr lang="nl-BE" sz="4400" dirty="0"/>
              <a:t>26/04/23</a:t>
            </a:r>
          </a:p>
        </p:txBody>
      </p:sp>
    </p:spTree>
    <p:extLst>
      <p:ext uri="{BB962C8B-B14F-4D97-AF65-F5344CB8AC3E}">
        <p14:creationId xmlns:p14="http://schemas.microsoft.com/office/powerpoint/2010/main" val="342318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F9EF2E3-CC6D-995A-120D-364C98E4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402651"/>
            <a:ext cx="6075667" cy="5382341"/>
          </a:xfrm>
        </p:spPr>
        <p:txBody>
          <a:bodyPr>
            <a:normAutofit/>
          </a:bodyPr>
          <a:lstStyle/>
          <a:p>
            <a:r>
              <a:rPr lang="nl-BE" sz="1600" dirty="0"/>
              <a:t>Tijdens dit verlengd weekend van 18, 19, 20 en 21 mei zullen er verschillende activiteiten in en rond het centrum zijn.</a:t>
            </a:r>
          </a:p>
          <a:p>
            <a:pPr lvl="1"/>
            <a:r>
              <a:rPr lang="nl-BE" sz="1200" dirty="0"/>
              <a:t>Kom op tegen Kanker: 18, 19, 20 en 21 mei</a:t>
            </a:r>
          </a:p>
          <a:p>
            <a:pPr lvl="1"/>
            <a:r>
              <a:rPr lang="nl-BE" sz="1200" dirty="0"/>
              <a:t>Special </a:t>
            </a:r>
            <a:r>
              <a:rPr lang="nl-BE" sz="1200" dirty="0" err="1"/>
              <a:t>Olympics</a:t>
            </a:r>
            <a:r>
              <a:rPr lang="nl-BE" sz="1200" dirty="0"/>
              <a:t>: 17 (ceremonie), 18, 19 en 20 mei</a:t>
            </a:r>
          </a:p>
          <a:p>
            <a:pPr lvl="1"/>
            <a:r>
              <a:rPr lang="nl-BE" sz="1200" dirty="0"/>
              <a:t>Lentebraderie: 19 en 20 mei</a:t>
            </a:r>
          </a:p>
          <a:p>
            <a:pPr lvl="1"/>
            <a:r>
              <a:rPr lang="nl-BE" sz="1200" dirty="0"/>
              <a:t>Wekelijkse markt: 20 mei</a:t>
            </a:r>
          </a:p>
          <a:p>
            <a:pPr marL="507869" lvl="1" indent="0">
              <a:buNone/>
            </a:pPr>
            <a:endParaRPr lang="nl-BE" sz="1200" dirty="0"/>
          </a:p>
          <a:p>
            <a:r>
              <a:rPr lang="nl-BE" sz="1600" dirty="0"/>
              <a:t>Er is nauw overleg tussen Mechelen Feest en de stadsdiensten voor het verloop van dit weekend.</a:t>
            </a:r>
          </a:p>
          <a:p>
            <a:pPr lvl="1"/>
            <a:r>
              <a:rPr lang="nl-BE" sz="1200" b="1" dirty="0"/>
              <a:t>De wekelijkse markt </a:t>
            </a:r>
            <a:r>
              <a:rPr lang="nl-BE" sz="1200" dirty="0"/>
              <a:t>is verplaatst waar nodig. Grote Markt is niet toegankelijk, de kramen zullen verplaatst worden naar Veemarkt en Keizerstraat.</a:t>
            </a:r>
          </a:p>
          <a:p>
            <a:pPr lvl="1"/>
            <a:r>
              <a:rPr lang="nl-BE" sz="1200" b="1" dirty="0"/>
              <a:t>Lentebraderie</a:t>
            </a:r>
            <a:r>
              <a:rPr lang="nl-BE" sz="1200" dirty="0"/>
              <a:t> zal doorgaan mits aanpassingen. Er zal een aangepast verkeersplan zijn in de Hoogstraat/Guldenstraat. De stad kijkt of er extra fietsenstallingen kunnen komen.</a:t>
            </a:r>
          </a:p>
          <a:p>
            <a:pPr lvl="1"/>
            <a:r>
              <a:rPr lang="nl-BE" sz="1200" dirty="0"/>
              <a:t>Er komt een duidelijke signalisatieplan op en rond de Vesten</a:t>
            </a:r>
          </a:p>
          <a:p>
            <a:pPr lvl="1"/>
            <a:r>
              <a:rPr lang="nl-BE" sz="1200" b="1" dirty="0"/>
              <a:t>De Shopping Shuttle </a:t>
            </a:r>
            <a:r>
              <a:rPr lang="nl-BE" sz="1200" dirty="0"/>
              <a:t>zal rijden/varen met alternatieve planning, dit in samenspraak met Mechelen </a:t>
            </a:r>
            <a:r>
              <a:rPr lang="nl-BE" sz="1200" dirty="0" err="1"/>
              <a:t>MeeMaken</a:t>
            </a:r>
            <a:r>
              <a:rPr lang="nl-BE" sz="1200" dirty="0"/>
              <a:t>.</a:t>
            </a:r>
            <a:br>
              <a:rPr lang="nl-BE" sz="1200" dirty="0"/>
            </a:br>
            <a:r>
              <a:rPr lang="nl-BE" sz="1200" dirty="0"/>
              <a:t>Vrijdag: Shopping Shuttle Zuid + Industrie Noord</a:t>
            </a:r>
            <a:br>
              <a:rPr lang="nl-BE" sz="1200" dirty="0"/>
            </a:br>
            <a:r>
              <a:rPr lang="nl-BE" sz="1200" dirty="0"/>
              <a:t>Zaterdag: Shopping Shuttle Zuid + Industrie Noord + Bootshuttle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FF651C-FD8C-13CE-3CFD-661BDA5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Hemelvaart</a:t>
            </a:r>
            <a:br>
              <a:rPr lang="nl-BE" sz="3600" dirty="0"/>
            </a:br>
            <a:r>
              <a:rPr lang="nl-BE" sz="3600" dirty="0"/>
              <a:t>weekend</a:t>
            </a:r>
          </a:p>
        </p:txBody>
      </p:sp>
    </p:spTree>
    <p:extLst>
      <p:ext uri="{BB962C8B-B14F-4D97-AF65-F5344CB8AC3E}">
        <p14:creationId xmlns:p14="http://schemas.microsoft.com/office/powerpoint/2010/main" val="678701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D2D8C-B7FB-4890-88F4-E081338C9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000" y="1658215"/>
            <a:ext cx="5062968" cy="3467588"/>
          </a:xfrm>
        </p:spPr>
        <p:txBody>
          <a:bodyPr/>
          <a:lstStyle/>
          <a:p>
            <a:r>
              <a:rPr lang="nl-BE" sz="4800" dirty="0"/>
              <a:t>Wissel zondagsopening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424555-CE78-4791-85B9-9F35BF583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248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F9EF2E3-CC6D-995A-120D-364C98E4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66329"/>
            <a:ext cx="6075667" cy="5382341"/>
          </a:xfrm>
        </p:spPr>
        <p:txBody>
          <a:bodyPr>
            <a:normAutofit/>
          </a:bodyPr>
          <a:lstStyle/>
          <a:p>
            <a:pPr algn="l"/>
            <a:r>
              <a:rPr lang="nl-BE" sz="2400" b="1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Koopzondagen in 2023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7 mei 2023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4 juni 2023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2 juli 2023 (solden)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6 augustus 2023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3 september 2023 (Herfstbraderie)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1 oktober 2023 (Warm Welkom Weekend)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5 november 2023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3 december 2023 (eindejaar)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17 december 2023 (eindejaar)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24 december 2023 (eindejaar)</a:t>
            </a:r>
          </a:p>
          <a:p>
            <a:r>
              <a:rPr lang="nl-BE" sz="1000" b="0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31 december 2023 (eindejaar)</a:t>
            </a:r>
          </a:p>
          <a:p>
            <a:pPr marL="0" indent="0">
              <a:buNone/>
            </a:pPr>
            <a:r>
              <a:rPr lang="nl-BE" sz="1400" dirty="0">
                <a:solidFill>
                  <a:srgbClr val="2A2A2A"/>
                </a:solidFill>
                <a:latin typeface="+mj-lt"/>
              </a:rPr>
              <a:t>Op vraag van ondernemers werd bij Mechelen </a:t>
            </a:r>
            <a:r>
              <a:rPr lang="nl-BE" sz="1400" dirty="0" err="1">
                <a:solidFill>
                  <a:srgbClr val="2A2A2A"/>
                </a:solidFill>
                <a:latin typeface="+mj-lt"/>
              </a:rPr>
              <a:t>MeeMaken</a:t>
            </a:r>
            <a:r>
              <a:rPr lang="nl-BE" sz="1400" dirty="0">
                <a:solidFill>
                  <a:srgbClr val="2A2A2A"/>
                </a:solidFill>
                <a:latin typeface="+mj-lt"/>
              </a:rPr>
              <a:t> de vraag voorgelegd van </a:t>
            </a:r>
            <a:r>
              <a:rPr lang="nl-BE" sz="1400" u="sng" dirty="0">
                <a:solidFill>
                  <a:srgbClr val="2A2A2A"/>
                </a:solidFill>
                <a:latin typeface="+mj-lt"/>
              </a:rPr>
              <a:t>wel</a:t>
            </a:r>
            <a:r>
              <a:rPr lang="nl-BE" sz="1400" dirty="0">
                <a:solidFill>
                  <a:srgbClr val="2A2A2A"/>
                </a:solidFill>
                <a:latin typeface="+mj-lt"/>
              </a:rPr>
              <a:t> te openen op </a:t>
            </a:r>
            <a:r>
              <a:rPr lang="nl-BE" sz="1400" b="1" dirty="0">
                <a:solidFill>
                  <a:srgbClr val="2A2A2A"/>
                </a:solidFill>
                <a:latin typeface="+mj-lt"/>
              </a:rPr>
              <a:t>zondag 10 december </a:t>
            </a:r>
            <a:r>
              <a:rPr lang="nl-BE" sz="1400" dirty="0">
                <a:solidFill>
                  <a:srgbClr val="2A2A2A"/>
                </a:solidFill>
                <a:latin typeface="+mj-lt"/>
              </a:rPr>
              <a:t>en </a:t>
            </a:r>
            <a:r>
              <a:rPr lang="nl-BE" sz="1400" u="sng" dirty="0">
                <a:solidFill>
                  <a:srgbClr val="2A2A2A"/>
                </a:solidFill>
                <a:latin typeface="+mj-lt"/>
              </a:rPr>
              <a:t>niet</a:t>
            </a:r>
            <a:r>
              <a:rPr lang="nl-BE" sz="1400" dirty="0">
                <a:solidFill>
                  <a:srgbClr val="2A2A2A"/>
                </a:solidFill>
                <a:latin typeface="+mj-lt"/>
              </a:rPr>
              <a:t> op zondag </a:t>
            </a:r>
            <a:r>
              <a:rPr lang="nl-BE" sz="1400" b="1" dirty="0">
                <a:solidFill>
                  <a:srgbClr val="2A2A2A"/>
                </a:solidFill>
                <a:latin typeface="+mj-lt"/>
              </a:rPr>
              <a:t>31 december</a:t>
            </a:r>
            <a:r>
              <a:rPr lang="nl-BE" sz="1400" dirty="0">
                <a:solidFill>
                  <a:srgbClr val="2A2A2A"/>
                </a:solidFill>
                <a:latin typeface="+mj-lt"/>
              </a:rPr>
              <a:t>. Het bestuur reageerde gunstig op deze vraag en deze wijziging zal voorgelegd worden aan het college.</a:t>
            </a:r>
            <a:endParaRPr lang="nl-BE" sz="1400" i="0" dirty="0">
              <a:solidFill>
                <a:srgbClr val="2A2A2A"/>
              </a:solidFill>
              <a:effectLst/>
              <a:latin typeface="+mj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FF651C-FD8C-13CE-3CFD-661BDA5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Zondagsopening</a:t>
            </a:r>
          </a:p>
        </p:txBody>
      </p:sp>
    </p:spTree>
    <p:extLst>
      <p:ext uri="{BB962C8B-B14F-4D97-AF65-F5344CB8AC3E}">
        <p14:creationId xmlns:p14="http://schemas.microsoft.com/office/powerpoint/2010/main" val="1047263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D2D8C-B7FB-4890-88F4-E081338C9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000" y="1658215"/>
            <a:ext cx="5062968" cy="3467588"/>
          </a:xfrm>
        </p:spPr>
        <p:txBody>
          <a:bodyPr/>
          <a:lstStyle/>
          <a:p>
            <a:r>
              <a:rPr lang="nl-BE" sz="4800" dirty="0"/>
              <a:t>Park onder den TOREN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424555-CE78-4791-85B9-9F35BF583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90639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F9EF2E3-CC6D-995A-120D-364C98E4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66329"/>
            <a:ext cx="6075667" cy="5382341"/>
          </a:xfrm>
        </p:spPr>
        <p:txBody>
          <a:bodyPr>
            <a:normAutofit/>
          </a:bodyPr>
          <a:lstStyle/>
          <a:p>
            <a:pPr algn="l"/>
            <a:r>
              <a:rPr lang="nl-BE" sz="2400" b="1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Het Park onder de Toren krijgt een nieuwe uitstraling op zeer korte termijn. </a:t>
            </a:r>
          </a:p>
          <a:p>
            <a:r>
              <a:rPr lang="nl-BE" sz="1200" b="1" dirty="0">
                <a:solidFill>
                  <a:srgbClr val="2A2A2A"/>
                </a:solidFill>
                <a:latin typeface="Open sans" panose="020B0606030504020204" pitchFamily="34" charset="0"/>
              </a:rPr>
              <a:t>Hagen worden gedeeltelijk verwijderd, anderen worden toegevoegd.</a:t>
            </a:r>
          </a:p>
          <a:p>
            <a:r>
              <a:rPr lang="nl-BE" sz="1200" b="1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Monumenten worden herschikt.</a:t>
            </a:r>
          </a:p>
          <a:p>
            <a:r>
              <a:rPr lang="nl-BE" sz="1200" b="1" dirty="0">
                <a:solidFill>
                  <a:srgbClr val="2A2A2A"/>
                </a:solidFill>
                <a:latin typeface="Open sans" panose="020B0606030504020204" pitchFamily="34" charset="0"/>
              </a:rPr>
              <a:t>Fietsenstalling gaat naar postgebouw.</a:t>
            </a:r>
          </a:p>
          <a:p>
            <a:r>
              <a:rPr lang="nl-BE" sz="1200" b="1" i="0" dirty="0">
                <a:solidFill>
                  <a:srgbClr val="2A2A2A"/>
                </a:solidFill>
                <a:effectLst/>
                <a:latin typeface="Open sans" panose="020B0606030504020204" pitchFamily="34" charset="0"/>
              </a:rPr>
              <a:t>Er </a:t>
            </a:r>
            <a:r>
              <a:rPr lang="nl-BE" sz="1200" b="1" dirty="0">
                <a:solidFill>
                  <a:srgbClr val="2A2A2A"/>
                </a:solidFill>
                <a:latin typeface="Open sans" panose="020B0606030504020204" pitchFamily="34" charset="0"/>
              </a:rPr>
              <a:t>zal een grotere terraszone gecreëerd worden.</a:t>
            </a:r>
          </a:p>
          <a:p>
            <a:pPr marL="0" indent="0">
              <a:buNone/>
            </a:pPr>
            <a:r>
              <a:rPr lang="nl-BE" sz="2800" i="0" dirty="0">
                <a:solidFill>
                  <a:srgbClr val="2A2A2A"/>
                </a:solidFill>
                <a:effectLst/>
                <a:latin typeface="+mj-lt"/>
              </a:rPr>
              <a:t>Deze zomer zal deze terrassenzone al optimaal gebruikt kunnen worden.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FF651C-FD8C-13CE-3CFD-661BDA5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Park onder de TOREN</a:t>
            </a:r>
          </a:p>
        </p:txBody>
      </p:sp>
    </p:spTree>
    <p:extLst>
      <p:ext uri="{BB962C8B-B14F-4D97-AF65-F5344CB8AC3E}">
        <p14:creationId xmlns:p14="http://schemas.microsoft.com/office/powerpoint/2010/main" val="1077204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0CB12B2-955A-F8A9-4F47-610C6134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16" y="661086"/>
            <a:ext cx="9712168" cy="37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84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04237D-C73B-4355-B0A6-2DE91D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Bruul</a:t>
            </a:r>
            <a:r>
              <a:rPr lang="nl-BE" dirty="0"/>
              <a:t> fietsvrij op zaterdag</a:t>
            </a:r>
          </a:p>
        </p:txBody>
      </p:sp>
    </p:spTree>
    <p:extLst>
      <p:ext uri="{BB962C8B-B14F-4D97-AF65-F5344CB8AC3E}">
        <p14:creationId xmlns:p14="http://schemas.microsoft.com/office/powerpoint/2010/main" val="196241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etsverbod in de Bruul om afstand te houden: “Hopelijk willen ze dit niet  permanent invoeren” (Mechelen) | Gazet van Antwerpen Mobile">
            <a:extLst>
              <a:ext uri="{FF2B5EF4-FFF2-40B4-BE49-F238E27FC236}">
                <a16:creationId xmlns:a16="http://schemas.microsoft.com/office/drawing/2014/main" id="{22980959-B4DB-5D0E-476D-75A9AA7B9F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4"/>
          <a:stretch/>
        </p:blipFill>
        <p:spPr bwMode="auto">
          <a:xfrm>
            <a:off x="139423" y="1843790"/>
            <a:ext cx="3222899" cy="1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C89759C-0359-A247-EC1E-0D1A1CE096A1}"/>
              </a:ext>
            </a:extLst>
          </p:cNvPr>
          <p:cNvSpPr txBox="1">
            <a:spLocks/>
          </p:cNvSpPr>
          <p:nvPr/>
        </p:nvSpPr>
        <p:spPr>
          <a:xfrm>
            <a:off x="3710066" y="0"/>
            <a:ext cx="6195101" cy="5715000"/>
          </a:xfrm>
          <a:prstGeom prst="rect">
            <a:avLst/>
          </a:prstGeom>
        </p:spPr>
        <p:txBody>
          <a:bodyPr vert="horz" lIns="91418" tIns="45709" rIns="91418" bIns="45709" rtlCol="0" anchor="ctr" anchorCtr="0">
            <a:normAutofit/>
          </a:bodyPr>
          <a:lstStyle>
            <a:lvl1pPr marL="380902" indent="-380902" algn="l" defTabSz="1015743" rtl="0" eaLnBrk="1" latinLnBrk="0" hangingPunct="1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5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1pPr>
            <a:lvl2pPr marL="825290" indent="-317421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2pPr>
            <a:lvl3pPr marL="1269677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26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3pPr>
            <a:lvl4pPr marL="1777550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4pPr>
            <a:lvl5pPr marL="2285423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5pPr>
            <a:lvl6pPr marL="2793293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164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036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6905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/>
              <a:t>Begonnen tijdens coronaperiode om ruimte te winnen.</a:t>
            </a:r>
          </a:p>
          <a:p>
            <a:r>
              <a:rPr lang="nl-BE" sz="2000" dirty="0"/>
              <a:t>Nu nodig om ruimte te creëren op drukke shoppingsmomenten</a:t>
            </a:r>
          </a:p>
          <a:p>
            <a:r>
              <a:rPr lang="nl-BE" sz="2000" dirty="0"/>
              <a:t>Periode: 1 juni - 30 september 2023</a:t>
            </a:r>
          </a:p>
          <a:p>
            <a:r>
              <a:rPr lang="nl-BE" sz="2000" dirty="0"/>
              <a:t>Steeds op zaterdagen en shopzondagen van 10u tot 18u</a:t>
            </a:r>
          </a:p>
          <a:p>
            <a:r>
              <a:rPr lang="nl-BE" sz="2000" dirty="0"/>
              <a:t>Net zoals bij de Vismarkt zal dit zorgen voor een aangenamere beleving voor bezoekers.</a:t>
            </a:r>
          </a:p>
          <a:p>
            <a:r>
              <a:rPr lang="nl-BE" sz="2000" dirty="0"/>
              <a:t>Voor de fietsen zullen er extra stallingen aan het begin en einde van de zone komen.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F33B7D5-EB42-B8A0-9E02-A18E2E3B9267}"/>
              </a:ext>
            </a:extLst>
          </p:cNvPr>
          <p:cNvSpPr txBox="1"/>
          <p:nvPr/>
        </p:nvSpPr>
        <p:spPr>
          <a:xfrm>
            <a:off x="254832" y="3457877"/>
            <a:ext cx="3222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i="1" dirty="0"/>
              <a:t>Tijdens coronaperiode werd er gewerkt met nadarhekken en signalisatie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63BC09-069A-1DA1-5ED5-13956AA2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39199" y="4438655"/>
            <a:ext cx="2754699" cy="11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3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Grote Markt - vijfhoek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79D68F-47B7-686A-89EE-F862297A9277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58" y="2547992"/>
            <a:ext cx="4444750" cy="297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73D135E-3C33-0681-1843-1D81E606E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56" t="17180" r="16565" b="8721"/>
          <a:stretch/>
        </p:blipFill>
        <p:spPr>
          <a:xfrm>
            <a:off x="164892" y="1289666"/>
            <a:ext cx="5006716" cy="4234721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DC8346-0A2B-6173-87E9-8C7BCFB02EA0}"/>
              </a:ext>
            </a:extLst>
          </p:cNvPr>
          <p:cNvCxnSpPr/>
          <p:nvPr/>
        </p:nvCxnSpPr>
        <p:spPr>
          <a:xfrm>
            <a:off x="1896256" y="2263515"/>
            <a:ext cx="2248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9F1C769-92EC-0BC2-3288-9915A1B3FC24}"/>
              </a:ext>
            </a:extLst>
          </p:cNvPr>
          <p:cNvCxnSpPr/>
          <p:nvPr/>
        </p:nvCxnSpPr>
        <p:spPr>
          <a:xfrm>
            <a:off x="2303489" y="4709410"/>
            <a:ext cx="2248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7308572A-0DF1-C49A-959C-EBEE20EC39CF}"/>
              </a:ext>
            </a:extLst>
          </p:cNvPr>
          <p:cNvSpPr txBox="1">
            <a:spLocks/>
          </p:cNvSpPr>
          <p:nvPr/>
        </p:nvSpPr>
        <p:spPr>
          <a:xfrm>
            <a:off x="5544100" y="959370"/>
            <a:ext cx="4444750" cy="2338466"/>
          </a:xfrm>
          <a:prstGeom prst="rect">
            <a:avLst/>
          </a:prstGeom>
        </p:spPr>
        <p:txBody>
          <a:bodyPr vert="horz" lIns="91418" tIns="45709" rIns="91418" bIns="45709" rtlCol="0" anchor="ctr" anchorCtr="0">
            <a:normAutofit/>
          </a:bodyPr>
          <a:lstStyle>
            <a:lvl1pPr marL="380902" indent="-380902" algn="l" defTabSz="1015743" rtl="0" eaLnBrk="1" latinLnBrk="0" hangingPunct="1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5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1pPr>
            <a:lvl2pPr marL="825290" indent="-317421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2pPr>
            <a:lvl3pPr marL="1269677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26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3pPr>
            <a:lvl4pPr marL="1777550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4pPr>
            <a:lvl5pPr marL="2285423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5pPr>
            <a:lvl6pPr marL="2793293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164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036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6905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/>
              <a:t>Communicatie op palen + banners uitgewerkt door </a:t>
            </a:r>
            <a:r>
              <a:rPr lang="nl-BE" sz="2000" dirty="0" err="1"/>
              <a:t>Marcom</a:t>
            </a:r>
            <a:endParaRPr lang="nl-BE" sz="2000" dirty="0"/>
          </a:p>
          <a:p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931980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02C5D4D-6CBF-F89D-9510-D8ED0FEC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1" y="592457"/>
            <a:ext cx="9166478" cy="4239515"/>
          </a:xfrm>
        </p:spPr>
        <p:txBody>
          <a:bodyPr anchor="t">
            <a:normAutofit/>
          </a:bodyPr>
          <a:lstStyle/>
          <a:p>
            <a:r>
              <a:rPr lang="nl-BE" dirty="0"/>
              <a:t>Varia</a:t>
            </a:r>
          </a:p>
        </p:txBody>
      </p:sp>
    </p:spTree>
    <p:extLst>
      <p:ext uri="{BB962C8B-B14F-4D97-AF65-F5344CB8AC3E}">
        <p14:creationId xmlns:p14="http://schemas.microsoft.com/office/powerpoint/2010/main" val="61162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36E16B0-D54B-4C42-889B-9D8934FBA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Bootshuttle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Inspiratie-event 2800 onderneemt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Hemelvaartweekend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Zondagsopeningen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Park onder den Toren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Fietsen op de </a:t>
            </a:r>
            <a:r>
              <a:rPr lang="nl-BE" dirty="0" err="1"/>
              <a:t>Bruul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Varia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3DBF50D-ED5F-41FB-A28A-772D209B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AGenda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4935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8D7788-DC66-C576-8387-9715D70E7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Toeren bij boeren</a:t>
            </a:r>
          </a:p>
          <a:p>
            <a:r>
              <a:rPr lang="nl-BE" dirty="0"/>
              <a:t>Label voor horecazaken die samenwerken met lokale boeren</a:t>
            </a:r>
          </a:p>
          <a:p>
            <a:r>
              <a:rPr lang="nl-BE" dirty="0"/>
              <a:t>Nachtleven in Mechelen</a:t>
            </a:r>
          </a:p>
          <a:p>
            <a:r>
              <a:rPr lang="nl-BE" dirty="0"/>
              <a:t>Openbare werken</a:t>
            </a:r>
          </a:p>
        </p:txBody>
      </p:sp>
    </p:spTree>
    <p:extLst>
      <p:ext uri="{BB962C8B-B14F-4D97-AF65-F5344CB8AC3E}">
        <p14:creationId xmlns:p14="http://schemas.microsoft.com/office/powerpoint/2010/main" val="1768181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02C5D4D-6CBF-F89D-9510-D8ED0FEC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877911"/>
            <a:ext cx="4962721" cy="2510357"/>
          </a:xfrm>
        </p:spPr>
        <p:txBody>
          <a:bodyPr anchor="b">
            <a:normAutofit/>
          </a:bodyPr>
          <a:lstStyle/>
          <a:p>
            <a:r>
              <a:rPr lang="nl-BE" dirty="0"/>
              <a:t>Volgende afspraak </a:t>
            </a:r>
            <a:br>
              <a:rPr lang="nl-BE" dirty="0"/>
            </a:br>
            <a:r>
              <a:rPr lang="nl-BE" sz="4400" dirty="0"/>
              <a:t>8 juni</a:t>
            </a:r>
          </a:p>
        </p:txBody>
      </p:sp>
    </p:spTree>
    <p:extLst>
      <p:ext uri="{BB962C8B-B14F-4D97-AF65-F5344CB8AC3E}">
        <p14:creationId xmlns:p14="http://schemas.microsoft.com/office/powerpoint/2010/main" val="231419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8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D2D8C-B7FB-4890-88F4-E081338C9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000" y="1422022"/>
            <a:ext cx="5062968" cy="3467588"/>
          </a:xfrm>
        </p:spPr>
        <p:txBody>
          <a:bodyPr/>
          <a:lstStyle/>
          <a:p>
            <a:r>
              <a:rPr lang="nl-BE" sz="5400" dirty="0"/>
              <a:t>Bootshuttle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424555-CE78-4791-85B9-9F35BF583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Verlengd tot eind mei</a:t>
            </a:r>
          </a:p>
        </p:txBody>
      </p:sp>
    </p:spTree>
    <p:extLst>
      <p:ext uri="{BB962C8B-B14F-4D97-AF65-F5344CB8AC3E}">
        <p14:creationId xmlns:p14="http://schemas.microsoft.com/office/powerpoint/2010/main" val="274900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37751-5284-4565-93CD-0BC2C16A3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Bootshuttle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AF33E9-2022-413E-9A52-511A9885A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nl-BE" sz="2000" b="0" i="0" dirty="0">
                <a:solidFill>
                  <a:srgbClr val="202124"/>
                </a:solidFill>
                <a:effectLst/>
                <a:latin typeface="+mj-lt"/>
              </a:rPr>
              <a:t>De overeenkomst met </a:t>
            </a:r>
            <a:r>
              <a:rPr lang="nl-BE" sz="2000" b="0" i="0" dirty="0" err="1">
                <a:solidFill>
                  <a:srgbClr val="202124"/>
                </a:solidFill>
                <a:effectLst/>
                <a:latin typeface="+mj-lt"/>
              </a:rPr>
              <a:t>Malinska</a:t>
            </a:r>
            <a:r>
              <a:rPr lang="nl-BE" sz="2000" b="0" i="0" dirty="0">
                <a:solidFill>
                  <a:srgbClr val="202124"/>
                </a:solidFill>
                <a:effectLst/>
                <a:latin typeface="+mj-lt"/>
              </a:rPr>
              <a:t> voor de </a:t>
            </a:r>
            <a:r>
              <a:rPr lang="nl-BE" sz="2000" b="1" i="0" dirty="0">
                <a:solidFill>
                  <a:srgbClr val="202124"/>
                </a:solidFill>
                <a:effectLst/>
                <a:latin typeface="+mj-lt"/>
              </a:rPr>
              <a:t>gratis pendeldienst </a:t>
            </a:r>
            <a:r>
              <a:rPr lang="nl-BE" sz="2000" b="0" i="0" dirty="0">
                <a:solidFill>
                  <a:srgbClr val="202124"/>
                </a:solidFill>
                <a:effectLst/>
                <a:latin typeface="+mj-lt"/>
              </a:rPr>
              <a:t>over het water op zaterdag en koopzondagen is verlengd tot eind mei.</a:t>
            </a:r>
          </a:p>
          <a:p>
            <a:pPr marL="0" indent="0" algn="l">
              <a:buNone/>
            </a:pPr>
            <a:r>
              <a:rPr lang="nl-BE" sz="2000" dirty="0">
                <a:solidFill>
                  <a:srgbClr val="202124"/>
                </a:solidFill>
                <a:latin typeface="+mj-lt"/>
              </a:rPr>
              <a:t>Op zeer korte tijd wist deze pendeldienst al heel wat mensen te overtuigen hier gebruik van te maken. Op koopzondagen is de nabijgelegen parking </a:t>
            </a:r>
            <a:r>
              <a:rPr lang="nl-BE" sz="2000" dirty="0" err="1">
                <a:solidFill>
                  <a:srgbClr val="202124"/>
                </a:solidFill>
                <a:latin typeface="+mj-lt"/>
              </a:rPr>
              <a:t>Keerdok</a:t>
            </a:r>
            <a:r>
              <a:rPr lang="nl-BE" sz="2000" dirty="0">
                <a:solidFill>
                  <a:srgbClr val="202124"/>
                </a:solidFill>
                <a:latin typeface="+mj-lt"/>
              </a:rPr>
              <a:t> gratis, wat deze shuttle nog aantrekkelijker maakt. We nemen dit dan ook mee op in de communicatie rond de koopzondagen.</a:t>
            </a:r>
            <a:endParaRPr lang="nl-BE" sz="2000" b="0" i="0" dirty="0">
              <a:solidFill>
                <a:srgbClr val="202124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nl-BE" sz="2000" dirty="0">
                <a:latin typeface="+mj-lt"/>
              </a:rPr>
              <a:t>Het nieuwe bestek is voor een periode van 2 jaar, de gesprekken zijn op dit moment lopende. </a:t>
            </a:r>
          </a:p>
        </p:txBody>
      </p:sp>
    </p:spTree>
    <p:extLst>
      <p:ext uri="{BB962C8B-B14F-4D97-AF65-F5344CB8AC3E}">
        <p14:creationId xmlns:p14="http://schemas.microsoft.com/office/powerpoint/2010/main" val="2562490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37751-5284-4565-93CD-0BC2C16A3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Bootshuttle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AF33E9-2022-413E-9A52-511A9885A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896193"/>
            <a:ext cx="7620340" cy="440567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BE" sz="2400" b="1" dirty="0">
                <a:solidFill>
                  <a:srgbClr val="202124"/>
                </a:solidFill>
                <a:latin typeface="Open Sans" panose="020B0606030504020204" pitchFamily="34" charset="0"/>
              </a:rPr>
              <a:t>Aantal passagiers</a:t>
            </a:r>
          </a:p>
          <a:p>
            <a:pPr algn="l">
              <a:buFontTx/>
              <a:buChar char="-"/>
            </a:pPr>
            <a:r>
              <a:rPr lang="nl-BE" sz="1600" b="1" dirty="0">
                <a:solidFill>
                  <a:srgbClr val="202124"/>
                </a:solidFill>
                <a:latin typeface="Open Sans" panose="020B0606030504020204" pitchFamily="34" charset="0"/>
              </a:rPr>
              <a:t>November: </a:t>
            </a:r>
            <a:r>
              <a:rPr lang="nl-BE" sz="1600" dirty="0">
                <a:solidFill>
                  <a:srgbClr val="202124"/>
                </a:solidFill>
                <a:latin typeface="Open Sans" panose="020B0606030504020204" pitchFamily="34" charset="0"/>
              </a:rPr>
              <a:t>774		</a:t>
            </a:r>
            <a:r>
              <a:rPr lang="nl-BE" sz="1000" i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Start shuttle laatste weekend van november</a:t>
            </a:r>
            <a:endParaRPr lang="nl-BE" sz="1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</a:endParaRPr>
          </a:p>
          <a:p>
            <a:pPr algn="l">
              <a:buFontTx/>
              <a:buChar char="-"/>
            </a:pPr>
            <a:r>
              <a:rPr lang="nl-BE" sz="1600" b="1" dirty="0">
                <a:solidFill>
                  <a:srgbClr val="202124"/>
                </a:solidFill>
                <a:latin typeface="Open Sans" panose="020B0606030504020204" pitchFamily="34" charset="0"/>
              </a:rPr>
              <a:t>December: </a:t>
            </a:r>
            <a:r>
              <a:rPr lang="nl-BE" sz="1600" dirty="0">
                <a:solidFill>
                  <a:srgbClr val="202124"/>
                </a:solidFill>
                <a:latin typeface="Open Sans" panose="020B0606030504020204" pitchFamily="34" charset="0"/>
              </a:rPr>
              <a:t>1584 	</a:t>
            </a:r>
            <a:r>
              <a:rPr lang="nl-BE" sz="1000" i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1 weekend niet gevaren door vrieskoude</a:t>
            </a:r>
          </a:p>
          <a:p>
            <a:pPr algn="l">
              <a:buFontTx/>
              <a:buChar char="-"/>
            </a:pPr>
            <a:r>
              <a:rPr lang="nl-BE" sz="1600" b="1" dirty="0">
                <a:solidFill>
                  <a:srgbClr val="202124"/>
                </a:solidFill>
                <a:latin typeface="Open Sans" panose="020B0606030504020204" pitchFamily="34" charset="0"/>
              </a:rPr>
              <a:t>Januari: </a:t>
            </a:r>
            <a:r>
              <a:rPr lang="nl-BE" sz="1600" dirty="0">
                <a:solidFill>
                  <a:srgbClr val="202124"/>
                </a:solidFill>
                <a:latin typeface="Open Sans" panose="020B0606030504020204" pitchFamily="34" charset="0"/>
              </a:rPr>
              <a:t>936</a:t>
            </a:r>
          </a:p>
          <a:p>
            <a:pPr algn="l">
              <a:buFontTx/>
              <a:buChar char="-"/>
            </a:pPr>
            <a:r>
              <a:rPr lang="nl-BE" sz="1600" b="1" dirty="0">
                <a:solidFill>
                  <a:srgbClr val="202124"/>
                </a:solidFill>
                <a:latin typeface="Open Sans" panose="020B0606030504020204" pitchFamily="34" charset="0"/>
              </a:rPr>
              <a:t>Februari: </a:t>
            </a:r>
            <a:r>
              <a:rPr lang="nl-BE" sz="1600" dirty="0">
                <a:solidFill>
                  <a:srgbClr val="202124"/>
                </a:solidFill>
                <a:latin typeface="Open Sans" panose="020B0606030504020204" pitchFamily="34" charset="0"/>
              </a:rPr>
              <a:t>768</a:t>
            </a:r>
          </a:p>
          <a:p>
            <a:pPr algn="l">
              <a:buFontTx/>
              <a:buChar char="-"/>
            </a:pPr>
            <a:r>
              <a:rPr lang="nl-BE" sz="1600" b="1" dirty="0">
                <a:solidFill>
                  <a:srgbClr val="202124"/>
                </a:solidFill>
                <a:latin typeface="Open Sans" panose="020B0606030504020204" pitchFamily="34" charset="0"/>
              </a:rPr>
              <a:t>Maart: </a:t>
            </a:r>
            <a:r>
              <a:rPr lang="nl-BE" sz="1600" dirty="0">
                <a:solidFill>
                  <a:srgbClr val="202124"/>
                </a:solidFill>
                <a:latin typeface="Open Sans" panose="020B0606030504020204" pitchFamily="34" charset="0"/>
              </a:rPr>
              <a:t>887</a:t>
            </a:r>
          </a:p>
          <a:p>
            <a:pPr algn="l">
              <a:buFontTx/>
              <a:buChar char="-"/>
            </a:pPr>
            <a:r>
              <a:rPr lang="nl-BE" sz="1600" b="1" dirty="0">
                <a:solidFill>
                  <a:srgbClr val="202124"/>
                </a:solidFill>
                <a:latin typeface="Open Sans" panose="020B0606030504020204" pitchFamily="34" charset="0"/>
              </a:rPr>
              <a:t>April:</a:t>
            </a:r>
            <a:r>
              <a:rPr lang="nl-BE" sz="1600" dirty="0">
                <a:solidFill>
                  <a:srgbClr val="202124"/>
                </a:solidFill>
                <a:latin typeface="Open Sans" panose="020B0606030504020204" pitchFamily="34" charset="0"/>
              </a:rPr>
              <a:t> 940		</a:t>
            </a:r>
            <a:r>
              <a:rPr lang="nl-BE" sz="1600" i="1" dirty="0">
                <a:solidFill>
                  <a:srgbClr val="202124"/>
                </a:solidFill>
                <a:latin typeface="Open Sans" panose="020B0606030504020204" pitchFamily="34" charset="0"/>
              </a:rPr>
              <a:t> </a:t>
            </a:r>
            <a:r>
              <a:rPr lang="nl-BE" sz="1000" i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Cijfers 29 april nog niet bekend</a:t>
            </a:r>
            <a:endParaRPr lang="nl-BE" sz="1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B76D272-B27F-EC07-3BDC-70E69D91BE8D}"/>
              </a:ext>
            </a:extLst>
          </p:cNvPr>
          <p:cNvSpPr txBox="1">
            <a:spLocks/>
          </p:cNvSpPr>
          <p:nvPr/>
        </p:nvSpPr>
        <p:spPr>
          <a:xfrm>
            <a:off x="1497027" y="4153927"/>
            <a:ext cx="9015260" cy="2657031"/>
          </a:xfrm>
          <a:prstGeom prst="rect">
            <a:avLst/>
          </a:prstGeom>
        </p:spPr>
        <p:txBody>
          <a:bodyPr vert="horz" lIns="91418" tIns="45709" rIns="91418" bIns="45709" rtlCol="0" anchor="t" anchorCtr="0">
            <a:normAutofit/>
          </a:bodyPr>
          <a:lstStyle>
            <a:lvl1pPr marL="380902" indent="-380902" algn="l" defTabSz="1015743" rtl="0" eaLnBrk="1" latinLnBrk="0" hangingPunct="1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5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1pPr>
            <a:lvl2pPr marL="825290" indent="-317421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2pPr>
            <a:lvl3pPr marL="1269677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26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3pPr>
            <a:lvl4pPr marL="1777550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4pPr>
            <a:lvl5pPr marL="2285423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5pPr>
            <a:lvl6pPr marL="2793293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164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036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6905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400" b="1" dirty="0">
                <a:solidFill>
                  <a:srgbClr val="202124"/>
                </a:solidFill>
                <a:latin typeface="Open Sans" panose="020B0606030504020204" pitchFamily="34" charset="0"/>
              </a:rPr>
              <a:t>Conclusie</a:t>
            </a:r>
          </a:p>
          <a:p>
            <a:pPr>
              <a:buFontTx/>
              <a:buChar char="-"/>
            </a:pPr>
            <a:r>
              <a:rPr lang="nl-BE" sz="1800" dirty="0">
                <a:solidFill>
                  <a:srgbClr val="202124"/>
                </a:solidFill>
                <a:latin typeface="Open Sans" panose="020B0606030504020204" pitchFamily="34" charset="0"/>
              </a:rPr>
              <a:t>April zal populairste maand zijn na december.</a:t>
            </a:r>
          </a:p>
          <a:p>
            <a:pPr>
              <a:buFontTx/>
              <a:buChar char="-"/>
            </a:pPr>
            <a:r>
              <a:rPr lang="nl-BE" sz="1800" dirty="0">
                <a:solidFill>
                  <a:srgbClr val="202124"/>
                </a:solidFill>
                <a:latin typeface="Open Sans" panose="020B0606030504020204" pitchFamily="34" charset="0"/>
              </a:rPr>
              <a:t>Van de start tot vandaag waren er al 5.889 passagiers op de bootshuttle.</a:t>
            </a:r>
          </a:p>
          <a:p>
            <a:pPr>
              <a:buFontTx/>
              <a:buChar char="-"/>
            </a:pPr>
            <a:endParaRPr lang="nl-BE" sz="1800" dirty="0">
              <a:solidFill>
                <a:srgbClr val="202124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3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D2D8C-B7FB-4890-88F4-E081338C9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000" y="1545093"/>
            <a:ext cx="5062968" cy="3467588"/>
          </a:xfrm>
        </p:spPr>
        <p:txBody>
          <a:bodyPr/>
          <a:lstStyle/>
          <a:p>
            <a:r>
              <a:rPr lang="nl-BE" sz="5400" dirty="0"/>
              <a:t>Inspiratie-evenement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424555-CE78-4791-85B9-9F35BF583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2800 Onderneemt</a:t>
            </a:r>
          </a:p>
        </p:txBody>
      </p:sp>
    </p:spTree>
    <p:extLst>
      <p:ext uri="{BB962C8B-B14F-4D97-AF65-F5344CB8AC3E}">
        <p14:creationId xmlns:p14="http://schemas.microsoft.com/office/powerpoint/2010/main" val="366561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F9EF2E3-CC6D-995A-120D-364C98E46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1600" dirty="0"/>
              <a:t>8 mei 2023 – </a:t>
            </a:r>
            <a:r>
              <a:rPr lang="nl-BE" sz="1600" dirty="0" err="1"/>
              <a:t>Lamot</a:t>
            </a:r>
            <a:r>
              <a:rPr lang="nl-BE" sz="1600" dirty="0"/>
              <a:t> site</a:t>
            </a:r>
          </a:p>
          <a:p>
            <a:r>
              <a:rPr lang="nl-B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avond voor Mechelse ondernemers en starters met boeiende </a:t>
            </a:r>
            <a:r>
              <a:rPr lang="nl-B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keynote</a:t>
            </a:r>
            <a:r>
              <a:rPr lang="nl-B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speakers, workshops en netwerkmogelijkheden.</a:t>
            </a:r>
          </a:p>
          <a:p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Mogelijkheid tot speeddaten met beleid</a:t>
            </a:r>
          </a:p>
          <a:p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Plenaire sessie door schepen Greet Geypen, </a:t>
            </a:r>
            <a:r>
              <a:rPr lang="nl-BE" sz="1600" dirty="0" err="1">
                <a:latin typeface="Calibri" panose="020F0502020204030204" pitchFamily="34" charset="0"/>
                <a:cs typeface="Arial" panose="020B0604020202020204" pitchFamily="34" charset="0"/>
              </a:rPr>
              <a:t>Kamal</a:t>
            </a:r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 err="1">
                <a:latin typeface="Calibri" panose="020F0502020204030204" pitchFamily="34" charset="0"/>
                <a:cs typeface="Arial" panose="020B0604020202020204" pitchFamily="34" charset="0"/>
              </a:rPr>
              <a:t>Kharmach</a:t>
            </a:r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 en minister Bart Somers.</a:t>
            </a:r>
          </a:p>
          <a:p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Workshops en inspiratiesessies (aan de slag met data, </a:t>
            </a:r>
            <a:r>
              <a:rPr lang="nl-BE" sz="1600" dirty="0" err="1">
                <a:latin typeface="Calibri" panose="020F0502020204030204" pitchFamily="34" charset="0"/>
                <a:cs typeface="Arial" panose="020B0604020202020204" pitchFamily="34" charset="0"/>
              </a:rPr>
              <a:t>begrijpbaar</a:t>
            </a:r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 boekhouden, pop-up opstarten,…)</a:t>
            </a:r>
          </a:p>
          <a:p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Infomarkt: Mechelen </a:t>
            </a:r>
            <a:r>
              <a:rPr lang="nl-BE" sz="1600" dirty="0" err="1">
                <a:latin typeface="Calibri" panose="020F0502020204030204" pitchFamily="34" charset="0"/>
                <a:cs typeface="Arial" panose="020B0604020202020204" pitchFamily="34" charset="0"/>
              </a:rPr>
              <a:t>MeeMaken</a:t>
            </a:r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, Horeca Vlaanderen, </a:t>
            </a:r>
            <a:r>
              <a:rPr lang="nl-BE" sz="1600" dirty="0" err="1">
                <a:latin typeface="Calibri" panose="020F0502020204030204" pitchFamily="34" charset="0"/>
                <a:cs typeface="Arial" panose="020B0604020202020204" pitchFamily="34" charset="0"/>
              </a:rPr>
              <a:t>Unizo</a:t>
            </a:r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, VOKA, </a:t>
            </a:r>
            <a:r>
              <a:rPr lang="nl-BE" sz="1600" dirty="0" err="1">
                <a:latin typeface="Calibri" panose="020F0502020204030204" pitchFamily="34" charset="0"/>
                <a:cs typeface="Arial" panose="020B0604020202020204" pitchFamily="34" charset="0"/>
              </a:rPr>
              <a:t>Vlaio</a:t>
            </a:r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, Ondernemend Mechelen, Manestarters,…</a:t>
            </a:r>
          </a:p>
          <a:p>
            <a:r>
              <a:rPr lang="nl-BE" sz="1600" dirty="0">
                <a:latin typeface="Calibri" panose="020F0502020204030204" pitchFamily="34" charset="0"/>
                <a:cs typeface="Arial" panose="020B0604020202020204" pitchFamily="34" charset="0"/>
              </a:rPr>
              <a:t>Op dit moment +150 inschrijvingen</a:t>
            </a:r>
            <a:endParaRPr lang="nl-BE" sz="16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FF651C-FD8C-13CE-3CFD-661BDA5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2800 Onderneemt</a:t>
            </a:r>
          </a:p>
        </p:txBody>
      </p:sp>
    </p:spTree>
    <p:extLst>
      <p:ext uri="{BB962C8B-B14F-4D97-AF65-F5344CB8AC3E}">
        <p14:creationId xmlns:p14="http://schemas.microsoft.com/office/powerpoint/2010/main" val="373648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F9EF2E3-CC6D-995A-120D-364C98E46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sz="2000" b="1" dirty="0"/>
              <a:t>Programma</a:t>
            </a:r>
          </a:p>
          <a:p>
            <a:r>
              <a:rPr lang="nl-BE" sz="1600" dirty="0"/>
              <a:t>16.30 – 17.30u</a:t>
            </a:r>
            <a:br>
              <a:rPr lang="nl-BE" sz="1600" dirty="0"/>
            </a:br>
            <a:r>
              <a:rPr lang="nl-BE" sz="1600" dirty="0"/>
              <a:t>- Ontvangst</a:t>
            </a:r>
            <a:br>
              <a:rPr lang="nl-BE" sz="1600" dirty="0"/>
            </a:br>
            <a:r>
              <a:rPr lang="nl-BE" sz="1600" dirty="0"/>
              <a:t>- Infomarkt</a:t>
            </a:r>
            <a:br>
              <a:rPr lang="nl-BE" sz="1600" dirty="0"/>
            </a:br>
            <a:r>
              <a:rPr lang="nl-BE" sz="1600" dirty="0"/>
              <a:t>- Speeddates</a:t>
            </a:r>
          </a:p>
          <a:p>
            <a:r>
              <a:rPr lang="nl-BE" sz="1600" dirty="0"/>
              <a:t>17.30 – 19u</a:t>
            </a:r>
            <a:br>
              <a:rPr lang="nl-BE" sz="1600" dirty="0"/>
            </a:br>
            <a:r>
              <a:rPr lang="nl-BE" sz="1600" dirty="0"/>
              <a:t>- Plenaire sessie </a:t>
            </a:r>
            <a:r>
              <a:rPr lang="nl-BE" sz="1200" dirty="0"/>
              <a:t>(Greet Geypen, </a:t>
            </a:r>
            <a:r>
              <a:rPr lang="nl-BE" sz="1200" dirty="0" err="1"/>
              <a:t>Kamal</a:t>
            </a:r>
            <a:r>
              <a:rPr lang="nl-BE" sz="1200" dirty="0"/>
              <a:t> </a:t>
            </a:r>
            <a:r>
              <a:rPr lang="nl-BE" sz="1200" dirty="0" err="1"/>
              <a:t>Kharmach</a:t>
            </a:r>
            <a:r>
              <a:rPr lang="nl-BE" sz="1200" dirty="0"/>
              <a:t> en Bart Somers)</a:t>
            </a:r>
          </a:p>
          <a:p>
            <a:r>
              <a:rPr lang="nl-BE" sz="1600" dirty="0"/>
              <a:t>19 – 20u</a:t>
            </a:r>
            <a:br>
              <a:rPr lang="nl-BE" sz="1600" dirty="0"/>
            </a:br>
            <a:r>
              <a:rPr lang="nl-BE" sz="1600" dirty="0"/>
              <a:t>- </a:t>
            </a:r>
            <a:r>
              <a:rPr lang="nl-BE" sz="1600" dirty="0" err="1"/>
              <a:t>Walking</a:t>
            </a:r>
            <a:r>
              <a:rPr lang="nl-BE" sz="1600" dirty="0"/>
              <a:t> </a:t>
            </a:r>
            <a:r>
              <a:rPr lang="nl-BE" sz="1600" dirty="0" err="1"/>
              <a:t>Dinner</a:t>
            </a:r>
            <a:br>
              <a:rPr lang="nl-BE" sz="1600" dirty="0"/>
            </a:br>
            <a:r>
              <a:rPr lang="nl-BE" sz="1600" dirty="0"/>
              <a:t>- Infomarkt</a:t>
            </a:r>
            <a:br>
              <a:rPr lang="nl-BE" sz="1600" dirty="0"/>
            </a:br>
            <a:r>
              <a:rPr lang="nl-BE" sz="1600" dirty="0"/>
              <a:t>- Speeddates</a:t>
            </a:r>
          </a:p>
          <a:p>
            <a:r>
              <a:rPr lang="nl-BE" sz="1600" dirty="0"/>
              <a:t>20 – 22u</a:t>
            </a:r>
            <a:br>
              <a:rPr lang="nl-BE" sz="1600" dirty="0"/>
            </a:br>
            <a:r>
              <a:rPr lang="nl-BE" sz="1600" dirty="0"/>
              <a:t>- Workshops en inspiratiesessies</a:t>
            </a:r>
            <a:br>
              <a:rPr lang="nl-BE" sz="1600" dirty="0"/>
            </a:br>
            <a:r>
              <a:rPr lang="nl-BE" sz="1200" dirty="0"/>
              <a:t>( </a:t>
            </a:r>
            <a:r>
              <a:rPr lang="nl-BE" sz="1200" i="1" dirty="0"/>
              <a:t>Aan de slag met data</a:t>
            </a:r>
            <a:r>
              <a:rPr lang="nl-BE" sz="1200" dirty="0"/>
              <a:t>, </a:t>
            </a:r>
            <a:r>
              <a:rPr lang="nl-BE" sz="1200" i="1" dirty="0" err="1"/>
              <a:t>begrijpbaar</a:t>
            </a:r>
            <a:r>
              <a:rPr lang="nl-BE" sz="1200" i="1" dirty="0"/>
              <a:t> boekhouden</a:t>
            </a:r>
            <a:r>
              <a:rPr lang="nl-BE" sz="1200" dirty="0"/>
              <a:t>, </a:t>
            </a:r>
            <a:r>
              <a:rPr lang="nl-BE" sz="1200" i="1" dirty="0"/>
              <a:t>pop-up opstarten</a:t>
            </a:r>
            <a:r>
              <a:rPr lang="nl-BE" sz="1200" dirty="0"/>
              <a:t>, </a:t>
            </a:r>
            <a:r>
              <a:rPr lang="nl-BE" sz="1200" i="1" dirty="0"/>
              <a:t>principes van eerlijke handel en Mechelen als Faire stad</a:t>
            </a:r>
            <a:r>
              <a:rPr lang="nl-BE" sz="1200" dirty="0"/>
              <a:t>, </a:t>
            </a:r>
            <a:r>
              <a:rPr lang="nl-BE" sz="1200" i="1" dirty="0" err="1"/>
              <a:t>Time-management</a:t>
            </a:r>
            <a:r>
              <a:rPr lang="nl-BE" sz="1200" i="1" dirty="0"/>
              <a:t> voor ondernemers</a:t>
            </a:r>
            <a:r>
              <a:rPr lang="nl-BE" sz="1200" dirty="0"/>
              <a:t>, </a:t>
            </a:r>
            <a:r>
              <a:rPr lang="nl-BE" sz="1200" i="1" dirty="0"/>
              <a:t>CO2-neutraal ondernemen en energiezuinige bedrijfspanden</a:t>
            </a:r>
            <a:r>
              <a:rPr lang="nl-BE" sz="1200" dirty="0"/>
              <a:t> en </a:t>
            </a:r>
            <a:r>
              <a:rPr lang="nl-BE" sz="1200" i="1" dirty="0"/>
              <a:t>logistiek in emissievrije en verkeersarme stadscentra</a:t>
            </a:r>
            <a:r>
              <a:rPr lang="nl-BE" sz="1200" dirty="0"/>
              <a:t>)</a:t>
            </a:r>
          </a:p>
          <a:p>
            <a:r>
              <a:rPr lang="nl-BE" sz="1600" dirty="0"/>
              <a:t>21 – 23u</a:t>
            </a:r>
            <a:br>
              <a:rPr lang="nl-BE" sz="1200" dirty="0"/>
            </a:br>
            <a:r>
              <a:rPr lang="nl-BE" sz="1200" dirty="0"/>
              <a:t>- Netwerkreceptie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FF651C-FD8C-13CE-3CFD-661BDA5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2800 Onderneemt</a:t>
            </a:r>
          </a:p>
        </p:txBody>
      </p:sp>
    </p:spTree>
    <p:extLst>
      <p:ext uri="{BB962C8B-B14F-4D97-AF65-F5344CB8AC3E}">
        <p14:creationId xmlns:p14="http://schemas.microsoft.com/office/powerpoint/2010/main" val="298200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D2D8C-B7FB-4890-88F4-E081338C9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000" y="1658215"/>
            <a:ext cx="5062968" cy="3467588"/>
          </a:xfrm>
        </p:spPr>
        <p:txBody>
          <a:bodyPr/>
          <a:lstStyle/>
          <a:p>
            <a:r>
              <a:rPr lang="nl-BE" sz="5400" dirty="0"/>
              <a:t>Hemelvaart-</a:t>
            </a:r>
            <a:br>
              <a:rPr lang="nl-BE" sz="5400" dirty="0"/>
            </a:br>
            <a:r>
              <a:rPr lang="nl-BE" sz="5400" dirty="0"/>
              <a:t>weekend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424555-CE78-4791-85B9-9F35BF583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000" dirty="0"/>
              <a:t>Lentebraderie, </a:t>
            </a:r>
            <a:r>
              <a:rPr lang="nl-BE" sz="2000" dirty="0" err="1"/>
              <a:t>KotK</a:t>
            </a:r>
            <a:r>
              <a:rPr lang="nl-BE" sz="2000" dirty="0"/>
              <a:t>, Special </a:t>
            </a:r>
            <a:r>
              <a:rPr lang="nl-BE" sz="2000" dirty="0" err="1"/>
              <a:t>Olympics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6358152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Blauw_TitelsBoven.pptx" id="{5CB059CF-85FF-45F6-8739-C98D84AA6387}" vid="{A17760E9-F0B1-422B-817F-DB4B7B0A4E93}"/>
    </a:ext>
  </a:extLst>
</a:theme>
</file>

<file path=ppt/theme/theme2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Blauw_TitelsBoven.pptx" id="{8B5BB4E2-784F-49F4-A887-FFFF86A8AE11}" vid="{08523B8A-0AD4-4724-89C3-C80DEA024CC1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CD47228D5C14DBF1828BFD34F9098" ma:contentTypeVersion="11" ma:contentTypeDescription="Een nieuw document maken." ma:contentTypeScope="" ma:versionID="285bc1529406e44c90fa3575590631af">
  <xsd:schema xmlns:xsd="http://www.w3.org/2001/XMLSchema" xmlns:xs="http://www.w3.org/2001/XMLSchema" xmlns:p="http://schemas.microsoft.com/office/2006/metadata/properties" xmlns:ns3="8a3ee208-9fb1-4e73-8792-0a644e00ae41" xmlns:ns4="1d0430ae-657c-4755-8ce3-3531a137b042" targetNamespace="http://schemas.microsoft.com/office/2006/metadata/properties" ma:root="true" ma:fieldsID="f2cfaaabffe1a3f8d914271d621d0ba9" ns3:_="" ns4:_="">
    <xsd:import namespace="8a3ee208-9fb1-4e73-8792-0a644e00ae41"/>
    <xsd:import namespace="1d0430ae-657c-4755-8ce3-3531a137b0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ee208-9fb1-4e73-8792-0a644e00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430ae-657c-4755-8ce3-3531a137b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310AB3-8CCB-49CE-B809-50CDA8DA8377}">
  <ds:schemaRefs>
    <ds:schemaRef ds:uri="1d0430ae-657c-4755-8ce3-3531a137b042"/>
    <ds:schemaRef ds:uri="8a3ee208-9fb1-4e73-8792-0a644e00ae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30782A-4D61-47A2-BF95-47F86576B809}">
  <ds:schemaRefs>
    <ds:schemaRef ds:uri="http://schemas.openxmlformats.org/package/2006/metadata/core-properties"/>
    <ds:schemaRef ds:uri="8a3ee208-9fb1-4e73-8792-0a644e00ae4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1d0430ae-657c-4755-8ce3-3531a137b042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Mechelen_Blauw_TitelsBoven</Template>
  <TotalTime>11558</TotalTime>
  <Words>853</Words>
  <Application>Microsoft Office PowerPoint</Application>
  <PresentationFormat>Aangepast</PresentationFormat>
  <Paragraphs>113</Paragraphs>
  <Slides>22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30" baseType="lpstr">
      <vt:lpstr>Arial</vt:lpstr>
      <vt:lpstr>Calibri</vt:lpstr>
      <vt:lpstr>Open Sans</vt:lpstr>
      <vt:lpstr>Open Sans</vt:lpstr>
      <vt:lpstr>Proxima Nova Rg</vt:lpstr>
      <vt:lpstr>Roboto Condensed</vt:lpstr>
      <vt:lpstr>Kantoorthema</vt:lpstr>
      <vt:lpstr>Kantoorthema</vt:lpstr>
      <vt:lpstr>Ondernemers- platform 26/04/23</vt:lpstr>
      <vt:lpstr>AGenda</vt:lpstr>
      <vt:lpstr>Bootshuttle</vt:lpstr>
      <vt:lpstr>Bootshuttle</vt:lpstr>
      <vt:lpstr>Bootshuttle</vt:lpstr>
      <vt:lpstr>Inspiratie-evenement</vt:lpstr>
      <vt:lpstr>2800 Onderneemt</vt:lpstr>
      <vt:lpstr>2800 Onderneemt</vt:lpstr>
      <vt:lpstr>Hemelvaart- weekend</vt:lpstr>
      <vt:lpstr>Hemelvaart weekend</vt:lpstr>
      <vt:lpstr>Wissel zondagsopening</vt:lpstr>
      <vt:lpstr>Zondagsopening</vt:lpstr>
      <vt:lpstr>Park onder den TOREN</vt:lpstr>
      <vt:lpstr>Park onder de TOREN</vt:lpstr>
      <vt:lpstr>PowerPoint-presentatie</vt:lpstr>
      <vt:lpstr>Bruul fietsvrij op zaterdag</vt:lpstr>
      <vt:lpstr>PowerPoint-presentatie</vt:lpstr>
      <vt:lpstr>Grote Markt - vijfhoek</vt:lpstr>
      <vt:lpstr>Varia</vt:lpstr>
      <vt:lpstr>PowerPoint-presentatie</vt:lpstr>
      <vt:lpstr>Volgende afspraak  8 juni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KWG MECHELEN</dc:title>
  <dc:creator>Raskin Sandrine</dc:creator>
  <cp:lastModifiedBy>Willems Tommy</cp:lastModifiedBy>
  <cp:revision>65</cp:revision>
  <cp:lastPrinted>2023-04-26T06:27:46Z</cp:lastPrinted>
  <dcterms:created xsi:type="dcterms:W3CDTF">2022-07-13T20:35:23Z</dcterms:created>
  <dcterms:modified xsi:type="dcterms:W3CDTF">2023-05-24T13:27:08Z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0x010100B9BCD47228D5C14DBF1828BFD34F9098</vt:lpwstr>
  </property>
</Properties>
</file>