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321" r:id="rId5"/>
    <p:sldId id="335" r:id="rId6"/>
    <p:sldId id="322" r:id="rId7"/>
    <p:sldId id="334" r:id="rId8"/>
    <p:sldId id="326" r:id="rId9"/>
    <p:sldId id="327" r:id="rId10"/>
    <p:sldId id="328" r:id="rId11"/>
    <p:sldId id="349" r:id="rId12"/>
    <p:sldId id="385" r:id="rId13"/>
    <p:sldId id="375" r:id="rId14"/>
    <p:sldId id="357" r:id="rId15"/>
    <p:sldId id="381" r:id="rId16"/>
    <p:sldId id="382" r:id="rId17"/>
    <p:sldId id="383" r:id="rId18"/>
    <p:sldId id="378" r:id="rId19"/>
    <p:sldId id="364" r:id="rId20"/>
    <p:sldId id="346" r:id="rId21"/>
    <p:sldId id="344" r:id="rId22"/>
    <p:sldId id="329" r:id="rId23"/>
    <p:sldId id="256" r:id="rId24"/>
    <p:sldId id="263" r:id="rId25"/>
    <p:sldId id="257" r:id="rId26"/>
    <p:sldId id="258" r:id="rId27"/>
    <p:sldId id="267" r:id="rId28"/>
    <p:sldId id="260" r:id="rId29"/>
    <p:sldId id="264" r:id="rId30"/>
    <p:sldId id="261" r:id="rId31"/>
    <p:sldId id="262" r:id="rId32"/>
    <p:sldId id="266" r:id="rId33"/>
    <p:sldId id="268" r:id="rId34"/>
    <p:sldId id="332" r:id="rId35"/>
    <p:sldId id="333" r:id="rId36"/>
    <p:sldId id="324" r:id="rId37"/>
  </p:sldIdLst>
  <p:sldSz cx="10160000" cy="5715000"/>
  <p:notesSz cx="6797675" cy="9928225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9C2DE"/>
    <a:srgbClr val="34848F"/>
    <a:srgbClr val="84BF41"/>
    <a:srgbClr val="641B52"/>
    <a:srgbClr val="E9F0E8"/>
    <a:srgbClr val="E8E7E7"/>
    <a:srgbClr val="005A84"/>
    <a:srgbClr val="D1DFCE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9" autoAdjust="0"/>
    <p:restoredTop sz="91298" autoAdjust="0"/>
  </p:normalViewPr>
  <p:slideViewPr>
    <p:cSldViewPr snapToGrid="0">
      <p:cViewPr varScale="1">
        <p:scale>
          <a:sx n="46" d="100"/>
          <a:sy n="46" d="100"/>
        </p:scale>
        <p:origin x="728" y="32"/>
      </p:cViewPr>
      <p:guideLst>
        <p:guide orient="horz" pos="826"/>
        <p:guide pos="320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81D1E-EC93-8346-B488-5D9263EC60EC}" type="doc">
      <dgm:prSet loTypeId="urn:microsoft.com/office/officeart/2005/8/layout/venn1" loCatId="" qsTypeId="urn:microsoft.com/office/officeart/2005/8/quickstyle/simple1" qsCatId="simple" csTypeId="urn:microsoft.com/office/officeart/2005/8/colors/colorful5" csCatId="colorful" phldr="1"/>
      <dgm:spPr/>
    </dgm:pt>
    <dgm:pt modelId="{0F384271-CA79-F84A-8F16-7261319A51A8}">
      <dgm:prSet phldrT="[Tekst]" custT="1"/>
      <dgm:spPr/>
      <dgm:t>
        <a:bodyPr/>
        <a:lstStyle/>
        <a:p>
          <a:r>
            <a:rPr lang="nl-NL" sz="1200" dirty="0"/>
            <a:t>Focusgroepen</a:t>
          </a:r>
        </a:p>
      </dgm:t>
    </dgm:pt>
    <dgm:pt modelId="{49CB1537-B66C-C04F-ACEA-12A98E53F879}" type="parTrans" cxnId="{71861FB1-63D0-114E-993F-365F72DF0EA0}">
      <dgm:prSet/>
      <dgm:spPr/>
      <dgm:t>
        <a:bodyPr/>
        <a:lstStyle/>
        <a:p>
          <a:endParaRPr lang="nl-NL"/>
        </a:p>
      </dgm:t>
    </dgm:pt>
    <dgm:pt modelId="{325073A4-DE62-7F4F-B56A-62C6A1547BE9}" type="sibTrans" cxnId="{71861FB1-63D0-114E-993F-365F72DF0EA0}">
      <dgm:prSet/>
      <dgm:spPr/>
      <dgm:t>
        <a:bodyPr/>
        <a:lstStyle/>
        <a:p>
          <a:endParaRPr lang="nl-NL"/>
        </a:p>
      </dgm:t>
    </dgm:pt>
    <dgm:pt modelId="{69DE3F7E-F0EB-CE41-99B2-660A37736796}">
      <dgm:prSet phldrT="[Tekst]" custT="1"/>
      <dgm:spPr/>
      <dgm:t>
        <a:bodyPr/>
        <a:lstStyle/>
        <a:p>
          <a:r>
            <a:rPr lang="nl-NL" sz="1200" dirty="0"/>
            <a:t>Sport- en bewegingsplatform</a:t>
          </a:r>
        </a:p>
      </dgm:t>
    </dgm:pt>
    <dgm:pt modelId="{DD9D2D9F-FA37-AA45-B137-00B186FA5AE5}" type="parTrans" cxnId="{5D9064C1-036F-004D-B462-6706CD392BF9}">
      <dgm:prSet/>
      <dgm:spPr/>
      <dgm:t>
        <a:bodyPr/>
        <a:lstStyle/>
        <a:p>
          <a:endParaRPr lang="nl-NL"/>
        </a:p>
      </dgm:t>
    </dgm:pt>
    <dgm:pt modelId="{175D84AA-C9B6-9343-A4E6-7201A2235B2C}" type="sibTrans" cxnId="{5D9064C1-036F-004D-B462-6706CD392BF9}">
      <dgm:prSet/>
      <dgm:spPr/>
      <dgm:t>
        <a:bodyPr/>
        <a:lstStyle/>
        <a:p>
          <a:endParaRPr lang="nl-NL"/>
        </a:p>
      </dgm:t>
    </dgm:pt>
    <dgm:pt modelId="{3CF84F29-A102-1E4B-B55C-7EBA6C87B8FA}">
      <dgm:prSet phldrT="[Tekst]" custT="1"/>
      <dgm:spPr/>
      <dgm:t>
        <a:bodyPr/>
        <a:lstStyle/>
        <a:p>
          <a:r>
            <a:rPr lang="nl-NL" sz="1200" dirty="0"/>
            <a:t>Netwerk</a:t>
          </a:r>
        </a:p>
      </dgm:t>
    </dgm:pt>
    <dgm:pt modelId="{43309444-7513-3F43-98E2-31F27DEF2CCA}" type="parTrans" cxnId="{39BD2250-45E0-584E-AAEF-96CE7995F3EA}">
      <dgm:prSet/>
      <dgm:spPr/>
      <dgm:t>
        <a:bodyPr/>
        <a:lstStyle/>
        <a:p>
          <a:endParaRPr lang="nl-NL"/>
        </a:p>
      </dgm:t>
    </dgm:pt>
    <dgm:pt modelId="{4F0ED77B-914E-724C-80A3-388C5ED1F522}" type="sibTrans" cxnId="{39BD2250-45E0-584E-AAEF-96CE7995F3EA}">
      <dgm:prSet/>
      <dgm:spPr/>
      <dgm:t>
        <a:bodyPr/>
        <a:lstStyle/>
        <a:p>
          <a:endParaRPr lang="nl-NL"/>
        </a:p>
      </dgm:t>
    </dgm:pt>
    <dgm:pt modelId="{17C04576-51A1-C345-8D1E-7D1070E10119}" type="pres">
      <dgm:prSet presAssocID="{C4081D1E-EC93-8346-B488-5D9263EC60EC}" presName="compositeShape" presStyleCnt="0">
        <dgm:presLayoutVars>
          <dgm:chMax val="7"/>
          <dgm:dir/>
          <dgm:resizeHandles val="exact"/>
        </dgm:presLayoutVars>
      </dgm:prSet>
      <dgm:spPr/>
    </dgm:pt>
    <dgm:pt modelId="{0B46BEB5-7FD4-1A45-939E-71F0D4E4763C}" type="pres">
      <dgm:prSet presAssocID="{0F384271-CA79-F84A-8F16-7261319A51A8}" presName="circ1" presStyleLbl="vennNode1" presStyleIdx="0" presStyleCnt="3"/>
      <dgm:spPr/>
    </dgm:pt>
    <dgm:pt modelId="{2835F13B-D677-164A-BF46-712AE5CCFC71}" type="pres">
      <dgm:prSet presAssocID="{0F384271-CA79-F84A-8F16-7261319A51A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C492F5-4B26-4E42-AEB8-D77DCB3ED280}" type="pres">
      <dgm:prSet presAssocID="{69DE3F7E-F0EB-CE41-99B2-660A37736796}" presName="circ2" presStyleLbl="vennNode1" presStyleIdx="1" presStyleCnt="3"/>
      <dgm:spPr/>
    </dgm:pt>
    <dgm:pt modelId="{9E04A0C2-6724-5848-9B9C-FDE3DD5A2DCE}" type="pres">
      <dgm:prSet presAssocID="{69DE3F7E-F0EB-CE41-99B2-660A3773679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C55880-C87B-4742-ACCA-D3D54B36A8DD}" type="pres">
      <dgm:prSet presAssocID="{3CF84F29-A102-1E4B-B55C-7EBA6C87B8FA}" presName="circ3" presStyleLbl="vennNode1" presStyleIdx="2" presStyleCnt="3" custLinFactNeighborX="2492" custLinFactNeighborY="-3962"/>
      <dgm:spPr/>
    </dgm:pt>
    <dgm:pt modelId="{FB0F88AD-D326-034A-B307-C93AC45E9DA2}" type="pres">
      <dgm:prSet presAssocID="{3CF84F29-A102-1E4B-B55C-7EBA6C87B8F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2EAA61C-5DFB-8D4A-A223-A4BAEA35E874}" type="presOf" srcId="{3CF84F29-A102-1E4B-B55C-7EBA6C87B8FA}" destId="{DBC55880-C87B-4742-ACCA-D3D54B36A8DD}" srcOrd="0" destOrd="0" presId="urn:microsoft.com/office/officeart/2005/8/layout/venn1"/>
    <dgm:cxn modelId="{B3AAAF49-898B-0946-9FD3-29F31C67856F}" type="presOf" srcId="{69DE3F7E-F0EB-CE41-99B2-660A37736796}" destId="{9E04A0C2-6724-5848-9B9C-FDE3DD5A2DCE}" srcOrd="1" destOrd="0" presId="urn:microsoft.com/office/officeart/2005/8/layout/venn1"/>
    <dgm:cxn modelId="{39BD2250-45E0-584E-AAEF-96CE7995F3EA}" srcId="{C4081D1E-EC93-8346-B488-5D9263EC60EC}" destId="{3CF84F29-A102-1E4B-B55C-7EBA6C87B8FA}" srcOrd="2" destOrd="0" parTransId="{43309444-7513-3F43-98E2-31F27DEF2CCA}" sibTransId="{4F0ED77B-914E-724C-80A3-388C5ED1F522}"/>
    <dgm:cxn modelId="{C046DC81-10AB-174A-92F1-4AF208C53886}" type="presOf" srcId="{C4081D1E-EC93-8346-B488-5D9263EC60EC}" destId="{17C04576-51A1-C345-8D1E-7D1070E10119}" srcOrd="0" destOrd="0" presId="urn:microsoft.com/office/officeart/2005/8/layout/venn1"/>
    <dgm:cxn modelId="{D2E9BF8B-80A5-5C47-89BA-818E9796C3FE}" type="presOf" srcId="{69DE3F7E-F0EB-CE41-99B2-660A37736796}" destId="{1BC492F5-4B26-4E42-AEB8-D77DCB3ED280}" srcOrd="0" destOrd="0" presId="urn:microsoft.com/office/officeart/2005/8/layout/venn1"/>
    <dgm:cxn modelId="{AC532D8C-6EC5-E44E-BC6E-41FD27553926}" type="presOf" srcId="{0F384271-CA79-F84A-8F16-7261319A51A8}" destId="{0B46BEB5-7FD4-1A45-939E-71F0D4E4763C}" srcOrd="0" destOrd="0" presId="urn:microsoft.com/office/officeart/2005/8/layout/venn1"/>
    <dgm:cxn modelId="{2C6F7193-FA52-F642-B4A4-75060C8BEAB7}" type="presOf" srcId="{0F384271-CA79-F84A-8F16-7261319A51A8}" destId="{2835F13B-D677-164A-BF46-712AE5CCFC71}" srcOrd="1" destOrd="0" presId="urn:microsoft.com/office/officeart/2005/8/layout/venn1"/>
    <dgm:cxn modelId="{71861FB1-63D0-114E-993F-365F72DF0EA0}" srcId="{C4081D1E-EC93-8346-B488-5D9263EC60EC}" destId="{0F384271-CA79-F84A-8F16-7261319A51A8}" srcOrd="0" destOrd="0" parTransId="{49CB1537-B66C-C04F-ACEA-12A98E53F879}" sibTransId="{325073A4-DE62-7F4F-B56A-62C6A1547BE9}"/>
    <dgm:cxn modelId="{5D9064C1-036F-004D-B462-6706CD392BF9}" srcId="{C4081D1E-EC93-8346-B488-5D9263EC60EC}" destId="{69DE3F7E-F0EB-CE41-99B2-660A37736796}" srcOrd="1" destOrd="0" parTransId="{DD9D2D9F-FA37-AA45-B137-00B186FA5AE5}" sibTransId="{175D84AA-C9B6-9343-A4E6-7201A2235B2C}"/>
    <dgm:cxn modelId="{7072C7E5-02EB-2B46-A0CB-F287FE5F140E}" type="presOf" srcId="{3CF84F29-A102-1E4B-B55C-7EBA6C87B8FA}" destId="{FB0F88AD-D326-034A-B307-C93AC45E9DA2}" srcOrd="1" destOrd="0" presId="urn:microsoft.com/office/officeart/2005/8/layout/venn1"/>
    <dgm:cxn modelId="{23C727E7-A9BC-7747-95DA-BB85E5C3189A}" type="presParOf" srcId="{17C04576-51A1-C345-8D1E-7D1070E10119}" destId="{0B46BEB5-7FD4-1A45-939E-71F0D4E4763C}" srcOrd="0" destOrd="0" presId="urn:microsoft.com/office/officeart/2005/8/layout/venn1"/>
    <dgm:cxn modelId="{EC20B9F0-8F88-7E41-8FFF-0795BE229775}" type="presParOf" srcId="{17C04576-51A1-C345-8D1E-7D1070E10119}" destId="{2835F13B-D677-164A-BF46-712AE5CCFC71}" srcOrd="1" destOrd="0" presId="urn:microsoft.com/office/officeart/2005/8/layout/venn1"/>
    <dgm:cxn modelId="{4CCF9C22-45BF-1C48-A823-CF1CDA93726B}" type="presParOf" srcId="{17C04576-51A1-C345-8D1E-7D1070E10119}" destId="{1BC492F5-4B26-4E42-AEB8-D77DCB3ED280}" srcOrd="2" destOrd="0" presId="urn:microsoft.com/office/officeart/2005/8/layout/venn1"/>
    <dgm:cxn modelId="{45EB9CD8-7E6E-4B43-9664-277957DF9A5C}" type="presParOf" srcId="{17C04576-51A1-C345-8D1E-7D1070E10119}" destId="{9E04A0C2-6724-5848-9B9C-FDE3DD5A2DCE}" srcOrd="3" destOrd="0" presId="urn:microsoft.com/office/officeart/2005/8/layout/venn1"/>
    <dgm:cxn modelId="{D1F54686-00A0-3C44-9BDA-7DB793B2ECF2}" type="presParOf" srcId="{17C04576-51A1-C345-8D1E-7D1070E10119}" destId="{DBC55880-C87B-4742-ACCA-D3D54B36A8DD}" srcOrd="4" destOrd="0" presId="urn:microsoft.com/office/officeart/2005/8/layout/venn1"/>
    <dgm:cxn modelId="{0E8A95D6-BEB9-F24A-AA89-BBE51CD164EF}" type="presParOf" srcId="{17C04576-51A1-C345-8D1E-7D1070E10119}" destId="{FB0F88AD-D326-034A-B307-C93AC45E9DA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6BEB5-7FD4-1A45-939E-71F0D4E4763C}">
      <dsp:nvSpPr>
        <dsp:cNvPr id="0" name=""/>
        <dsp:cNvSpPr/>
      </dsp:nvSpPr>
      <dsp:spPr>
        <a:xfrm>
          <a:off x="1470877" y="60625"/>
          <a:ext cx="1254324" cy="125432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Focusgroepen</a:t>
          </a:r>
        </a:p>
      </dsp:txBody>
      <dsp:txXfrm>
        <a:off x="1638120" y="280132"/>
        <a:ext cx="919838" cy="564446"/>
      </dsp:txXfrm>
    </dsp:sp>
    <dsp:sp modelId="{1BC492F5-4B26-4E42-AEB8-D77DCB3ED280}">
      <dsp:nvSpPr>
        <dsp:cNvPr id="0" name=""/>
        <dsp:cNvSpPr/>
      </dsp:nvSpPr>
      <dsp:spPr>
        <a:xfrm>
          <a:off x="1923479" y="844578"/>
          <a:ext cx="1254324" cy="1254324"/>
        </a:xfrm>
        <a:prstGeom prst="ellipse">
          <a:avLst/>
        </a:prstGeom>
        <a:solidFill>
          <a:schemeClr val="accent5">
            <a:alpha val="50000"/>
            <a:hueOff val="3777725"/>
            <a:satOff val="-8031"/>
            <a:lumOff val="-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Sport- en bewegingsplatform</a:t>
          </a:r>
        </a:p>
      </dsp:txBody>
      <dsp:txXfrm>
        <a:off x="2307094" y="1168612"/>
        <a:ext cx="752594" cy="689878"/>
      </dsp:txXfrm>
    </dsp:sp>
    <dsp:sp modelId="{DBC55880-C87B-4742-ACCA-D3D54B36A8DD}">
      <dsp:nvSpPr>
        <dsp:cNvPr id="0" name=""/>
        <dsp:cNvSpPr/>
      </dsp:nvSpPr>
      <dsp:spPr>
        <a:xfrm>
          <a:off x="1049533" y="794882"/>
          <a:ext cx="1254324" cy="1254324"/>
        </a:xfrm>
        <a:prstGeom prst="ellipse">
          <a:avLst/>
        </a:prstGeom>
        <a:solidFill>
          <a:schemeClr val="accent5">
            <a:alpha val="50000"/>
            <a:hueOff val="7555451"/>
            <a:satOff val="-16063"/>
            <a:lumOff val="-1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Netwerk</a:t>
          </a:r>
        </a:p>
      </dsp:txBody>
      <dsp:txXfrm>
        <a:off x="1167648" y="1118916"/>
        <a:ext cx="752594" cy="689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12-6-2025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12/06/2025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82B21-2406-0A4D-A631-AC4E45101B7E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374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2" name="Afbeelding 1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E4480D5F-DDFC-B09A-ABA5-6C4F28F4CD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19" y="4746975"/>
            <a:ext cx="1868960" cy="9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3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57EC10-64CE-E884-DEE6-91CAE2674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E5CC40-FBB8-D5BD-97F6-A8B1C2697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C8833B-971F-01F8-BA7F-C4DCB676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14F9-43C2-4D29-BD53-C684D20A993E}" type="datetimeFigureOut">
              <a:rPr lang="nl-BE" smtClean="0"/>
              <a:t>12/06/2025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DAEE28-4BD5-A277-A09A-8820471C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963AD0-C5CC-67AA-6FBA-CD905B71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19DB2-0ACB-4176-8069-6EE069EDF80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1450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1C136-F757-0B5C-1ABE-63AFF20FD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FDD294-D1A4-716E-F811-AFD2E9C4F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69A3A9-97FA-289C-C800-F37A945E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14F9-43C2-4D29-BD53-C684D20A993E}" type="datetimeFigureOut">
              <a:rPr lang="nl-BE" smtClean="0"/>
              <a:t>12/06/2025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578D8B-844C-7298-A49F-E017009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918BBB-DACF-D657-0757-C9FB23B1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19DB2-0ACB-4176-8069-6EE069EDF80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757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50618"/>
            <a:ext cx="4001977" cy="232409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62001" y="3187700"/>
            <a:ext cx="4002279" cy="172720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500"/>
            </a:lvl1pPr>
            <a:lvl2pPr marL="380985" indent="0">
              <a:lnSpc>
                <a:spcPct val="125000"/>
              </a:lnSpc>
              <a:spcBef>
                <a:spcPts val="0"/>
              </a:spcBef>
              <a:buNone/>
              <a:defRPr sz="1333"/>
            </a:lvl2pPr>
            <a:lvl3pPr marL="761970" indent="0">
              <a:lnSpc>
                <a:spcPct val="125000"/>
              </a:lnSpc>
              <a:spcBef>
                <a:spcPts val="0"/>
              </a:spcBef>
              <a:buNone/>
              <a:defRPr sz="1167"/>
            </a:lvl3pPr>
            <a:lvl4pPr marL="1142954" indent="0">
              <a:lnSpc>
                <a:spcPct val="125000"/>
              </a:lnSpc>
              <a:spcBef>
                <a:spcPts val="0"/>
              </a:spcBef>
              <a:buNone/>
              <a:defRPr sz="1000"/>
            </a:lvl4pPr>
            <a:lvl5pPr marL="1523939" indent="0">
              <a:lnSpc>
                <a:spcPct val="125000"/>
              </a:lnSpc>
              <a:spcBef>
                <a:spcPts val="0"/>
              </a:spcBef>
              <a:buNone/>
              <a:defRPr sz="1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8823" y="767692"/>
            <a:ext cx="4761178" cy="41910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5101044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0" y="5101044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21931" y="293370"/>
            <a:ext cx="9516139" cy="5128260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9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0" y="2707"/>
            <a:ext cx="5080000" cy="61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36600"/>
            <a:ext cx="3429000" cy="421640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96177" y="2032000"/>
            <a:ext cx="3999177" cy="29210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500"/>
            </a:lvl1pPr>
            <a:lvl2pPr marL="380985" indent="0">
              <a:lnSpc>
                <a:spcPct val="125000"/>
              </a:lnSpc>
              <a:buNone/>
              <a:defRPr sz="1333"/>
            </a:lvl2pPr>
            <a:lvl3pPr marL="761970" indent="0">
              <a:lnSpc>
                <a:spcPct val="125000"/>
              </a:lnSpc>
              <a:buNone/>
              <a:defRPr sz="1167"/>
            </a:lvl3pPr>
            <a:lvl4pPr marL="1142954" indent="0">
              <a:lnSpc>
                <a:spcPct val="125000"/>
              </a:lnSpc>
              <a:buNone/>
              <a:defRPr sz="1000"/>
            </a:lvl4pPr>
            <a:lvl5pPr marL="1523939" indent="0">
              <a:lnSpc>
                <a:spcPct val="125000"/>
              </a:lnSpc>
              <a:buNone/>
              <a:defRPr sz="1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5101044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0" y="5101044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21931" y="293370"/>
            <a:ext cx="9516139" cy="5128260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10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50371"/>
            <a:ext cx="3429000" cy="4191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96023" y="850371"/>
            <a:ext cx="4002279" cy="4191000"/>
          </a:xfrm>
        </p:spPr>
        <p:txBody>
          <a:bodyPr anchor="ctr">
            <a:normAutofit/>
          </a:bodyPr>
          <a:lstStyle>
            <a:lvl1pPr marL="190492" indent="-190492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/>
            </a:lvl1pPr>
            <a:lvl2pPr marL="342886" indent="-190492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333"/>
            </a:lvl2pPr>
            <a:lvl3pPr marL="495280" indent="-190492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67"/>
            </a:lvl3pPr>
            <a:lvl4pPr marL="647674" indent="-190492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/>
            </a:lvl4pPr>
            <a:lvl5pPr marL="800068" indent="-190492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5101044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0" y="5101044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0" y="0"/>
            <a:ext cx="5080000" cy="61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21931" y="293370"/>
            <a:ext cx="9516139" cy="5128260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26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75" y="512344"/>
            <a:ext cx="8633049" cy="110463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6" y="1814482"/>
            <a:ext cx="4761178" cy="3891656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96177" y="1794405"/>
            <a:ext cx="3999177" cy="3158596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833"/>
              </a:spcBef>
              <a:spcAft>
                <a:spcPts val="1000"/>
              </a:spcAft>
              <a:defRPr sz="1667"/>
            </a:lvl1pPr>
            <a:lvl2pPr>
              <a:lnSpc>
                <a:spcPct val="95000"/>
              </a:lnSpc>
              <a:spcBef>
                <a:spcPts val="833"/>
              </a:spcBef>
              <a:spcAft>
                <a:spcPts val="1000"/>
              </a:spcAft>
              <a:defRPr sz="1500"/>
            </a:lvl2pPr>
            <a:lvl3pPr>
              <a:lnSpc>
                <a:spcPct val="95000"/>
              </a:lnSpc>
              <a:spcBef>
                <a:spcPts val="833"/>
              </a:spcBef>
              <a:spcAft>
                <a:spcPts val="1000"/>
              </a:spcAft>
              <a:defRPr sz="1333"/>
            </a:lvl3pPr>
            <a:lvl4pPr>
              <a:lnSpc>
                <a:spcPct val="95000"/>
              </a:lnSpc>
              <a:spcBef>
                <a:spcPts val="833"/>
              </a:spcBef>
              <a:spcAft>
                <a:spcPts val="1000"/>
              </a:spcAft>
              <a:defRPr sz="1167"/>
            </a:lvl4pPr>
            <a:lvl5pPr>
              <a:lnSpc>
                <a:spcPct val="95000"/>
              </a:lnSpc>
              <a:spcBef>
                <a:spcPts val="833"/>
              </a:spcBef>
              <a:spcAft>
                <a:spcPts val="1000"/>
              </a:spcAft>
              <a:defRPr sz="1167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0" y="0"/>
            <a:ext cx="5080000" cy="61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5101044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0" y="5101044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21931" y="293370"/>
            <a:ext cx="9516139" cy="5128260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7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700" y="404261"/>
            <a:ext cx="8763000" cy="127627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80000" y="0"/>
            <a:ext cx="5080000" cy="6139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4701" y="1794404"/>
            <a:ext cx="2717799" cy="2917032"/>
          </a:xfrm>
        </p:spPr>
        <p:txBody>
          <a:bodyPr lIns="91440">
            <a:normAutofit/>
          </a:bodyPr>
          <a:lstStyle>
            <a:lvl1pPr>
              <a:spcBef>
                <a:spcPts val="833"/>
              </a:spcBef>
              <a:spcAft>
                <a:spcPts val="1000"/>
              </a:spcAft>
              <a:defRPr sz="1500" b="1"/>
            </a:lvl1pPr>
            <a:lvl2pPr>
              <a:spcBef>
                <a:spcPts val="833"/>
              </a:spcBef>
              <a:spcAft>
                <a:spcPts val="1000"/>
              </a:spcAft>
              <a:defRPr sz="1333" b="1"/>
            </a:lvl2pPr>
            <a:lvl3pPr>
              <a:spcBef>
                <a:spcPts val="833"/>
              </a:spcBef>
              <a:spcAft>
                <a:spcPts val="1000"/>
              </a:spcAft>
              <a:defRPr sz="1167" b="1"/>
            </a:lvl3pPr>
            <a:lvl4pPr>
              <a:spcBef>
                <a:spcPts val="833"/>
              </a:spcBef>
              <a:spcAft>
                <a:spcPts val="1000"/>
              </a:spcAft>
              <a:defRPr sz="1000" b="1"/>
            </a:lvl4pPr>
            <a:lvl5pPr>
              <a:spcBef>
                <a:spcPts val="833"/>
              </a:spcBef>
              <a:spcAft>
                <a:spcPts val="1000"/>
              </a:spcAft>
              <a:defRPr sz="1000" b="1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733800" y="1794404"/>
            <a:ext cx="5803900" cy="2917032"/>
          </a:xfrm>
        </p:spPr>
        <p:txBody>
          <a:bodyPr lIns="91440">
            <a:normAutofit/>
          </a:bodyPr>
          <a:lstStyle>
            <a:lvl1pPr>
              <a:spcBef>
                <a:spcPts val="833"/>
              </a:spcBef>
              <a:spcAft>
                <a:spcPts val="1000"/>
              </a:spcAft>
              <a:defRPr sz="1500"/>
            </a:lvl1pPr>
            <a:lvl2pPr>
              <a:spcBef>
                <a:spcPts val="833"/>
              </a:spcBef>
              <a:spcAft>
                <a:spcPts val="1000"/>
              </a:spcAft>
              <a:defRPr sz="1333"/>
            </a:lvl2pPr>
            <a:lvl3pPr>
              <a:spcBef>
                <a:spcPts val="833"/>
              </a:spcBef>
              <a:spcAft>
                <a:spcPts val="1000"/>
              </a:spcAft>
              <a:defRPr sz="1167"/>
            </a:lvl3pPr>
            <a:lvl4pPr>
              <a:spcBef>
                <a:spcPts val="833"/>
              </a:spcBef>
              <a:spcAft>
                <a:spcPts val="1000"/>
              </a:spcAft>
              <a:defRPr sz="1000"/>
            </a:lvl4pPr>
            <a:lvl5pPr>
              <a:spcBef>
                <a:spcPts val="833"/>
              </a:spcBef>
              <a:spcAft>
                <a:spcPts val="1000"/>
              </a:spcAft>
              <a:defRPr sz="1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5101044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0" y="5101044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21931" y="293370"/>
            <a:ext cx="9516139" cy="5128260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86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9" y="711199"/>
            <a:ext cx="4001978" cy="2361408"/>
          </a:xfrm>
        </p:spPr>
        <p:txBody>
          <a:bodyPr rIns="914400" anchor="b"/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62001" y="3276600"/>
            <a:ext cx="4002279" cy="172720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500"/>
            </a:lvl1pPr>
            <a:lvl2pPr marL="380985" indent="0">
              <a:lnSpc>
                <a:spcPct val="125000"/>
              </a:lnSpc>
              <a:spcBef>
                <a:spcPts val="0"/>
              </a:spcBef>
              <a:buNone/>
              <a:defRPr sz="1333"/>
            </a:lvl2pPr>
            <a:lvl3pPr marL="761970" indent="0">
              <a:lnSpc>
                <a:spcPct val="125000"/>
              </a:lnSpc>
              <a:spcBef>
                <a:spcPts val="0"/>
              </a:spcBef>
              <a:buNone/>
              <a:defRPr sz="1167"/>
            </a:lvl3pPr>
            <a:lvl4pPr marL="1142954" indent="0">
              <a:lnSpc>
                <a:spcPct val="125000"/>
              </a:lnSpc>
              <a:spcBef>
                <a:spcPts val="0"/>
              </a:spcBef>
              <a:buNone/>
              <a:defRPr sz="1000"/>
            </a:lvl4pPr>
            <a:lvl5pPr marL="1523939" indent="0">
              <a:lnSpc>
                <a:spcPct val="125000"/>
              </a:lnSpc>
              <a:spcBef>
                <a:spcPts val="0"/>
              </a:spcBef>
              <a:buNone/>
              <a:defRPr sz="1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8823" y="767692"/>
            <a:ext cx="4761178" cy="41910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5101044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0" y="5101044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21931" y="293370"/>
            <a:ext cx="9516139" cy="5128260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1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930" y="289441"/>
            <a:ext cx="9516140" cy="5127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8952" y="762000"/>
            <a:ext cx="3999048" cy="41909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62000"/>
            <a:ext cx="4761178" cy="4191000"/>
          </a:xfrm>
        </p:spPr>
        <p:txBody>
          <a:bodyPr>
            <a:normAutofit/>
          </a:bodyPr>
          <a:lstStyle>
            <a:lvl1pPr marL="0" indent="0" algn="ctr">
              <a:buNone/>
              <a:defRPr sz="1667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5101044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2000" y="5101044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9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2324" y="381000"/>
            <a:ext cx="9395354" cy="4953000"/>
          </a:xfrm>
        </p:spPr>
        <p:txBody>
          <a:bodyPr>
            <a:normAutofit/>
          </a:bodyPr>
          <a:lstStyle>
            <a:lvl1pPr marL="0" indent="0">
              <a:buNone/>
              <a:defRPr sz="1667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4963" y="510396"/>
            <a:ext cx="3918253" cy="2565858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707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2" name="Afbeelding 1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1D251F05-4EDF-7101-B2D3-6642C6DDB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19" y="4746975"/>
            <a:ext cx="1868960" cy="9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6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F96EADA1-DB7E-405D-A61D-55CCCB3E1B3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DCB010-9508-4999-B0D5-23A837234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0070C0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2" name="Afbeelding 1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61186B35-065C-4988-3EAB-D2BCE59F7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19" y="4746975"/>
            <a:ext cx="1868960" cy="9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chemeClr val="accent5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C8675362-D3A0-44B0-82FD-3A37F5AD251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41DFC9-B072-43F4-9741-6DFF9EC51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88E2ADD-F65B-41E0-B72F-9593F549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2" name="Afbeelding 1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4866C9ED-09AB-62F8-E338-48D89DA443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19" y="4746975"/>
            <a:ext cx="1868960" cy="9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rgbClr val="0070C0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20A34-A6F4-4B4A-B2B9-0902D538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chemeClr val="accent5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>
                <a:solidFill>
                  <a:srgbClr val="0070C0"/>
                </a:solidFill>
              </a:defRPr>
            </a:lvl1pPr>
          </a:lstStyle>
          <a:p>
            <a:r>
              <a:rPr lang="nl-BE" dirty="0"/>
              <a:t>Vrij in te</a:t>
            </a:r>
            <a:br>
              <a:rPr lang="nl-BE" dirty="0"/>
            </a:br>
            <a:r>
              <a:rPr lang="nl-BE" dirty="0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365281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246743" y="740588"/>
            <a:ext cx="9703342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 algn="ctr">
              <a:lnSpc>
                <a:spcPts val="10222"/>
              </a:lnSpc>
            </a:pPr>
            <a:r>
              <a:rPr lang="nl-NL" sz="15000" dirty="0">
                <a:solidFill>
                  <a:schemeClr val="bg1"/>
                </a:solidFill>
              </a:rPr>
              <a:t>bedankt</a:t>
            </a:r>
            <a:endParaRPr lang="nl-BE" sz="15000" dirty="0">
              <a:solidFill>
                <a:schemeClr val="bg1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14" y="4123931"/>
            <a:ext cx="2760360" cy="937565"/>
          </a:xfrm>
          <a:prstGeom prst="rect">
            <a:avLst/>
          </a:prstGeom>
        </p:spPr>
      </p:pic>
      <p:pic>
        <p:nvPicPr>
          <p:cNvPr id="2" name="Afbeelding 1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9B837AEC-EC15-3691-05C4-A3450ADC1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13" y="4162512"/>
            <a:ext cx="2760359" cy="142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ening&#10;&#10;Automatisch gegenereerde beschrijving">
            <a:extLst>
              <a:ext uri="{FF2B5EF4-FFF2-40B4-BE49-F238E27FC236}">
                <a16:creationId xmlns:a16="http://schemas.microsoft.com/office/drawing/2014/main" id="{796B5AEA-F511-0DBF-878C-77F984E97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14" y="2388717"/>
            <a:ext cx="2760360" cy="937565"/>
          </a:xfrm>
          <a:prstGeom prst="rect">
            <a:avLst/>
          </a:prstGeom>
        </p:spPr>
      </p:pic>
      <p:pic>
        <p:nvPicPr>
          <p:cNvPr id="4" name="Afbeelding 3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E3DFFB97-C09D-8384-AA61-F48AE648E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13" y="2427298"/>
            <a:ext cx="2760359" cy="142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84" r:id="rId3"/>
    <p:sldLayoutId id="2147483674" r:id="rId4"/>
    <p:sldLayoutId id="2147483676" r:id="rId5"/>
    <p:sldLayoutId id="2147483683" r:id="rId6"/>
    <p:sldLayoutId id="2147483692" r:id="rId7"/>
    <p:sldLayoutId id="2147483688" r:id="rId8"/>
    <p:sldLayoutId id="2147483689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0070C0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chemeClr val="accent5">
            <a:lumMod val="90000"/>
          </a:schemeClr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chemeClr val="accent5">
            <a:lumMod val="90000"/>
          </a:schemeClr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0.jpe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ikdoemee.be/mechelen/sport/fit-in-mechelen-badminton-72c783bc-6c88-4f81-a82d-4362aa6f3a2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8.jpe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9.jpe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20.png"/><Relationship Id="rId4" Type="http://schemas.openxmlformats.org/officeDocument/2006/relationships/hyperlink" Target="mailto:Sportraad@mechelen.b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3F8B7-B6E3-809E-198D-4C3D36519F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br>
              <a:rPr lang="nl-B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B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WELKOM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56641ED-AD5C-626D-8FB7-85D30EF60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BE" sz="3200" dirty="0"/>
              <a:t>Algemene Vergadering</a:t>
            </a:r>
          </a:p>
          <a:p>
            <a:pPr algn="ctr"/>
            <a:r>
              <a:rPr lang="nl-BE" dirty="0"/>
              <a:t>5 juni 2025</a:t>
            </a:r>
          </a:p>
        </p:txBody>
      </p:sp>
    </p:spTree>
    <p:extLst>
      <p:ext uri="{BB962C8B-B14F-4D97-AF65-F5344CB8AC3E}">
        <p14:creationId xmlns:p14="http://schemas.microsoft.com/office/powerpoint/2010/main" val="34231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C854D-CA9B-1FD6-63BC-BBE38834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BE" sz="2400" dirty="0"/>
              <a:t>Bewijs van deelname participatietraject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E8124E2-ED38-25D6-7A38-EC8311A9B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500"/>
              </a:spcAft>
            </a:pPr>
            <a:fld id="{B5CEABB6-07DC-46E8-9B57-56EC44A396E5}" type="slidenum">
              <a:rPr lang="en-US" smtClean="0"/>
              <a:pPr>
                <a:spcAft>
                  <a:spcPts val="500"/>
                </a:spcAft>
              </a:pPr>
              <a:t>10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E8F25E-8D90-0D08-B706-1A19F0490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52" y="850371"/>
            <a:ext cx="2598420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733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BE" noProof="1"/>
              <a:t>What's in it for you?</a:t>
            </a:r>
          </a:p>
        </p:txBody>
      </p:sp>
      <p:pic>
        <p:nvPicPr>
          <p:cNvPr id="5" name="Tijdelijke aanduiding voor afbeelding 4" descr="Afbeelding met kleding, schoeisel, buitenshuis, hemel&#10;&#10;Door AI gegenereerde inhoud is mogelijk onjuist.">
            <a:extLst>
              <a:ext uri="{FF2B5EF4-FFF2-40B4-BE49-F238E27FC236}">
                <a16:creationId xmlns:a16="http://schemas.microsoft.com/office/drawing/2014/main" id="{9F7814E0-F2B6-6192-8EDA-C5A2662A94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9438" r="9438"/>
          <a:stretch/>
        </p:blipFill>
        <p:spPr/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098455-F3AD-4CE1-6F83-28C95857EE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61214" y="1811418"/>
            <a:ext cx="4882981" cy="3441046"/>
          </a:xfrm>
        </p:spPr>
        <p:txBody>
          <a:bodyPr vert="horz" lIns="76200" tIns="38100" rIns="76200" bIns="38100" rtlCol="0" anchor="t">
            <a:noAutofit/>
          </a:bodyPr>
          <a:lstStyle/>
          <a:p>
            <a:pPr marL="285739" indent="-285739">
              <a:buFont typeface="Calibri" panose="020B0604020202020204" pitchFamily="34" charset="0"/>
              <a:buChar char="-"/>
            </a:pPr>
            <a:r>
              <a:rPr lang="en-US" sz="2000" noProof="1">
                <a:solidFill>
                  <a:srgbClr val="FFFFFF"/>
                </a:solidFill>
              </a:rPr>
              <a:t>De nieuwkomer </a:t>
            </a:r>
            <a:r>
              <a:rPr lang="en-US" sz="2000" b="1" noProof="1">
                <a:solidFill>
                  <a:srgbClr val="FFFFFF"/>
                </a:solidFill>
              </a:rPr>
              <a:t>versterkt </a:t>
            </a:r>
            <a:r>
              <a:rPr lang="en-US" sz="2000" noProof="1">
                <a:solidFill>
                  <a:srgbClr val="FFFFFF"/>
                </a:solidFill>
              </a:rPr>
              <a:t>de ploeg.</a:t>
            </a:r>
            <a:endParaRPr lang="en-US" sz="2000" noProof="1">
              <a:solidFill>
                <a:srgbClr val="FFFFFF"/>
              </a:solidFill>
              <a:ea typeface="Source Sans Pro Light"/>
            </a:endParaRPr>
          </a:p>
          <a:p>
            <a:pPr marL="238115" indent="-238115">
              <a:buFont typeface="Calibri"/>
              <a:buChar char="-"/>
            </a:pP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De nieuwkomer doet </a:t>
            </a:r>
            <a:r>
              <a:rPr lang="en-US" sz="2000" b="1" noProof="1">
                <a:solidFill>
                  <a:srgbClr val="FFFFFF"/>
                </a:solidFill>
                <a:ea typeface="Source Sans Pro Light"/>
              </a:rPr>
              <a:t>vrijwilligerswerk  </a:t>
            </a: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in de club.</a:t>
            </a:r>
            <a:endParaRPr lang="en-US" sz="2000" dirty="0">
              <a:solidFill>
                <a:srgbClr val="FFFFFF"/>
              </a:solidFill>
              <a:ea typeface="Source Sans Pro Light"/>
            </a:endParaRPr>
          </a:p>
          <a:p>
            <a:pPr marL="238115" indent="-238115">
              <a:buFont typeface="Calibri"/>
              <a:buChar char="-"/>
            </a:pP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De nieuwkomer neemt deel aan </a:t>
            </a:r>
            <a:r>
              <a:rPr lang="en-US" sz="2000" b="1" noProof="1">
                <a:solidFill>
                  <a:srgbClr val="FFFFFF"/>
                </a:solidFill>
                <a:ea typeface="Source Sans Pro Light"/>
              </a:rPr>
              <a:t>nevenactiviteiten </a:t>
            </a: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van de club.</a:t>
            </a:r>
          </a:p>
          <a:p>
            <a:pPr marL="238115" indent="-238115">
              <a:buFont typeface="Calibri"/>
              <a:buChar char="-"/>
            </a:pP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De nieuwkomer "</a:t>
            </a:r>
            <a:r>
              <a:rPr lang="en-US" sz="2000" b="1" noProof="1">
                <a:solidFill>
                  <a:srgbClr val="FFFFFF"/>
                </a:solidFill>
                <a:ea typeface="Source Sans Pro Light"/>
              </a:rPr>
              <a:t>verrijkt</a:t>
            </a: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" de club.</a:t>
            </a:r>
          </a:p>
          <a:p>
            <a:pPr marL="238115" indent="-238115">
              <a:buFont typeface="Calibri"/>
              <a:buChar char="-"/>
            </a:pP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Een stap dichter bij een </a:t>
            </a:r>
            <a:r>
              <a:rPr lang="en-US" sz="2000" b="1" noProof="1">
                <a:solidFill>
                  <a:srgbClr val="FFFFFF"/>
                </a:solidFill>
                <a:ea typeface="Source Sans Pro Light"/>
              </a:rPr>
              <a:t>inclusieve samenleving</a:t>
            </a:r>
            <a:r>
              <a:rPr lang="en-US" sz="2000" noProof="1">
                <a:solidFill>
                  <a:srgbClr val="FFFFFF"/>
                </a:solidFill>
                <a:ea typeface="Source Sans Pro Light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350C2-47A5-211F-A685-9ACD21117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500"/>
              </a:spcAft>
            </a:pPr>
            <a:fld id="{B5CEABB6-07DC-46E8-9B57-56EC44A396E5}" type="slidenum">
              <a:rPr lang="en-US" smtClean="0"/>
              <a:pPr>
                <a:spcAft>
                  <a:spcPts val="5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80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DBDAB-636C-B059-3551-838D50287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1EDB8-EDB2-65AA-83E7-FEBD572A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BE"/>
              <a:t>Ikdoemee.be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F09B7F-5EC9-F031-E257-70CF40047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500"/>
              </a:spcAft>
            </a:pPr>
            <a:fld id="{B5CEABB6-07DC-46E8-9B57-56EC44A396E5}" type="slidenum">
              <a:rPr lang="en-US" smtClean="0"/>
              <a:pPr>
                <a:spcAft>
                  <a:spcPts val="500"/>
                </a:spcAft>
              </a:pPr>
              <a:t>12</a:t>
            </a:fld>
            <a:endParaRPr lang="en-US"/>
          </a:p>
        </p:txBody>
      </p:sp>
      <p:pic>
        <p:nvPicPr>
          <p:cNvPr id="4" name="Afbeelding 3" descr="Afbeelding met tekst, schermopname, persoon, glimlach&#10;&#10;Door AI gegenereerde inhoud is mogelijk onjuist.">
            <a:extLst>
              <a:ext uri="{FF2B5EF4-FFF2-40B4-BE49-F238E27FC236}">
                <a16:creationId xmlns:a16="http://schemas.microsoft.com/office/drawing/2014/main" id="{86B63AFD-6D26-0EF0-CC6E-4C9CB27C3E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93" b="-327"/>
          <a:stretch>
            <a:fillRect/>
          </a:stretch>
        </p:blipFill>
        <p:spPr>
          <a:xfrm>
            <a:off x="426233" y="1681499"/>
            <a:ext cx="9307571" cy="26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97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4E62C4-654C-75C1-BA0A-8D83B5290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Afbeelding 5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EAF6C91D-F3CA-77CC-0064-4BFDE49EB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3" b="2381"/>
          <a:stretch>
            <a:fillRect/>
          </a:stretch>
        </p:blipFill>
        <p:spPr>
          <a:xfrm>
            <a:off x="3572746" y="2160686"/>
            <a:ext cx="6189519" cy="2202558"/>
          </a:xfrm>
          <a:prstGeom prst="rect">
            <a:avLst/>
          </a:prstGeom>
        </p:spPr>
      </p:pic>
      <p:pic>
        <p:nvPicPr>
          <p:cNvPr id="7" name="Afbeelding 6" descr="Afbeelding met tekst, sport, persoon, Sportuniform&#10;&#10;Door AI gegenereerde inhoud is mogelijk onjuist.">
            <a:extLst>
              <a:ext uri="{FF2B5EF4-FFF2-40B4-BE49-F238E27FC236}">
                <a16:creationId xmlns:a16="http://schemas.microsoft.com/office/drawing/2014/main" id="{6A197519-D12B-D241-AE47-91ABE6CA5A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1444" b="-841"/>
          <a:stretch>
            <a:fillRect/>
          </a:stretch>
        </p:blipFill>
        <p:spPr>
          <a:xfrm>
            <a:off x="504520" y="1795011"/>
            <a:ext cx="3079316" cy="309575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869C933-0CAD-CC9D-A316-B57149728E11}"/>
              </a:ext>
            </a:extLst>
          </p:cNvPr>
          <p:cNvSpPr txBox="1"/>
          <p:nvPr/>
        </p:nvSpPr>
        <p:spPr>
          <a:xfrm>
            <a:off x="501041" y="675013"/>
            <a:ext cx="2286000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3000">
                <a:solidFill>
                  <a:srgbClr val="404040"/>
                </a:solidFill>
                <a:latin typeface="Bodoni MT"/>
              </a:rPr>
              <a:t>Ikdoemee.be</a:t>
            </a:r>
            <a:r>
              <a:rPr lang="nl-NL" sz="3000">
                <a:latin typeface="Bodoni MT"/>
              </a:rPr>
              <a:t>​</a:t>
            </a:r>
            <a:endParaRPr lang="nl-NL" sz="1500"/>
          </a:p>
        </p:txBody>
      </p:sp>
    </p:spTree>
    <p:extLst>
      <p:ext uri="{BB962C8B-B14F-4D97-AF65-F5344CB8AC3E}">
        <p14:creationId xmlns:p14="http://schemas.microsoft.com/office/powerpoint/2010/main" val="1677497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78B2A-E0B2-B0F4-B2A2-56025C71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1200"/>
            <a:ext cx="4001978" cy="726066"/>
          </a:xfrm>
        </p:spPr>
        <p:txBody>
          <a:bodyPr/>
          <a:lstStyle/>
          <a:p>
            <a:r>
              <a:rPr lang="nl-NL"/>
              <a:t>Ikdoemee.be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56FB90-A170-F0CD-1967-02612C8AA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Afbeelding 11" descr="Afbeelding met tekst, schermopname, hemel, boom&#10;&#10;Door AI gegenereerde inhoud is mogelijk onjuist.">
            <a:extLst>
              <a:ext uri="{FF2B5EF4-FFF2-40B4-BE49-F238E27FC236}">
                <a16:creationId xmlns:a16="http://schemas.microsoft.com/office/drawing/2014/main" id="{6E177AEF-8B0B-6855-659E-C783DA60D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41" y="1838196"/>
            <a:ext cx="9237946" cy="28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8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7F5F8C0-EADE-1B15-3756-253A8E4752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76200" tIns="38100" rIns="76200" bIns="38100" rtlCol="0" anchor="t">
            <a:normAutofit/>
          </a:bodyPr>
          <a:lstStyle/>
          <a:p>
            <a:r>
              <a:rPr lang="en-US" sz="1167">
                <a:ea typeface="Source Sans Pro Light"/>
                <a:hlinkClick r:id="rId4"/>
              </a:rPr>
              <a:t>info via deze link</a:t>
            </a:r>
            <a:endParaRPr lang="en-US" sz="1167">
              <a:ea typeface="Source Sans Pro Light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6CAFE6-3F5F-CF04-F482-63C274613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500"/>
              </a:spcAft>
            </a:pPr>
            <a:fld id="{B5CEABB6-07DC-46E8-9B57-56EC44A396E5}" type="slidenum">
              <a:rPr lang="en-US" smtClean="0"/>
              <a:pPr>
                <a:spcAft>
                  <a:spcPts val="500"/>
                </a:spcAft>
              </a:pPr>
              <a:t>15</a:t>
            </a:fld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B7EA55-503C-677D-D454-F9D5795F858D}"/>
              </a:ext>
            </a:extLst>
          </p:cNvPr>
          <p:cNvSpPr txBox="1"/>
          <p:nvPr/>
        </p:nvSpPr>
        <p:spPr>
          <a:xfrm>
            <a:off x="492343" y="414055"/>
            <a:ext cx="2286000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3000">
                <a:solidFill>
                  <a:srgbClr val="404040"/>
                </a:solidFill>
                <a:latin typeface="Bodoni MT"/>
              </a:rPr>
              <a:t>Ikdoemee.be</a:t>
            </a:r>
            <a:r>
              <a:rPr lang="nl-NL" sz="3000">
                <a:latin typeface="Bodoni MT"/>
              </a:rPr>
              <a:t>​</a:t>
            </a:r>
            <a:endParaRPr lang="nl-NL" sz="1500"/>
          </a:p>
        </p:txBody>
      </p:sp>
      <p:pic>
        <p:nvPicPr>
          <p:cNvPr id="9" name="Afbeelding 8" descr="Afbeelding met tekst, schermopname, hemel, boom&#10;&#10;Door AI gegenereerde inhoud is mogelijk onjuist.">
            <a:extLst>
              <a:ext uri="{FF2B5EF4-FFF2-40B4-BE49-F238E27FC236}">
                <a16:creationId xmlns:a16="http://schemas.microsoft.com/office/drawing/2014/main" id="{7D81C47E-538B-3B5A-2563-BB5F2FE261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21" r="-84" b="3086"/>
          <a:stretch>
            <a:fillRect/>
          </a:stretch>
        </p:blipFill>
        <p:spPr>
          <a:xfrm>
            <a:off x="394025" y="1427944"/>
            <a:ext cx="9371722" cy="2332198"/>
          </a:xfrm>
          <a:prstGeom prst="rect">
            <a:avLst/>
          </a:prstGeom>
        </p:spPr>
      </p:pic>
      <p:pic>
        <p:nvPicPr>
          <p:cNvPr id="10" name="Afbeelding 9" descr="Afbeelding met tekst, Lettertype, schermopname, Graphics&#10;&#10;Door AI gegenereerde inhoud is mogelijk onjuist.">
            <a:extLst>
              <a:ext uri="{FF2B5EF4-FFF2-40B4-BE49-F238E27FC236}">
                <a16:creationId xmlns:a16="http://schemas.microsoft.com/office/drawing/2014/main" id="{2659ABC3-7C33-9665-99BA-8B4A08E2A8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514"/>
          <a:stretch>
            <a:fillRect/>
          </a:stretch>
        </p:blipFill>
        <p:spPr>
          <a:xfrm>
            <a:off x="467295" y="3967695"/>
            <a:ext cx="9299979" cy="5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42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2FA26-89B7-9E70-A189-63BED952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18" y="306987"/>
            <a:ext cx="4428209" cy="914923"/>
          </a:xfrm>
        </p:spPr>
        <p:txBody>
          <a:bodyPr anchor="b">
            <a:normAutofit fontScale="90000"/>
          </a:bodyPr>
          <a:lstStyle/>
          <a:p>
            <a:r>
              <a:rPr lang="nl-BE" sz="3333"/>
              <a:t>Geven we er een lap op?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0C94B2-A335-6A07-2D03-4CA86F3052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316" y="1534960"/>
            <a:ext cx="4097963" cy="3432131"/>
          </a:xfrm>
        </p:spPr>
        <p:txBody>
          <a:bodyPr vert="horz" lIns="76200" tIns="38100" rIns="76200" bIns="38100" rtlCol="0" anchor="t">
            <a:no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</a:pPr>
            <a:endParaRPr lang="nl-BE" sz="833" dirty="0"/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nl-BE" sz="1667" b="1" dirty="0">
                <a:solidFill>
                  <a:srgbClr val="FFFFFF"/>
                </a:solidFill>
              </a:rPr>
              <a:t>Wat denk je nu je deze uitleg kreeg?</a:t>
            </a:r>
            <a:endParaRPr lang="nl-BE" sz="1667" b="1" dirty="0">
              <a:solidFill>
                <a:srgbClr val="FFFFFF"/>
              </a:solidFill>
              <a:ea typeface="Source Sans Pro Light"/>
            </a:endParaRPr>
          </a:p>
          <a:p>
            <a:pPr>
              <a:lnSpc>
                <a:spcPct val="114999"/>
              </a:lnSpc>
              <a:spcAft>
                <a:spcPts val="500"/>
              </a:spcAft>
            </a:pPr>
            <a:r>
              <a:rPr lang="nl-BE" sz="1667" b="1" dirty="0">
                <a:solidFill>
                  <a:srgbClr val="FFFFFF"/>
                </a:solidFill>
              </a:rPr>
              <a:t>Zie je een rol voor je weggelegd? </a:t>
            </a:r>
            <a:endParaRPr lang="nl-BE" sz="1667" b="1" dirty="0">
              <a:solidFill>
                <a:srgbClr val="FFFFFF"/>
              </a:solidFill>
              <a:ea typeface="Source Sans Pro Light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nl-BE" sz="1667" b="1" dirty="0">
                <a:solidFill>
                  <a:srgbClr val="FFFFFF"/>
                </a:solidFill>
              </a:rPr>
              <a:t>Waar zie je kansen – risico’s of uitdagingen?</a:t>
            </a:r>
            <a:endParaRPr lang="nl-BE" sz="1667" b="1" dirty="0">
              <a:solidFill>
                <a:srgbClr val="FFFFFF"/>
              </a:solidFill>
              <a:ea typeface="Source Sans Pro Light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endParaRPr lang="nl-BE" sz="1667" b="1" dirty="0">
              <a:solidFill>
                <a:srgbClr val="FFFFFF"/>
              </a:solidFill>
              <a:ea typeface="Source Sans Pro Light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r>
              <a:rPr lang="nl-BE" sz="1667" b="1" dirty="0">
                <a:solidFill>
                  <a:srgbClr val="FFFFFF"/>
                </a:solidFill>
              </a:rPr>
              <a:t>Wat gebeurt er nu al bewust of onbewust?</a:t>
            </a:r>
            <a:endParaRPr lang="nl-BE" sz="1667" b="1" dirty="0">
              <a:solidFill>
                <a:srgbClr val="FFFFFF"/>
              </a:solidFill>
              <a:ea typeface="Source Sans Pro Light"/>
            </a:endParaRPr>
          </a:p>
          <a:p>
            <a:pPr>
              <a:lnSpc>
                <a:spcPct val="114999"/>
              </a:lnSpc>
              <a:spcAft>
                <a:spcPts val="500"/>
              </a:spcAft>
            </a:pPr>
            <a:r>
              <a:rPr lang="nl-BE" sz="1667" b="1" dirty="0">
                <a:solidFill>
                  <a:srgbClr val="FFFFFF"/>
                </a:solidFill>
              </a:rPr>
              <a:t>Wat zie je haalbaar om in dit kader te doen? </a:t>
            </a:r>
            <a:endParaRPr lang="nl-BE" dirty="0">
              <a:solidFill>
                <a:srgbClr val="FFFFFF"/>
              </a:solidFill>
            </a:endParaRPr>
          </a:p>
          <a:p>
            <a:pPr>
              <a:lnSpc>
                <a:spcPct val="114999"/>
              </a:lnSpc>
              <a:spcAft>
                <a:spcPts val="500"/>
              </a:spcAft>
            </a:pPr>
            <a:r>
              <a:rPr lang="nl-BE" sz="1667" b="1" dirty="0">
                <a:solidFill>
                  <a:srgbClr val="FFFFFF"/>
                </a:solidFill>
              </a:rPr>
              <a:t>Wat heb je nog nodig om een eerste stapje vooruit te zetten?</a:t>
            </a:r>
            <a:endParaRPr lang="nl-BE" dirty="0">
              <a:solidFill>
                <a:srgbClr val="FFFFFF"/>
              </a:solidFill>
              <a:ea typeface="Source Sans Pro Light"/>
            </a:endParaRPr>
          </a:p>
          <a:p>
            <a:pPr>
              <a:lnSpc>
                <a:spcPct val="115000"/>
              </a:lnSpc>
              <a:spcAft>
                <a:spcPts val="500"/>
              </a:spcAft>
            </a:pPr>
            <a:endParaRPr lang="nl-BE" sz="833" dirty="0"/>
          </a:p>
          <a:p>
            <a:pPr>
              <a:lnSpc>
                <a:spcPct val="115000"/>
              </a:lnSpc>
              <a:spcAft>
                <a:spcPts val="500"/>
              </a:spcAft>
            </a:pPr>
            <a:endParaRPr lang="nl-BE" sz="833" dirty="0"/>
          </a:p>
          <a:p>
            <a:pPr>
              <a:lnSpc>
                <a:spcPct val="115000"/>
              </a:lnSpc>
              <a:spcAft>
                <a:spcPts val="500"/>
              </a:spcAft>
            </a:pPr>
            <a:endParaRPr lang="nl-BE" sz="833" dirty="0"/>
          </a:p>
          <a:p>
            <a:pPr marL="238115" indent="-238115">
              <a:lnSpc>
                <a:spcPct val="115000"/>
              </a:lnSpc>
              <a:spcAft>
                <a:spcPts val="500"/>
              </a:spcAft>
              <a:buFontTx/>
              <a:buChar char="-"/>
            </a:pPr>
            <a:endParaRPr lang="nl-BE" sz="833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35E26F-3B55-DA22-4355-073069811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500"/>
              </a:spcAft>
            </a:pPr>
            <a:fld id="{B5CEABB6-07DC-46E8-9B57-56EC44A396E5}" type="slidenum">
              <a:rPr lang="en-US" smtClean="0"/>
              <a:pPr>
                <a:spcAft>
                  <a:spcPts val="500"/>
                </a:spcAft>
              </a:pPr>
              <a:t>16</a:t>
            </a:fld>
            <a:endParaRPr lang="en-US"/>
          </a:p>
        </p:txBody>
      </p:sp>
      <p:pic>
        <p:nvPicPr>
          <p:cNvPr id="9" name="Afbeelding 8" descr="Afbeelding met kleding, bal, persoon, Menselijk gezicht&#10;&#10;Door AI gegenereerde inhoud is mogelijk onjuist.">
            <a:extLst>
              <a:ext uri="{FF2B5EF4-FFF2-40B4-BE49-F238E27FC236}">
                <a16:creationId xmlns:a16="http://schemas.microsoft.com/office/drawing/2014/main" id="{91683FCC-EEDD-3AF2-BF21-FF909345D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326" y="1435274"/>
            <a:ext cx="5406199" cy="366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3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8350C1-7F7E-51AF-58BD-C988F657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112" y="856621"/>
            <a:ext cx="3999048" cy="473477"/>
          </a:xfrm>
        </p:spPr>
        <p:txBody>
          <a:bodyPr>
            <a:normAutofit fontScale="90000"/>
          </a:bodyPr>
          <a:lstStyle/>
          <a:p>
            <a:r>
              <a:rPr lang="nl-BE"/>
              <a:t>Wat komt er nu?</a:t>
            </a:r>
          </a:p>
        </p:txBody>
      </p:sp>
      <p:pic>
        <p:nvPicPr>
          <p:cNvPr id="9" name="Tijdelijke aanduiding voor afbeelding 8" descr="Afbeelding met speelgoed, boom, pop, buitenshuis&#10;&#10;Automatisch gegenereerde beschrijving">
            <a:extLst>
              <a:ext uri="{FF2B5EF4-FFF2-40B4-BE49-F238E27FC236}">
                <a16:creationId xmlns:a16="http://schemas.microsoft.com/office/drawing/2014/main" id="{0B5E23AA-687F-9BC8-9892-E4DB3AA50A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2124" r="12124"/>
          <a:stretch>
            <a:fillRect/>
          </a:stretch>
        </p:blipFill>
        <p:spPr/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0CD61A6-5991-9F45-FACA-2537A83811CA}"/>
              </a:ext>
            </a:extLst>
          </p:cNvPr>
          <p:cNvSpPr txBox="1"/>
          <p:nvPr/>
        </p:nvSpPr>
        <p:spPr>
          <a:xfrm>
            <a:off x="5478700" y="1413570"/>
            <a:ext cx="4263748" cy="3654847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500">
                <a:ea typeface="Source Sans Pro Light"/>
              </a:rPr>
              <a:t>Jouw collega van het LB die werkt rond dit traject, spreekt persoonlijk met je af. Jullie bekijken de mogelijkheden. </a:t>
            </a:r>
          </a:p>
          <a:p>
            <a:pPr>
              <a:lnSpc>
                <a:spcPct val="150000"/>
              </a:lnSpc>
            </a:pPr>
            <a:r>
              <a:rPr lang="nl-BE" sz="1500">
                <a:ea typeface="Source Sans Pro Light"/>
              </a:rPr>
              <a:t>Onthoud: ook een klein stapje is een stapje in de goede richting.</a:t>
            </a:r>
          </a:p>
          <a:p>
            <a:pPr marL="619100" lvl="1" indent="-238115">
              <a:lnSpc>
                <a:spcPct val="150000"/>
              </a:lnSpc>
              <a:buFont typeface="Courier New"/>
              <a:buChar char="o"/>
            </a:pPr>
            <a:r>
              <a:rPr lang="nl-BE" sz="1500"/>
              <a:t>Toelichting aan sportclubs</a:t>
            </a:r>
            <a:endParaRPr lang="nl-BE" sz="1500">
              <a:ea typeface="Source Sans Pro Light"/>
            </a:endParaRPr>
          </a:p>
          <a:p>
            <a:pPr marL="619100" lvl="1" indent="-238115">
              <a:lnSpc>
                <a:spcPct val="150000"/>
              </a:lnSpc>
              <a:buFont typeface="Courier New"/>
              <a:buChar char="o"/>
            </a:pPr>
            <a:r>
              <a:rPr lang="nl-BE" sz="1500"/>
              <a:t>Toelichting op sportraad</a:t>
            </a:r>
            <a:endParaRPr lang="nl-BE" sz="1500">
              <a:ea typeface="Source Sans Pro Light"/>
            </a:endParaRPr>
          </a:p>
          <a:p>
            <a:pPr marL="619100" lvl="1" indent="-238115">
              <a:lnSpc>
                <a:spcPct val="150000"/>
              </a:lnSpc>
              <a:buFont typeface="Courier New"/>
              <a:buChar char="o"/>
            </a:pPr>
            <a:r>
              <a:rPr lang="nl-BE" sz="1500"/>
              <a:t>Een activiteit op </a:t>
            </a:r>
            <a:r>
              <a:rPr lang="nl-BE" sz="1500" err="1"/>
              <a:t>ikdoemee</a:t>
            </a:r>
            <a:r>
              <a:rPr lang="nl-BE" sz="1500"/>
              <a:t> zetten</a:t>
            </a:r>
            <a:endParaRPr lang="nl-BE" sz="1500">
              <a:ea typeface="Source Sans Pro Light"/>
            </a:endParaRPr>
          </a:p>
          <a:p>
            <a:pPr marL="619100" lvl="1" indent="-238115">
              <a:lnSpc>
                <a:spcPct val="150000"/>
              </a:lnSpc>
              <a:buFont typeface="Courier New"/>
              <a:buChar char="o"/>
            </a:pPr>
            <a:r>
              <a:rPr lang="nl-BE" sz="1500">
                <a:ea typeface="Source Sans Pro Light"/>
              </a:rPr>
              <a:t>...</a:t>
            </a:r>
          </a:p>
          <a:p>
            <a:pPr marL="238115" indent="-238115">
              <a:buFontTx/>
              <a:buChar char="-"/>
            </a:pPr>
            <a:endParaRPr lang="nl-BE" sz="1500"/>
          </a:p>
          <a:p>
            <a:pPr marL="238115" indent="-238115">
              <a:buFontTx/>
              <a:buChar char="-"/>
            </a:pPr>
            <a:endParaRPr lang="nl-BE" sz="1500"/>
          </a:p>
        </p:txBody>
      </p:sp>
    </p:spTree>
    <p:extLst>
      <p:ext uri="{BB962C8B-B14F-4D97-AF65-F5344CB8AC3E}">
        <p14:creationId xmlns:p14="http://schemas.microsoft.com/office/powerpoint/2010/main" val="3671577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otted plants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8" r="18"/>
          <a:stretch/>
        </p:blipFill>
        <p:spPr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524" y="735597"/>
            <a:ext cx="6340420" cy="1425253"/>
          </a:xfrm>
        </p:spPr>
        <p:txBody>
          <a:bodyPr anchor="b">
            <a:normAutofit fontScale="90000"/>
          </a:bodyPr>
          <a:lstStyle/>
          <a:p>
            <a:r>
              <a:rPr lang="en-US"/>
              <a:t>Wat je </a:t>
            </a:r>
            <a:r>
              <a:rPr lang="nl-BE"/>
              <a:t>licht geeft, groeit vanzelf. </a:t>
            </a:r>
            <a:br>
              <a:rPr lang="nl-BE"/>
            </a:br>
            <a:endParaRPr lang="nl-BE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B7FBBD6-9AE0-3883-D202-8DB4C0310EF0}"/>
              </a:ext>
            </a:extLst>
          </p:cNvPr>
          <p:cNvSpPr txBox="1">
            <a:spLocks/>
          </p:cNvSpPr>
          <p:nvPr/>
        </p:nvSpPr>
        <p:spPr>
          <a:xfrm>
            <a:off x="6843252" y="2595716"/>
            <a:ext cx="2782529" cy="2620707"/>
          </a:xfrm>
          <a:prstGeom prst="rect">
            <a:avLst/>
          </a:prstGeom>
        </p:spPr>
        <p:txBody>
          <a:bodyPr vert="horz" lIns="76200" tIns="38100" rIns="76200" bIns="381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/>
              <a:t>Deborah Hendrickx </a:t>
            </a:r>
          </a:p>
          <a:p>
            <a:r>
              <a:rPr lang="en-US" sz="1500" noProof="1"/>
              <a:t>Netwerkcoach</a:t>
            </a:r>
            <a:endParaRPr lang="en-US" sz="1500" noProof="1">
              <a:ea typeface="Source Sans Pro Light"/>
            </a:endParaRPr>
          </a:p>
          <a:p>
            <a:endParaRPr lang="en-US" sz="1500"/>
          </a:p>
          <a:p>
            <a:r>
              <a:rPr lang="en-US" sz="1500"/>
              <a:t>Katrien Heylen</a:t>
            </a:r>
            <a:endParaRPr lang="en-US" sz="1500">
              <a:ea typeface="Source Sans Pro Light"/>
            </a:endParaRPr>
          </a:p>
          <a:p>
            <a:r>
              <a:rPr lang="en-US" sz="1500" noProof="1"/>
              <a:t>Netwerkcoördinator </a:t>
            </a:r>
            <a:endParaRPr lang="en-US" sz="1500" noProof="1">
              <a:ea typeface="Source Sans Pro Light"/>
            </a:endParaRPr>
          </a:p>
          <a:p>
            <a:endParaRPr lang="en-US" sz="1500"/>
          </a:p>
          <a:p>
            <a:r>
              <a:rPr lang="en-US" sz="1500"/>
              <a:t>rivo@mechelen.be</a:t>
            </a:r>
            <a:endParaRPr lang="en-US" sz="1500">
              <a:ea typeface="Source Sans Pro Light"/>
            </a:endParaRPr>
          </a:p>
          <a:p>
            <a:endParaRPr lang="en-US" sz="1500">
              <a:ea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71F994-5315-E488-BEFF-DA4D019F1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38FA6A4-4F67-61E6-44FF-2F5C9069581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Toelichting 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 nieuwe adviesstructuur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 de sport in Mechelen”</a:t>
            </a:r>
          </a:p>
          <a:p>
            <a:pPr marL="0" indent="0" algn="ctr">
              <a:buNone/>
            </a:pPr>
            <a:br>
              <a:rPr lang="nl-BE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BE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BE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Tinus Joosten</a:t>
            </a:r>
          </a:p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 </a:t>
            </a:r>
            <a:r>
              <a:rPr lang="nl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Naegels</a:t>
            </a:r>
            <a:endParaRPr lang="nl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1B93E2-794D-E75F-A93F-62A0E69E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6</a:t>
            </a:r>
          </a:p>
        </p:txBody>
      </p:sp>
    </p:spTree>
    <p:extLst>
      <p:ext uri="{BB962C8B-B14F-4D97-AF65-F5344CB8AC3E}">
        <p14:creationId xmlns:p14="http://schemas.microsoft.com/office/powerpoint/2010/main" val="42903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9BFD9-A047-D2C3-945E-AC634197C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550AA96-7907-28EF-6509-E76498B23B66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Welkom - voorzitter</a:t>
            </a:r>
          </a:p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Toespraak – schepen van sport </a:t>
            </a:r>
          </a:p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Goedkeuring jaarverslag 2024</a:t>
            </a:r>
          </a:p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Goedkeuring rekening 2024 en begroting 2025</a:t>
            </a:r>
          </a:p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Toelichting ‘Sport en integratie’ – Kristof Verstraeten</a:t>
            </a:r>
          </a:p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Toelichting ‘Nieuwe adviesstructuur voor de sport in Mechelen’ – Tinus Joosten en Ellen </a:t>
            </a:r>
            <a:r>
              <a:rPr lang="nl-B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Naegels</a:t>
            </a:r>
            <a:endParaRPr lang="nl-B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</a:t>
            </a:r>
          </a:p>
          <a:p>
            <a:pPr marL="514350" indent="-514350" algn="ctr">
              <a:buAutoNum type="arabicPeriod"/>
            </a:pPr>
            <a:r>
              <a:rPr lang="nl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Slotwoord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4607C7-784C-473A-177C-0183984F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pPr algn="ctr"/>
            <a:r>
              <a:rPr lang="nl-BE" sz="32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81059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D7048-CFA7-7F01-823C-06BA7EB2E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76" y="419529"/>
            <a:ext cx="9409416" cy="1668916"/>
          </a:xfrm>
        </p:spPr>
        <p:txBody>
          <a:bodyPr>
            <a:normAutofit/>
          </a:bodyPr>
          <a:lstStyle/>
          <a:p>
            <a:br>
              <a:rPr lang="nl-BE" dirty="0"/>
            </a:br>
            <a:r>
              <a:rPr lang="nl-BE" sz="4000" dirty="0"/>
              <a:t>SPORTRAAD 2.0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0EAF22-2694-1BDB-5387-D2D4C1C65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640" y="2492964"/>
            <a:ext cx="7620000" cy="762000"/>
          </a:xfrm>
        </p:spPr>
        <p:txBody>
          <a:bodyPr>
            <a:noAutofit/>
          </a:bodyPr>
          <a:lstStyle/>
          <a:p>
            <a:r>
              <a:rPr lang="nl-BE" sz="2667" b="1" dirty="0">
                <a:solidFill>
                  <a:srgbClr val="FFFFFF"/>
                </a:solidFill>
              </a:rPr>
              <a:t>Mechelen: Samen in Beweging!</a:t>
            </a:r>
          </a:p>
        </p:txBody>
      </p:sp>
      <p:pic>
        <p:nvPicPr>
          <p:cNvPr id="1028" name="Picture 4" descr="Home - RAM">
            <a:extLst>
              <a:ext uri="{FF2B5EF4-FFF2-40B4-BE49-F238E27FC236}">
                <a16:creationId xmlns:a16="http://schemas.microsoft.com/office/drawing/2014/main" id="{3F9FDB12-0AEE-3F89-B1A5-BA54C9EF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22" y="4046084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Stad Mechelen - Stad Mechelen">
            <a:extLst>
              <a:ext uri="{FF2B5EF4-FFF2-40B4-BE49-F238E27FC236}">
                <a16:creationId xmlns:a16="http://schemas.microsoft.com/office/drawing/2014/main" id="{54F797DD-EC91-C3C4-D3D9-6DF6B517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1" y="4171908"/>
            <a:ext cx="3810000" cy="12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588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D5A70-A389-1C0F-1E84-AE5E36E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📘 Context en uitdaging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97ABBC-DBF1-4EA3-886B-36CF133B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>
                <a:solidFill>
                  <a:srgbClr val="FFFFFF"/>
                </a:solidFill>
              </a:rPr>
              <a:t>Mechelen evolueert van een klassieke sportraad naar een open, breed en flexibel Sport- en Beweegnetwerk.</a:t>
            </a:r>
          </a:p>
          <a:p>
            <a:r>
              <a:rPr lang="nl-BE" dirty="0">
                <a:solidFill>
                  <a:srgbClr val="FFFFFF"/>
                </a:solidFill>
              </a:rPr>
              <a:t>Alle vormen van sport en bewegen in de stad worden hierbij vertegenwoordigd, zowel de georganiseerde club, de individuele beoefenaars, als ook de mensen met een passie voor sport en sportbeleving.</a:t>
            </a:r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62C5D898-1F19-FFC9-9D0C-91C63F6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85" y="4172185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aarom diversiteit en inclusie een topprioriteit is - Duurzaam HRM">
            <a:extLst>
              <a:ext uri="{FF2B5EF4-FFF2-40B4-BE49-F238E27FC236}">
                <a16:creationId xmlns:a16="http://schemas.microsoft.com/office/drawing/2014/main" id="{25230CCB-049E-ADF6-3092-E8F8FF36F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13" y="-66294"/>
            <a:ext cx="2314224" cy="15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19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8D64D-B7B0-D904-48B5-D463B90B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🎯 Missie en visie 🔭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6468E0-CC82-74B6-80CB-2927BC785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296018"/>
            <a:ext cx="8763000" cy="3626115"/>
          </a:xfrm>
        </p:spPr>
        <p:txBody>
          <a:bodyPr>
            <a:normAutofit/>
          </a:bodyPr>
          <a:lstStyle/>
          <a:p>
            <a:r>
              <a:rPr lang="nl-BE" b="1" i="1" u="sng" dirty="0">
                <a:solidFill>
                  <a:srgbClr val="FFFFFF"/>
                </a:solidFill>
              </a:rPr>
              <a:t>Missie</a:t>
            </a:r>
            <a:r>
              <a:rPr lang="nl-BE" dirty="0">
                <a:solidFill>
                  <a:srgbClr val="FFFFFF"/>
                </a:solidFill>
              </a:rPr>
              <a:t>: iedereen in Mechelen </a:t>
            </a:r>
            <a:br>
              <a:rPr lang="nl-BE" dirty="0">
                <a:solidFill>
                  <a:srgbClr val="FFFFFF"/>
                </a:solidFill>
              </a:rPr>
            </a:br>
            <a:endParaRPr lang="nl-BE" dirty="0">
              <a:solidFill>
                <a:srgbClr val="FFFFFF"/>
              </a:solidFill>
            </a:endParaRPr>
          </a:p>
          <a:p>
            <a:r>
              <a:rPr lang="nl-BE" b="1" i="1" u="sng" dirty="0">
                <a:solidFill>
                  <a:srgbClr val="FFFFFF"/>
                </a:solidFill>
              </a:rPr>
              <a:t>Visie</a:t>
            </a:r>
            <a:r>
              <a:rPr lang="nl-BE" dirty="0">
                <a:solidFill>
                  <a:srgbClr val="FFFFFF"/>
                </a:solidFill>
              </a:rPr>
              <a:t>: Samen in een netwerk</a:t>
            </a:r>
            <a:br>
              <a:rPr lang="nl-BE" dirty="0">
                <a:solidFill>
                  <a:srgbClr val="FFFFFF"/>
                </a:solidFill>
              </a:rPr>
            </a:br>
            <a:endParaRPr lang="nl-BE" dirty="0">
              <a:solidFill>
                <a:srgbClr val="FFFFFF"/>
              </a:solidFill>
            </a:endParaRPr>
          </a:p>
          <a:p>
            <a:r>
              <a:rPr lang="nl-BE" b="1" dirty="0">
                <a:solidFill>
                  <a:srgbClr val="7030A0"/>
                </a:solidFill>
              </a:rPr>
              <a:t>bruggenbouwer</a:t>
            </a:r>
            <a:r>
              <a:rPr lang="nl-BE" dirty="0"/>
              <a:t>, </a:t>
            </a:r>
            <a:r>
              <a:rPr lang="nl-BE" b="1" dirty="0">
                <a:solidFill>
                  <a:srgbClr val="7030A0"/>
                </a:solidFill>
              </a:rPr>
              <a:t>expert </a:t>
            </a:r>
            <a:r>
              <a:rPr lang="nl-BE" dirty="0"/>
              <a:t>en </a:t>
            </a:r>
            <a:r>
              <a:rPr lang="nl-BE" b="1" dirty="0">
                <a:solidFill>
                  <a:srgbClr val="7030A0"/>
                </a:solidFill>
              </a:rPr>
              <a:t>klankbord</a:t>
            </a:r>
            <a:r>
              <a:rPr lang="nl-BE" dirty="0"/>
              <a:t>. </a:t>
            </a:r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C62431BA-F62D-5C2A-9FA0-4304889DA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85" y="4067290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050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12E5-5E92-64FB-C973-B03ECBF8F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CE952-EFD9-E4F0-55F4-75A89253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/>
              <a:t>🌟 </a:t>
            </a:r>
            <a:r>
              <a:rPr lang="nl-BE"/>
              <a:t>Kernwaarden </a:t>
            </a:r>
            <a:r>
              <a:rPr lang="nl-BE" dirty="0"/>
              <a:t>en functies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4E9775-FF2C-3261-72F0-A420072F6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39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endParaRPr lang="nl-BE" sz="23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39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nl-BE" sz="2333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Kernwaarden</a:t>
            </a:r>
            <a:r>
              <a:rPr lang="nl-BE" sz="2333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Ondersteunen, Stimuleren, Verbinden, Signaleren,</a:t>
            </a:r>
          </a:p>
          <a:p>
            <a:pPr marL="0" indent="0">
              <a:lnSpc>
                <a:spcPts val="1250"/>
              </a:lnSpc>
              <a:buSzPts val="1000"/>
              <a:buNone/>
              <a:tabLst>
                <a:tab pos="380985" algn="l"/>
              </a:tabLst>
            </a:pPr>
            <a:r>
              <a:rPr lang="nl-BE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l-BE" sz="2333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Informeren, Adviseren, Evalueren.</a:t>
            </a:r>
            <a:endParaRPr lang="nl-BE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39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endParaRPr lang="nl-BE" sz="2333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39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nl-BE" sz="2333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Prioritaire functies</a:t>
            </a:r>
            <a:r>
              <a:rPr lang="nl-BE" sz="2333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39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endParaRPr lang="nl-BE" sz="2333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6723" lvl="1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nl-BE" sz="16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Beleidsadvies</a:t>
            </a:r>
            <a:br>
              <a:rPr lang="nl-BE" sz="16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1667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6723" lvl="1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nl-BE" sz="16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Burgermomenten</a:t>
            </a:r>
            <a:br>
              <a:rPr lang="nl-BE" sz="16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1667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6723" lvl="1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nl-BE" sz="1667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Werkveldsupport</a:t>
            </a:r>
          </a:p>
          <a:p>
            <a:pPr marL="380985" lvl="1" indent="0">
              <a:lnSpc>
                <a:spcPts val="1250"/>
              </a:lnSpc>
              <a:buSzPts val="1000"/>
              <a:buNone/>
              <a:tabLst>
                <a:tab pos="380985" algn="l"/>
              </a:tabLst>
            </a:pPr>
            <a:endParaRPr lang="nl-BE" sz="13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CD23E2A-8BA3-3D36-76B9-B3D303365ABB}"/>
              </a:ext>
            </a:extLst>
          </p:cNvPr>
          <p:cNvSpPr txBox="1"/>
          <p:nvPr/>
        </p:nvSpPr>
        <p:spPr>
          <a:xfrm>
            <a:off x="3744452" y="4362526"/>
            <a:ext cx="5080000" cy="26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50"/>
              </a:lnSpc>
            </a:pPr>
            <a:r>
              <a:rPr lang="nl-BE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l-BE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B8BE3AD3-5889-751C-BBE5-1A10A925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22" y="4046084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11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750C8D-7E80-B873-12E1-A939D759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FE47E2-1B39-5006-4904-E2AE6B90D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b="1" dirty="0">
                <a:solidFill>
                  <a:srgbClr val="FFFFFF"/>
                </a:solidFill>
              </a:rPr>
              <a:t>Iedereen die plezier beleeft aan sport </a:t>
            </a:r>
            <a:endParaRPr lang="nl-BE" dirty="0">
              <a:solidFill>
                <a:srgbClr val="FFFFFF"/>
              </a:solidFill>
            </a:endParaRPr>
          </a:p>
          <a:p>
            <a:r>
              <a:rPr lang="nl-BE" b="1" dirty="0">
                <a:solidFill>
                  <a:srgbClr val="FFFFFF"/>
                </a:solidFill>
              </a:rPr>
              <a:t>toegankelijke</a:t>
            </a:r>
            <a:r>
              <a:rPr lang="nl-BE" dirty="0">
                <a:solidFill>
                  <a:srgbClr val="FFFFFF"/>
                </a:solidFill>
              </a:rPr>
              <a:t> en </a:t>
            </a:r>
            <a:r>
              <a:rPr lang="nl-BE" b="1" dirty="0">
                <a:solidFill>
                  <a:srgbClr val="FFFFFF"/>
                </a:solidFill>
              </a:rPr>
              <a:t>laagdrempelig</a:t>
            </a:r>
            <a:r>
              <a:rPr lang="nl-BE" dirty="0">
                <a:solidFill>
                  <a:srgbClr val="FFFFFF"/>
                </a:solidFill>
              </a:rPr>
              <a:t> </a:t>
            </a:r>
          </a:p>
          <a:p>
            <a:r>
              <a:rPr lang="nl-BE" b="1" dirty="0">
                <a:solidFill>
                  <a:srgbClr val="FFFFFF"/>
                </a:solidFill>
              </a:rPr>
              <a:t>toekomstbestendig</a:t>
            </a:r>
            <a:r>
              <a:rPr lang="nl-BE" dirty="0">
                <a:solidFill>
                  <a:srgbClr val="FFFFFF"/>
                </a:solidFill>
              </a:rPr>
              <a:t> </a:t>
            </a:r>
          </a:p>
          <a:p>
            <a:r>
              <a:rPr lang="nl-BE" b="1" dirty="0">
                <a:solidFill>
                  <a:srgbClr val="FFFFFF"/>
                </a:solidFill>
              </a:rPr>
              <a:t>deskundig beleid </a:t>
            </a:r>
          </a:p>
          <a:p>
            <a:r>
              <a:rPr lang="nl-BE" b="1" dirty="0">
                <a:solidFill>
                  <a:srgbClr val="FFFFFF"/>
                </a:solidFill>
              </a:rPr>
              <a:t>duurzame infrastructuur</a:t>
            </a:r>
            <a:r>
              <a:rPr lang="nl-BE" dirty="0">
                <a:solidFill>
                  <a:srgbClr val="FFFFFF"/>
                </a:solidFill>
              </a:rPr>
              <a:t>.</a:t>
            </a:r>
          </a:p>
          <a:p>
            <a:r>
              <a:rPr lang="nl-BE" b="1" dirty="0">
                <a:solidFill>
                  <a:srgbClr val="FFFFFF"/>
                </a:solidFill>
              </a:rPr>
              <a:t>Iedereen telt mee</a:t>
            </a:r>
          </a:p>
          <a:p>
            <a:r>
              <a:rPr lang="nl-BE" dirty="0">
                <a:solidFill>
                  <a:srgbClr val="FFFFFF"/>
                </a:solidFill>
              </a:rPr>
              <a:t>Onze aanpak richt zich op </a:t>
            </a:r>
            <a:r>
              <a:rPr lang="nl-BE" b="1" dirty="0">
                <a:solidFill>
                  <a:srgbClr val="FFFFFF"/>
                </a:solidFill>
              </a:rPr>
              <a:t>sportclubs, individuele sporters, beweeginitiatieven en de ongebonden sporter</a:t>
            </a:r>
            <a:r>
              <a:rPr lang="nl-BE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Picture 4" descr="Home - RAM">
            <a:extLst>
              <a:ext uri="{FF2B5EF4-FFF2-40B4-BE49-F238E27FC236}">
                <a16:creationId xmlns:a16="http://schemas.microsoft.com/office/drawing/2014/main" id="{907134D1-271F-4599-6182-D3012581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22" y="4485874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09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67B333-AC9D-B37E-908F-092060E82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C447A-51E4-CF77-D3FF-C38F79CC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81" y="164980"/>
            <a:ext cx="8763000" cy="1104636"/>
          </a:xfrm>
        </p:spPr>
        <p:txBody>
          <a:bodyPr>
            <a:normAutofit fontScale="90000"/>
          </a:bodyPr>
          <a:lstStyle/>
          <a:p>
            <a:r>
              <a:rPr lang="nl-BE" dirty="0"/>
              <a:t>Sportraad 2.0. - Nieuwe adviesstructuur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E8E850-CDEC-BE4F-A626-66BA2EFF8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b="1" dirty="0">
                <a:solidFill>
                  <a:srgbClr val="FFFFFF"/>
                </a:solidFill>
              </a:rPr>
              <a:t>Kernraad</a:t>
            </a:r>
            <a:r>
              <a:rPr lang="nl-BE" dirty="0">
                <a:solidFill>
                  <a:srgbClr val="FFFFFF"/>
                </a:solidFill>
              </a:rPr>
              <a:t> (verkozen): permanent team, strategie en eindadvies</a:t>
            </a:r>
          </a:p>
          <a:p>
            <a:r>
              <a:rPr lang="nl-BE" b="1" dirty="0">
                <a:solidFill>
                  <a:srgbClr val="FFFFFF"/>
                </a:solidFill>
              </a:rPr>
              <a:t>Focusgroepen</a:t>
            </a:r>
            <a:r>
              <a:rPr lang="nl-BE" dirty="0">
                <a:solidFill>
                  <a:srgbClr val="FFFFFF"/>
                </a:solidFill>
              </a:rPr>
              <a:t> (ad hoc): thematische debatten, vormingen, sportcafés</a:t>
            </a:r>
          </a:p>
          <a:p>
            <a:r>
              <a:rPr lang="nl-BE" b="1" dirty="0">
                <a:solidFill>
                  <a:srgbClr val="FFFFFF"/>
                </a:solidFill>
              </a:rPr>
              <a:t>Algemene vergadering</a:t>
            </a:r>
            <a:r>
              <a:rPr lang="nl-BE" dirty="0">
                <a:solidFill>
                  <a:srgbClr val="FFFFFF"/>
                </a:solidFill>
              </a:rPr>
              <a:t>: jaarlijkse afvaardiging van clubs en initiatieven</a:t>
            </a:r>
          </a:p>
          <a:p>
            <a:r>
              <a:rPr lang="nl-BE" b="1" dirty="0">
                <a:solidFill>
                  <a:srgbClr val="FFFFFF"/>
                </a:solidFill>
              </a:rPr>
              <a:t>Open platform</a:t>
            </a:r>
            <a:r>
              <a:rPr lang="nl-BE" dirty="0">
                <a:solidFill>
                  <a:srgbClr val="FFFFFF"/>
                </a:solidFill>
              </a:rPr>
              <a:t>: breed participatiemoment voor alle stakeholders </a:t>
            </a:r>
          </a:p>
          <a:p>
            <a:endParaRPr lang="nl-BE" dirty="0"/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3EF0AC82-98B6-70FE-D789-D5BD6750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85" y="4397622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28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5DE02-BEAE-02AD-1ABA-4492ACFB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Ambities 2025-2031: intern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5496B4-9FEB-E737-96F3-173584762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6229" indent="-476231">
              <a:lnSpc>
                <a:spcPct val="110000"/>
              </a:lnSpc>
              <a:spcBef>
                <a:spcPts val="1000"/>
              </a:spcBef>
              <a:buSzPct val="49000"/>
              <a:tabLst>
                <a:tab pos="380985" algn="l"/>
              </a:tabLst>
            </a:pPr>
            <a:r>
              <a:rPr lang="nl-BE" sz="3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Statuten</a:t>
            </a:r>
            <a:endParaRPr lang="nl-BE" sz="3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229" indent="-476231">
              <a:lnSpc>
                <a:spcPct val="110000"/>
              </a:lnSpc>
              <a:spcBef>
                <a:spcPts val="1000"/>
              </a:spcBef>
              <a:buSzPct val="49000"/>
              <a:tabLst>
                <a:tab pos="380985" algn="l"/>
              </a:tabLst>
            </a:pPr>
            <a:r>
              <a:rPr lang="nl-BE" sz="3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Werving en binding</a:t>
            </a:r>
            <a:endParaRPr lang="nl-BE" sz="3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229" indent="-476231">
              <a:lnSpc>
                <a:spcPct val="110000"/>
              </a:lnSpc>
              <a:spcBef>
                <a:spcPts val="1000"/>
              </a:spcBef>
              <a:buSzPct val="49000"/>
              <a:tabLst>
                <a:tab pos="380985" algn="l"/>
              </a:tabLst>
            </a:pPr>
            <a:r>
              <a:rPr lang="nl-BE" sz="3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Continue evaluatie en bijsturing</a:t>
            </a:r>
            <a:endParaRPr lang="nl-BE" sz="30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229" indent="-476231">
              <a:lnSpc>
                <a:spcPct val="110000"/>
              </a:lnSpc>
              <a:spcBef>
                <a:spcPts val="1000"/>
              </a:spcBef>
              <a:buSzPct val="49000"/>
              <a:tabLst>
                <a:tab pos="380985" algn="l"/>
              </a:tabLst>
            </a:pPr>
            <a:r>
              <a:rPr lang="nl-BE" sz="30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Uitrollen van participatietrajecten</a:t>
            </a:r>
            <a:endParaRPr lang="nl-BE" sz="2583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39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endParaRPr lang="nl-BE" sz="15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39" indent="-285739">
              <a:lnSpc>
                <a:spcPts val="1250"/>
              </a:lnSpc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endParaRPr lang="nl-BE" sz="15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565C3F5A-CBB1-CB4C-4007-451CCA02C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22" y="4046084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7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F4B9C64-8416-7B1A-2E74-BA559CAB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Ambities 2025 - 2031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47A832F-899E-5A29-BBF6-87F93CEBD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08" indent="-428608">
              <a:buFont typeface="+mj-lt"/>
              <a:buAutoNum type="arabicPeriod"/>
            </a:pPr>
            <a:r>
              <a:rPr lang="nl-BE" b="1" dirty="0">
                <a:solidFill>
                  <a:srgbClr val="FFFFFF"/>
                </a:solidFill>
              </a:rPr>
              <a:t>Adviesstructuur creeëren </a:t>
            </a:r>
            <a:r>
              <a:rPr lang="nl-BE" dirty="0">
                <a:solidFill>
                  <a:srgbClr val="FFFFFF"/>
                </a:solidFill>
              </a:rPr>
              <a:t>om alle doelgroepen te bereiken</a:t>
            </a:r>
          </a:p>
          <a:p>
            <a:pPr lvl="1"/>
            <a:r>
              <a:rPr lang="nl-BE" dirty="0">
                <a:solidFill>
                  <a:srgbClr val="FFFFFF"/>
                </a:solidFill>
              </a:rPr>
              <a:t>Sport en bewegingsplatform</a:t>
            </a:r>
          </a:p>
          <a:p>
            <a:pPr lvl="1"/>
            <a:r>
              <a:rPr lang="nl-BE" dirty="0">
                <a:solidFill>
                  <a:srgbClr val="FFFFFF"/>
                </a:solidFill>
              </a:rPr>
              <a:t>Focusgroepen</a:t>
            </a:r>
          </a:p>
          <a:p>
            <a:pPr lvl="1"/>
            <a:r>
              <a:rPr lang="nl-BE" dirty="0">
                <a:solidFill>
                  <a:srgbClr val="FFFFFF"/>
                </a:solidFill>
              </a:rPr>
              <a:t>Netwerk</a:t>
            </a:r>
          </a:p>
          <a:p>
            <a:pPr marL="428608" indent="-428608">
              <a:buFont typeface="+mj-lt"/>
              <a:buAutoNum type="arabicPeriod"/>
            </a:pPr>
            <a:r>
              <a:rPr lang="nl-BE" b="1" dirty="0">
                <a:solidFill>
                  <a:srgbClr val="FFFFFF"/>
                </a:solidFill>
              </a:rPr>
              <a:t>Synergie</a:t>
            </a:r>
            <a:r>
              <a:rPr lang="nl-BE" dirty="0">
                <a:solidFill>
                  <a:srgbClr val="FFFFFF"/>
                </a:solidFill>
              </a:rPr>
              <a:t> tussen de structuren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433C73E-A1E3-304C-7236-1A3FDC7C70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341220"/>
              </p:ext>
            </p:extLst>
          </p:nvPr>
        </p:nvGraphicFramePr>
        <p:xfrm>
          <a:off x="5318369" y="2221966"/>
          <a:ext cx="4196080" cy="2159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4" descr="Home - RAM">
            <a:extLst>
              <a:ext uri="{FF2B5EF4-FFF2-40B4-BE49-F238E27FC236}">
                <a16:creationId xmlns:a16="http://schemas.microsoft.com/office/drawing/2014/main" id="{D88EA8BC-ECA6-8273-54BE-CFBF2986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22" y="4046084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4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CAF3B-F48A-38FB-5B5E-479DA3075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Ambities 2025 - 2031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30A639-C103-4CA6-4836-56C98C7A1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dirty="0">
                <a:solidFill>
                  <a:srgbClr val="FFFFFF"/>
                </a:solidFill>
              </a:rPr>
              <a:t>3</a:t>
            </a:r>
            <a:r>
              <a:rPr lang="nl-BE" dirty="0"/>
              <a:t>. </a:t>
            </a:r>
            <a:r>
              <a:rPr lang="nl-BE" b="1" dirty="0">
                <a:solidFill>
                  <a:srgbClr val="FFFFFF"/>
                </a:solidFill>
              </a:rPr>
              <a:t>Toekomst</a:t>
            </a:r>
          </a:p>
          <a:p>
            <a:pPr>
              <a:buFont typeface="Wingdings" pitchFamily="2" charset="2"/>
              <a:buChar char="Ø"/>
            </a:pPr>
            <a:r>
              <a:rPr lang="nl-BE" dirty="0">
                <a:solidFill>
                  <a:srgbClr val="FFFFFF"/>
                </a:solidFill>
              </a:rPr>
              <a:t> Participatie en inspraakmomenten (bruggenbouwer)</a:t>
            </a:r>
          </a:p>
          <a:p>
            <a:pPr>
              <a:buFont typeface="Wingdings" pitchFamily="2" charset="2"/>
              <a:buChar char="Ø"/>
            </a:pPr>
            <a:r>
              <a:rPr lang="nl-BE" dirty="0">
                <a:solidFill>
                  <a:srgbClr val="FFFFFF"/>
                </a:solidFill>
              </a:rPr>
              <a:t> Advies (Expert)</a:t>
            </a:r>
          </a:p>
          <a:p>
            <a:pPr>
              <a:buFont typeface="Wingdings" pitchFamily="2" charset="2"/>
              <a:buChar char="Ø"/>
            </a:pPr>
            <a:r>
              <a:rPr lang="nl-BE" dirty="0">
                <a:solidFill>
                  <a:srgbClr val="FFFFFF"/>
                </a:solidFill>
              </a:rPr>
              <a:t> Evaluatie (Klankbord)</a:t>
            </a:r>
          </a:p>
          <a:p>
            <a:pPr>
              <a:buFont typeface="Wingdings" pitchFamily="2" charset="2"/>
              <a:buChar char="Ø"/>
            </a:pPr>
            <a:r>
              <a:rPr lang="nl-BE" dirty="0">
                <a:solidFill>
                  <a:srgbClr val="FFFFFF"/>
                </a:solidFill>
              </a:rPr>
              <a:t> Sectoroverschrijdend overleg (bruggenbouwer &amp; Expert rol)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2D43054D-EC61-0B3E-6269-A5E08A0D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899" y="4381495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42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F58A4-541A-0C34-D0ED-CF551490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686329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rgbClr val="222222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l-BE" sz="4900" dirty="0"/>
              <a:t>Oproep</a:t>
            </a:r>
            <a:r>
              <a:rPr lang="nl-BE" sz="3300" b="0" dirty="0"/>
              <a:t>: </a:t>
            </a:r>
            <a:r>
              <a:rPr lang="nl-BE" sz="4900" b="0" dirty="0"/>
              <a:t>Word jij ons sportieve maatje? 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7A49D4-0485-0208-3F6D-30385E3AD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249681"/>
            <a:ext cx="8763000" cy="4161049"/>
          </a:xfrm>
        </p:spPr>
        <p:txBody>
          <a:bodyPr>
            <a:normAutofit/>
          </a:bodyPr>
          <a:lstStyle/>
          <a:p>
            <a:pPr marL="0" indent="0">
              <a:lnSpc>
                <a:spcPts val="1250"/>
              </a:lnSpc>
              <a:spcBef>
                <a:spcPts val="167"/>
              </a:spcBef>
              <a:buNone/>
            </a:pPr>
            <a:r>
              <a:rPr lang="nl-BE" sz="1500" b="1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Wat ga je doen?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Jij wordt </a:t>
            </a:r>
            <a:r>
              <a:rPr lang="nl-BE" sz="1500" b="1" dirty="0">
                <a:solidFill>
                  <a:srgbClr val="FFFFFF"/>
                </a:solidFill>
                <a:ea typeface="Times New Roman" panose="02020603050405020304" pitchFamily="18" charset="0"/>
              </a:rPr>
              <a:t>lid en aanspreekpunt</a:t>
            </a: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 (meter, peter, ambassadeur) van het Sport- en Beweegnetwerk.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Je straalt jouw passie voor sport en beweging uit en zet je vrijwillig en onbezoldigd in.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Samen met een </a:t>
            </a:r>
            <a:r>
              <a:rPr lang="nl-BE" sz="1500" dirty="0">
                <a:solidFill>
                  <a:srgbClr val="FFFFFF"/>
                </a:solidFill>
                <a:latin typeface="Aptos (hoofdtekst)"/>
                <a:ea typeface="Times New Roman" panose="02020603050405020304" pitchFamily="18" charset="0"/>
              </a:rPr>
              <a:t>enthousiaste</a:t>
            </a: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 groep geef je vorm aan onze </a:t>
            </a:r>
            <a:r>
              <a:rPr lang="nl-BE" sz="1500" b="1" dirty="0">
                <a:solidFill>
                  <a:srgbClr val="FFFFFF"/>
                </a:solidFill>
                <a:ea typeface="Times New Roman" panose="02020603050405020304" pitchFamily="18" charset="0"/>
              </a:rPr>
              <a:t>visie, missie en ambities</a:t>
            </a: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Je werkt actief mee aan ons </a:t>
            </a:r>
            <a:r>
              <a:rPr lang="nl-BE" sz="1500" b="1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Sportraad 2.0 – Mechelen: Samen in Beweging!</a:t>
            </a: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, waarin jouw ervaring en expertise tellen.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Je draagt bij aan de </a:t>
            </a:r>
            <a:r>
              <a:rPr lang="nl-BE" sz="1500" b="1" dirty="0">
                <a:solidFill>
                  <a:srgbClr val="FFFFFF"/>
                </a:solidFill>
                <a:ea typeface="Times New Roman" panose="02020603050405020304" pitchFamily="18" charset="0"/>
              </a:rPr>
              <a:t>Focusgroepen</a:t>
            </a: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 om sportend Mechelen nog beter te maken.</a:t>
            </a:r>
          </a:p>
          <a:p>
            <a:pPr marL="0" indent="0">
              <a:buSzPts val="1000"/>
              <a:buNone/>
              <a:tabLst>
                <a:tab pos="380985" algn="l"/>
              </a:tabLst>
            </a:pPr>
            <a:endParaRPr lang="nl-BE" sz="1500" dirty="0">
              <a:solidFill>
                <a:srgbClr val="FFFFFF"/>
              </a:solidFill>
              <a:ea typeface="Times New Roman" panose="02020603050405020304" pitchFamily="18" charset="0"/>
            </a:endParaRPr>
          </a:p>
          <a:p>
            <a:pPr marL="0" indent="0">
              <a:lnSpc>
                <a:spcPts val="1250"/>
              </a:lnSpc>
              <a:spcBef>
                <a:spcPts val="167"/>
              </a:spcBef>
              <a:buNone/>
            </a:pPr>
            <a:r>
              <a:rPr lang="nl-BE" sz="1500" b="1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Wie ben jij?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Je wil je graag, voor de duur van de legislatuur (6 jaar), inzetten voor sportend Mechelen.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Je staat achter onze </a:t>
            </a:r>
            <a:r>
              <a:rPr lang="nl-BE" sz="1500" b="1" dirty="0">
                <a:solidFill>
                  <a:srgbClr val="FFFFFF"/>
                </a:solidFill>
                <a:ea typeface="Times New Roman" panose="02020603050405020304" pitchFamily="18" charset="0"/>
              </a:rPr>
              <a:t>missie, visie, kernwaarden en ambities</a:t>
            </a: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, en onderschrijft die met een intentieverklaring.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Je bent de </a:t>
            </a:r>
            <a:r>
              <a:rPr lang="nl-BE" sz="1500" b="1" dirty="0">
                <a:solidFill>
                  <a:srgbClr val="FFFFFF"/>
                </a:solidFill>
                <a:ea typeface="Times New Roman" panose="02020603050405020304" pitchFamily="18" charset="0"/>
              </a:rPr>
              <a:t>oren, ogen én stem</a:t>
            </a: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 van de sportende en bewegende Mechelaar.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r>
              <a:rPr lang="nl-BE" sz="1500" dirty="0">
                <a:solidFill>
                  <a:srgbClr val="FFFFFF"/>
                </a:solidFill>
                <a:ea typeface="Times New Roman" panose="02020603050405020304" pitchFamily="18" charset="0"/>
              </a:rPr>
              <a:t>Je bent enthousiast, betrokken en een echte teamspeler.</a:t>
            </a: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endParaRPr lang="nl-BE" sz="1500" dirty="0">
              <a:solidFill>
                <a:srgbClr val="222222"/>
              </a:solidFill>
              <a:ea typeface="Times New Roman" panose="02020603050405020304" pitchFamily="18" charset="0"/>
            </a:endParaRPr>
          </a:p>
          <a:p>
            <a:pPr marL="285739" indent="-285739">
              <a:buSzPts val="1000"/>
              <a:buFont typeface="Symbol" pitchFamily="2" charset="2"/>
              <a:buChar char=""/>
              <a:tabLst>
                <a:tab pos="380985" algn="l"/>
              </a:tabLst>
            </a:pPr>
            <a:endParaRPr lang="nl-BE" sz="15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EA6EC566-615A-A77E-4CA7-F8B46C5C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85" y="4172185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07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1EB7B99-3F41-47D0-B1BC-E689622F22A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Verwelkoming 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Tinus Joosten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Voorzitter Sportraad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6860D4-9B6C-4C8D-A673-D7795DE0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1</a:t>
            </a:r>
          </a:p>
        </p:txBody>
      </p:sp>
    </p:spTree>
    <p:extLst>
      <p:ext uri="{BB962C8B-B14F-4D97-AF65-F5344CB8AC3E}">
        <p14:creationId xmlns:p14="http://schemas.microsoft.com/office/powerpoint/2010/main" val="185333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26704-EFDD-9391-7233-B703D596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sz="3333" dirty="0"/>
              <a:t>Sportraad 2.0 – Mechelen: Samen in Beweging!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1C0480-F711-CB54-571E-B471D5A54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pPr marL="0" indent="0" algn="ctr">
              <a:buNone/>
            </a:pPr>
            <a:r>
              <a:rPr lang="nl-BE" sz="32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Sportraad@mechelen.be</a:t>
            </a:r>
            <a:endParaRPr lang="nl-BE" sz="32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nl-BE" sz="3000" dirty="0"/>
          </a:p>
        </p:txBody>
      </p:sp>
      <p:pic>
        <p:nvPicPr>
          <p:cNvPr id="4" name="Picture 4" descr="Home - RAM">
            <a:extLst>
              <a:ext uri="{FF2B5EF4-FFF2-40B4-BE49-F238E27FC236}">
                <a16:creationId xmlns:a16="http://schemas.microsoft.com/office/drawing/2014/main" id="{491D658D-7A72-CB42-F7BB-B9B62B50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222" y="4046084"/>
            <a:ext cx="1542815" cy="154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28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79E7D-BD98-ADAE-B2EF-245699C0D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791D870-6A98-4FB6-8EB8-ACB986EE5BB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Varia</a:t>
            </a:r>
          </a:p>
          <a:p>
            <a:pPr marL="0" indent="0" algn="ctr">
              <a:buNone/>
            </a:pPr>
            <a:endParaRPr lang="nl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>
              <a:buNone/>
            </a:pPr>
            <a:r>
              <a:rPr lang="nl-BE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ingediende varia-vragen zijn reeds beantwoord aan de clubs vermits dit zeer specifieke vragen waren, gericht aan de schepen/team Sport.</a:t>
            </a:r>
            <a:endParaRPr lang="nl-BE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C0F317-258A-9530-31DF-7491660A8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8</a:t>
            </a:r>
          </a:p>
        </p:txBody>
      </p:sp>
    </p:spTree>
    <p:extLst>
      <p:ext uri="{BB962C8B-B14F-4D97-AF65-F5344CB8AC3E}">
        <p14:creationId xmlns:p14="http://schemas.microsoft.com/office/powerpoint/2010/main" val="3971637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17E96-DF78-E2CE-6364-1E7AECA1B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DF0DFCB-005E-8E52-ED73-06DF7AA77CD0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Slotwoord</a:t>
            </a:r>
          </a:p>
          <a:p>
            <a:pPr marL="0" indent="0" algn="ctr">
              <a:buNone/>
            </a:pPr>
            <a:endParaRPr lang="nl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Tinus Joosten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CD81522-C2D9-0F7D-2154-8D94267B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9</a:t>
            </a:r>
          </a:p>
        </p:txBody>
      </p:sp>
    </p:spTree>
    <p:extLst>
      <p:ext uri="{BB962C8B-B14F-4D97-AF65-F5344CB8AC3E}">
        <p14:creationId xmlns:p14="http://schemas.microsoft.com/office/powerpoint/2010/main" val="9531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3E9E1A-A026-AB88-E494-6D2AE73F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2D6D05E-DF66-BE27-B21F-E6B086FCEF7C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Toespraak 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Abdrahman Labsir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Schepen van Sport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437B4D-55FE-CAD2-AF95-844038497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DF9115-C596-844B-8024-9CE75ED85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12" y="3565948"/>
            <a:ext cx="2249713" cy="19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EC6265-ECAC-EEB9-51FC-6F4E38DD9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59FC6AD-F228-25E5-6E8C-D2A52192F23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Goedkeuring 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Jaarverslag 2024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956B91B-F194-BDE8-46FA-F880587C0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3</a:t>
            </a:r>
          </a:p>
        </p:txBody>
      </p:sp>
    </p:spTree>
    <p:extLst>
      <p:ext uri="{BB962C8B-B14F-4D97-AF65-F5344CB8AC3E}">
        <p14:creationId xmlns:p14="http://schemas.microsoft.com/office/powerpoint/2010/main" val="2402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C57A8E-0DC1-9CCB-3971-85C48FE1E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4397644-36B2-6E69-771B-5DA0B4C1D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Goedkeuring </a:t>
            </a: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Rekening 2024 - Begroting 2025</a:t>
            </a:r>
          </a:p>
          <a:p>
            <a:pPr marL="0" indent="0" algn="ctr">
              <a:buNone/>
            </a:pP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Martine </a:t>
            </a:r>
            <a:r>
              <a:rPr lang="nl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Beelaerts</a:t>
            </a:r>
            <a:endParaRPr lang="nl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0B3859-9D95-9A58-D78E-7605C829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4</a:t>
            </a:r>
          </a:p>
        </p:txBody>
      </p:sp>
    </p:spTree>
    <p:extLst>
      <p:ext uri="{BB962C8B-B14F-4D97-AF65-F5344CB8AC3E}">
        <p14:creationId xmlns:p14="http://schemas.microsoft.com/office/powerpoint/2010/main" val="10642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F1F518-E078-47AB-F84D-5FCABE6D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4D39621-33B6-D63D-0427-CB9912B90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Toelichting “Sport en integratie”</a:t>
            </a:r>
          </a:p>
          <a:p>
            <a:pPr marL="0" indent="0" algn="ctr">
              <a:buNone/>
            </a:pPr>
            <a:b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Kristof Verstraeten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5851BE-27E9-EB32-4EC7-CA35F155F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0" y="1600758"/>
            <a:ext cx="2835978" cy="1857119"/>
          </a:xfrm>
        </p:spPr>
        <p:txBody>
          <a:bodyPr anchor="ctr"/>
          <a:lstStyle/>
          <a:p>
            <a:r>
              <a:rPr lang="nl-BE" sz="3200" dirty="0"/>
              <a:t>Agendapunt 5</a:t>
            </a:r>
          </a:p>
        </p:txBody>
      </p:sp>
    </p:spTree>
    <p:extLst>
      <p:ext uri="{BB962C8B-B14F-4D97-AF65-F5344CB8AC3E}">
        <p14:creationId xmlns:p14="http://schemas.microsoft.com/office/powerpoint/2010/main" val="16752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0A9F6B-B714-24A4-1731-04239F0C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2" y="768014"/>
            <a:ext cx="4587657" cy="2343865"/>
          </a:xfrm>
        </p:spPr>
        <p:txBody>
          <a:bodyPr>
            <a:normAutofit fontScale="90000"/>
          </a:bodyPr>
          <a:lstStyle/>
          <a:p>
            <a:r>
              <a:rPr lang="en-US" noProof="1"/>
              <a:t>Nieuwkomers als kans voor de  sportdienst en de clubs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098455-F3AD-4CE1-6F83-28C95857EE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6974" y="2986563"/>
            <a:ext cx="4133404" cy="1796566"/>
          </a:xfrm>
        </p:spPr>
        <p:txBody>
          <a:bodyPr vert="horz" lIns="76200" tIns="38100" rIns="76200" bIns="38100" rtlCol="0" anchor="t">
            <a:normAutofit/>
          </a:bodyPr>
          <a:lstStyle/>
          <a:p>
            <a:endParaRPr lang="en-US" noProof="1">
              <a:ea typeface="Source Sans Pro Light"/>
            </a:endParaRPr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r>
              <a:rPr lang="en-US" noProof="1">
                <a:solidFill>
                  <a:srgbClr val="FFFFFF"/>
                </a:solidFill>
              </a:rPr>
              <a:t>Deborah Hendrickx, netwerkcoach</a:t>
            </a:r>
            <a:endParaRPr lang="en-US" noProof="1">
              <a:solidFill>
                <a:srgbClr val="FFFFFF"/>
              </a:solidFill>
              <a:ea typeface="Source Sans Pro Light"/>
            </a:endParaRPr>
          </a:p>
          <a:p>
            <a:r>
              <a:rPr lang="en-US" noProof="1">
                <a:solidFill>
                  <a:srgbClr val="FFFFFF"/>
                </a:solidFill>
              </a:rPr>
              <a:t>Katrien Heylen, netwerkcoördinator</a:t>
            </a:r>
            <a:endParaRPr lang="en-US" noProof="1">
              <a:solidFill>
                <a:srgbClr val="FFFFFF"/>
              </a:solidFill>
              <a:ea typeface="Source Sans Pro Light"/>
            </a:endParaRPr>
          </a:p>
          <a:p>
            <a:endParaRPr lang="en-US" noProof="1"/>
          </a:p>
        </p:txBody>
      </p:sp>
      <p:pic>
        <p:nvPicPr>
          <p:cNvPr id="4" name="Tijdelijke aanduiding voor afbeelding 3" descr="Afbeelding met persoon, kleding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C42B196F-49C2-C9F5-B36F-F3828D6BA9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2078" r="12078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350C2-47A5-211F-A685-9ACD21117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Afbeelding 8" descr="Afbeelding met Lettertype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1BC2A14D-5781-EBD5-24A9-256FB112C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987275"/>
            <a:ext cx="2086253" cy="3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63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34643FF-787C-D447-9766-F273CEA90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203CD7D-B44A-CD0C-D185-74EAA3C5F9A7}"/>
              </a:ext>
            </a:extLst>
          </p:cNvPr>
          <p:cNvSpPr txBox="1"/>
          <p:nvPr/>
        </p:nvSpPr>
        <p:spPr>
          <a:xfrm>
            <a:off x="375671" y="391391"/>
            <a:ext cx="9278178" cy="195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6200" tIns="38100" rIns="76200" bIns="381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667">
                <a:latin typeface="+mj-lt"/>
                <a:ea typeface="+mj-ea"/>
                <a:cs typeface="+mj-cs"/>
              </a:rPr>
              <a:t>Het inburgeringstraject in Vlaanderen </a:t>
            </a:r>
          </a:p>
          <a:p>
            <a:endParaRPr lang="nl-BE" sz="1500" b="1" spc="25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sz="1500" b="1" spc="250">
                <a:solidFill>
                  <a:schemeClr val="tx1">
                    <a:lumMod val="65000"/>
                    <a:lumOff val="35000"/>
                  </a:schemeClr>
                </a:solidFill>
              </a:rPr>
              <a:t>DE 4e PIJLER VAN HET INBURGERINGSTRAJECT</a:t>
            </a:r>
            <a:endParaRPr lang="nl-BE" sz="1500" b="1" spc="250">
              <a:solidFill>
                <a:schemeClr val="tx1">
                  <a:lumMod val="65000"/>
                  <a:lumOff val="35000"/>
                </a:schemeClr>
              </a:solidFill>
              <a:ea typeface="Source Sans Pro Light"/>
            </a:endParaRPr>
          </a:p>
          <a:p>
            <a:endParaRPr lang="nl-BE" sz="15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sz="1500">
              <a:solidFill>
                <a:srgbClr val="000000"/>
              </a:solidFill>
              <a:latin typeface="Tenorite" panose="020F0502020204030204" pitchFamily="2" charset="0"/>
            </a:endParaRPr>
          </a:p>
          <a:p>
            <a:pPr>
              <a:lnSpc>
                <a:spcPct val="125000"/>
              </a:lnSpc>
            </a:pPr>
            <a:endParaRPr lang="nl-BE" sz="1500" b="1">
              <a:solidFill>
                <a:schemeClr val="tx1">
                  <a:lumMod val="65000"/>
                  <a:lumOff val="35000"/>
                </a:schemeClr>
              </a:solidFill>
              <a:ea typeface="Source Sans Pro Light"/>
            </a:endParaRPr>
          </a:p>
          <a:p>
            <a:pPr>
              <a:lnSpc>
                <a:spcPct val="125000"/>
              </a:lnSpc>
            </a:pPr>
            <a:endParaRPr lang="nl-BE" sz="15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D89D52A-5091-9C19-F5E6-9269240E0329}"/>
              </a:ext>
            </a:extLst>
          </p:cNvPr>
          <p:cNvSpPr/>
          <p:nvPr/>
        </p:nvSpPr>
        <p:spPr>
          <a:xfrm>
            <a:off x="367618" y="1774569"/>
            <a:ext cx="1979611" cy="523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500">
                <a:solidFill>
                  <a:schemeClr val="tx1"/>
                </a:solidFill>
              </a:rPr>
              <a:t>Nederlands leren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850C8DA-DEB9-42FD-AF63-E69103B7B129}"/>
              </a:ext>
            </a:extLst>
          </p:cNvPr>
          <p:cNvSpPr/>
          <p:nvPr/>
        </p:nvSpPr>
        <p:spPr>
          <a:xfrm>
            <a:off x="367619" y="2599324"/>
            <a:ext cx="1997008" cy="5143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500">
                <a:solidFill>
                  <a:schemeClr val="tx1"/>
                </a:solidFill>
              </a:rPr>
              <a:t>Oriëntatie naar werk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6B57AB0-95A8-678B-EE05-F9AF2882D1B0}"/>
              </a:ext>
            </a:extLst>
          </p:cNvPr>
          <p:cNvSpPr/>
          <p:nvPr/>
        </p:nvSpPr>
        <p:spPr>
          <a:xfrm>
            <a:off x="367619" y="3363189"/>
            <a:ext cx="1979613" cy="5143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500">
                <a:solidFill>
                  <a:schemeClr val="tx1"/>
                </a:solidFill>
              </a:rPr>
              <a:t>Maatschappijoriëntatie</a:t>
            </a:r>
            <a:endParaRPr lang="nl-BE" sz="1500">
              <a:solidFill>
                <a:schemeClr val="tx1"/>
              </a:solidFill>
              <a:ea typeface="Source Sans Pro Light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A50547D-104D-0A73-FE9D-DF21CE59681E}"/>
              </a:ext>
            </a:extLst>
          </p:cNvPr>
          <p:cNvSpPr/>
          <p:nvPr/>
        </p:nvSpPr>
        <p:spPr>
          <a:xfrm>
            <a:off x="3647002" y="1778423"/>
            <a:ext cx="2562419" cy="5317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500">
                <a:solidFill>
                  <a:schemeClr val="tx1"/>
                </a:solidFill>
              </a:rPr>
              <a:t>Participatie – en netwerktraject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50F5715-696A-A12E-EED1-2C4CF47625DA}"/>
              </a:ext>
            </a:extLst>
          </p:cNvPr>
          <p:cNvSpPr txBox="1"/>
          <p:nvPr/>
        </p:nvSpPr>
        <p:spPr>
          <a:xfrm>
            <a:off x="3649946" y="2562617"/>
            <a:ext cx="3199356" cy="30008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500"/>
              </a:lnSpc>
            </a:pPr>
            <a:r>
              <a:rPr lang="nl-BE" sz="1500" b="1">
                <a:solidFill>
                  <a:srgbClr val="595959"/>
                </a:solidFill>
                <a:cs typeface="Arial"/>
              </a:rPr>
              <a:t>Sociale participatie</a:t>
            </a:r>
            <a:r>
              <a:rPr lang="en-US" sz="1500">
                <a:cs typeface="Arial"/>
              </a:rPr>
              <a:t>​</a:t>
            </a:r>
            <a:endParaRPr lang="en-US" sz="1500">
              <a:ea typeface="Source Sans Pro Light"/>
              <a:cs typeface="Arial"/>
            </a:endParaRPr>
          </a:p>
          <a:p>
            <a:pPr marL="238115" indent="-238115">
              <a:lnSpc>
                <a:spcPct val="200000"/>
              </a:lnSpc>
              <a:buFont typeface="Arial,Sans-Serif"/>
              <a:buChar char="•"/>
            </a:pPr>
            <a:r>
              <a:rPr lang="nl-BE" sz="1500">
                <a:solidFill>
                  <a:srgbClr val="595959"/>
                </a:solidFill>
                <a:cs typeface="Arial"/>
              </a:rPr>
              <a:t>Activiteit minstens in duo</a:t>
            </a:r>
            <a:r>
              <a:rPr lang="en-US" sz="1500">
                <a:cs typeface="Arial"/>
              </a:rPr>
              <a:t>​</a:t>
            </a:r>
            <a:endParaRPr lang="en-US" sz="1500">
              <a:ea typeface="Source Sans Pro Light"/>
              <a:cs typeface="Arial"/>
            </a:endParaRPr>
          </a:p>
          <a:p>
            <a:pPr marL="238115" indent="-238115">
              <a:lnSpc>
                <a:spcPct val="200000"/>
              </a:lnSpc>
              <a:buFont typeface="Arial,Sans-Serif"/>
              <a:buChar char="•"/>
            </a:pPr>
            <a:r>
              <a:rPr lang="nl-BE" sz="1500">
                <a:solidFill>
                  <a:srgbClr val="595959"/>
                </a:solidFill>
                <a:cs typeface="Arial"/>
              </a:rPr>
              <a:t>Nieuwe mensen leren kennen</a:t>
            </a:r>
            <a:r>
              <a:rPr lang="en-US" sz="1500">
                <a:cs typeface="Arial"/>
              </a:rPr>
              <a:t>​</a:t>
            </a:r>
            <a:endParaRPr lang="en-US" sz="1500">
              <a:ea typeface="Source Sans Pro Light"/>
              <a:cs typeface="Arial"/>
            </a:endParaRPr>
          </a:p>
          <a:p>
            <a:pPr marL="238115" indent="-238115">
              <a:lnSpc>
                <a:spcPct val="200000"/>
              </a:lnSpc>
              <a:buFont typeface="Arial,Sans-Serif"/>
              <a:buChar char="•"/>
            </a:pPr>
            <a:r>
              <a:rPr lang="nl-BE" sz="1500">
                <a:solidFill>
                  <a:srgbClr val="595959"/>
                </a:solidFill>
                <a:cs typeface="Arial"/>
              </a:rPr>
              <a:t>Kans op duurzaam netwerk</a:t>
            </a:r>
            <a:r>
              <a:rPr lang="en-US" sz="1500">
                <a:cs typeface="Arial"/>
              </a:rPr>
              <a:t>​</a:t>
            </a:r>
            <a:endParaRPr lang="en-US" sz="1500">
              <a:ea typeface="Source Sans Pro Light"/>
              <a:cs typeface="Arial"/>
            </a:endParaRPr>
          </a:p>
          <a:p>
            <a:pPr>
              <a:lnSpc>
                <a:spcPts val="1500"/>
              </a:lnSpc>
            </a:pPr>
            <a:r>
              <a:rPr lang="nl-BE" sz="1500">
                <a:cs typeface="Arial"/>
              </a:rPr>
              <a:t>​</a:t>
            </a:r>
            <a:endParaRPr lang="nl-BE" sz="1500">
              <a:ea typeface="Source Sans Pro Light"/>
              <a:cs typeface="Arial"/>
            </a:endParaRPr>
          </a:p>
          <a:p>
            <a:pPr>
              <a:lnSpc>
                <a:spcPts val="1500"/>
              </a:lnSpc>
            </a:pPr>
            <a:r>
              <a:rPr lang="nl-BE" sz="1500" b="1">
                <a:solidFill>
                  <a:srgbClr val="595959"/>
                </a:solidFill>
                <a:cs typeface="Arial"/>
              </a:rPr>
              <a:t>Nederlandstalige context </a:t>
            </a:r>
            <a:r>
              <a:rPr lang="en-US" sz="1500">
                <a:cs typeface="Arial"/>
              </a:rPr>
              <a:t>​</a:t>
            </a:r>
            <a:endParaRPr lang="en-US" sz="1500">
              <a:ea typeface="Source Sans Pro Light"/>
              <a:cs typeface="Arial"/>
            </a:endParaRPr>
          </a:p>
          <a:p>
            <a:pPr>
              <a:lnSpc>
                <a:spcPts val="1500"/>
              </a:lnSpc>
            </a:pPr>
            <a:endParaRPr lang="en-US" sz="1500">
              <a:ea typeface="Source Sans Pro Light"/>
              <a:cs typeface="Arial"/>
            </a:endParaRPr>
          </a:p>
          <a:p>
            <a:pPr>
              <a:lnSpc>
                <a:spcPts val="1500"/>
              </a:lnSpc>
            </a:pPr>
            <a:endParaRPr lang="en-US" sz="1500">
              <a:ea typeface="Source Sans Pro Light"/>
              <a:cs typeface="Arial"/>
            </a:endParaRPr>
          </a:p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595959"/>
                </a:solidFill>
                <a:cs typeface="Arial"/>
              </a:rPr>
              <a:t>40u</a:t>
            </a:r>
            <a:r>
              <a:rPr lang="nl-BE" sz="1500" b="1">
                <a:solidFill>
                  <a:srgbClr val="595959"/>
                </a:solidFill>
                <a:cs typeface="Arial"/>
              </a:rPr>
              <a:t> één activiteit of mix van activiteiten</a:t>
            </a:r>
            <a:endParaRPr lang="nl-BE" sz="1500" b="1">
              <a:solidFill>
                <a:srgbClr val="595959"/>
              </a:solidFill>
              <a:ea typeface="Source Sans Pro Light"/>
              <a:cs typeface="Arial"/>
            </a:endParaRPr>
          </a:p>
          <a:p>
            <a:pPr>
              <a:lnSpc>
                <a:spcPts val="1500"/>
              </a:lnSpc>
            </a:pPr>
            <a:endParaRPr lang="nl-BE" sz="1500" b="1">
              <a:solidFill>
                <a:srgbClr val="595959"/>
              </a:solidFill>
              <a:ea typeface="Source Sans Pro Light"/>
              <a:cs typeface="Arial"/>
            </a:endParaRPr>
          </a:p>
        </p:txBody>
      </p:sp>
      <p:cxnSp>
        <p:nvCxnSpPr>
          <p:cNvPr id="21" name="Verbindingslijn: gebogen 20">
            <a:extLst>
              <a:ext uri="{FF2B5EF4-FFF2-40B4-BE49-F238E27FC236}">
                <a16:creationId xmlns:a16="http://schemas.microsoft.com/office/drawing/2014/main" id="{C5CE7B71-2425-C557-D737-EC82635D4450}"/>
              </a:ext>
            </a:extLst>
          </p:cNvPr>
          <p:cNvCxnSpPr/>
          <p:nvPr/>
        </p:nvCxnSpPr>
        <p:spPr>
          <a:xfrm>
            <a:off x="6211528" y="2064325"/>
            <a:ext cx="1384818" cy="490456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6660F787-00F9-1570-8013-39FFFB83810D}"/>
              </a:ext>
            </a:extLst>
          </p:cNvPr>
          <p:cNvSpPr txBox="1"/>
          <p:nvPr/>
        </p:nvSpPr>
        <p:spPr>
          <a:xfrm>
            <a:off x="7749515" y="1817536"/>
            <a:ext cx="1770746" cy="2734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nl-NL" sz="1167">
                <a:ea typeface="Source Sans Pro Light"/>
              </a:rPr>
              <a:t>Conversatiegroep</a:t>
            </a:r>
          </a:p>
          <a:p>
            <a:pPr>
              <a:lnSpc>
                <a:spcPct val="150000"/>
              </a:lnSpc>
            </a:pPr>
            <a:endParaRPr lang="nl-NL" sz="1167">
              <a:ea typeface="Source Sans Pro Light"/>
            </a:endParaRPr>
          </a:p>
          <a:p>
            <a:pPr>
              <a:lnSpc>
                <a:spcPct val="150000"/>
              </a:lnSpc>
            </a:pPr>
            <a:r>
              <a:rPr lang="nl-NL" sz="1167">
                <a:ea typeface="Source Sans Pro Light"/>
              </a:rPr>
              <a:t>Buddywerking</a:t>
            </a:r>
          </a:p>
          <a:p>
            <a:pPr>
              <a:lnSpc>
                <a:spcPct val="150000"/>
              </a:lnSpc>
            </a:pPr>
            <a:endParaRPr lang="nl-NL" sz="1167">
              <a:ea typeface="Source Sans Pro Light"/>
            </a:endParaRPr>
          </a:p>
          <a:p>
            <a:pPr>
              <a:lnSpc>
                <a:spcPct val="150000"/>
              </a:lnSpc>
            </a:pPr>
            <a:r>
              <a:rPr lang="nl-NL" sz="1167">
                <a:ea typeface="Source Sans Pro Light"/>
              </a:rPr>
              <a:t>Vrijwilligerswerk</a:t>
            </a:r>
          </a:p>
          <a:p>
            <a:pPr>
              <a:lnSpc>
                <a:spcPct val="150000"/>
              </a:lnSpc>
            </a:pPr>
            <a:endParaRPr lang="nl-NL" sz="1167">
              <a:ea typeface="Source Sans Pro Light"/>
            </a:endParaRPr>
          </a:p>
          <a:p>
            <a:pPr>
              <a:lnSpc>
                <a:spcPct val="150000"/>
              </a:lnSpc>
            </a:pPr>
            <a:r>
              <a:rPr lang="nl-NL" sz="1167">
                <a:ea typeface="Source Sans Pro Light"/>
              </a:rPr>
              <a:t>Cultuur</a:t>
            </a:r>
          </a:p>
          <a:p>
            <a:pPr>
              <a:lnSpc>
                <a:spcPct val="150000"/>
              </a:lnSpc>
            </a:pPr>
            <a:endParaRPr lang="nl-NL" sz="1167">
              <a:ea typeface="Source Sans Pro Light"/>
            </a:endParaRPr>
          </a:p>
          <a:p>
            <a:pPr>
              <a:lnSpc>
                <a:spcPct val="150000"/>
              </a:lnSpc>
            </a:pPr>
            <a:r>
              <a:rPr lang="nl-NL" sz="1167">
                <a:ea typeface="Source Sans Pro Light"/>
              </a:rPr>
              <a:t>Sport</a:t>
            </a:r>
          </a:p>
          <a:p>
            <a:pPr>
              <a:lnSpc>
                <a:spcPct val="150000"/>
              </a:lnSpc>
            </a:pPr>
            <a:r>
              <a:rPr lang="nl-NL" sz="1167">
                <a:ea typeface="Source Sans Pro Ligh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52959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ortraad" id="{34A45D7F-BAC6-1A47-B40F-D328B8453498}" vid="{6581B7D0-AA78-A749-AC1B-E9D6BE87C2D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0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1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2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3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4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5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6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7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8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19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2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20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21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22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23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24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3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4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5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6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7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8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ppt/theme/themeOverride9.xml><?xml version="1.0" encoding="utf-8"?>
<a:themeOverride xmlns:a="http://schemas.openxmlformats.org/drawingml/2006/main">
  <a:clrScheme name="Aangepast 2">
    <a:dk1>
      <a:srgbClr val="3C3C3C"/>
    </a:dk1>
    <a:lt1>
      <a:sysClr val="window" lastClr="FFFFFF"/>
    </a:lt1>
    <a:dk2>
      <a:srgbClr val="3C3C3C"/>
    </a:dk2>
    <a:lt2>
      <a:srgbClr val="F2F2F2"/>
    </a:lt2>
    <a:accent1>
      <a:srgbClr val="29C2DE"/>
    </a:accent1>
    <a:accent2>
      <a:srgbClr val="641B52"/>
    </a:accent2>
    <a:accent3>
      <a:srgbClr val="63D4E7"/>
    </a:accent3>
    <a:accent4>
      <a:srgbClr val="A42C87"/>
    </a:accent4>
    <a:accent5>
      <a:srgbClr val="B6EBF4"/>
    </a:accent5>
    <a:accent6>
      <a:srgbClr val="E18FCD"/>
    </a:accent6>
    <a:hlink>
      <a:srgbClr val="29C2DE"/>
    </a:hlink>
    <a:folHlink>
      <a:srgbClr val="641B5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CD47228D5C14DBF1828BFD34F9098" ma:contentTypeVersion="11" ma:contentTypeDescription="Een nieuw document maken." ma:contentTypeScope="" ma:versionID="285bc1529406e44c90fa3575590631af">
  <xsd:schema xmlns:xsd="http://www.w3.org/2001/XMLSchema" xmlns:xs="http://www.w3.org/2001/XMLSchema" xmlns:p="http://schemas.microsoft.com/office/2006/metadata/properties" xmlns:ns3="8a3ee208-9fb1-4e73-8792-0a644e00ae41" xmlns:ns4="1d0430ae-657c-4755-8ce3-3531a137b042" targetNamespace="http://schemas.microsoft.com/office/2006/metadata/properties" ma:root="true" ma:fieldsID="f2cfaaabffe1a3f8d914271d621d0ba9" ns3:_="" ns4:_="">
    <xsd:import namespace="8a3ee208-9fb1-4e73-8792-0a644e00ae41"/>
    <xsd:import namespace="1d0430ae-657c-4755-8ce3-3531a137b0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ee208-9fb1-4e73-8792-0a644e00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430ae-657c-4755-8ce3-3531a137b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30782A-4D61-47A2-BF95-47F86576B809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1d0430ae-657c-4755-8ce3-3531a137b042"/>
    <ds:schemaRef ds:uri="8a3ee208-9fb1-4e73-8792-0a644e00ae41"/>
  </ds:schemaRefs>
</ds:datastoreItem>
</file>

<file path=customXml/itemProps3.xml><?xml version="1.0" encoding="utf-8"?>
<ds:datastoreItem xmlns:ds="http://schemas.openxmlformats.org/officeDocument/2006/customXml" ds:itemID="{DC310AB3-8CCB-49CE-B809-50CDA8DA83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ee208-9fb1-4e73-8792-0a644e00ae41"/>
    <ds:schemaRef ds:uri="1d0430ae-657c-4755-8ce3-3531a137b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902</Words>
  <Application>Microsoft Office PowerPoint</Application>
  <PresentationFormat>Aangepast</PresentationFormat>
  <Paragraphs>197</Paragraphs>
  <Slides>33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8" baseType="lpstr">
      <vt:lpstr>Aptos (hoofdtekst)</vt:lpstr>
      <vt:lpstr>Aptos Display</vt:lpstr>
      <vt:lpstr>Arial</vt:lpstr>
      <vt:lpstr>Arial,Sans-Serif</vt:lpstr>
      <vt:lpstr>Bodoni MT</vt:lpstr>
      <vt:lpstr>Calibri</vt:lpstr>
      <vt:lpstr>Courier New</vt:lpstr>
      <vt:lpstr>Proxima Nova Rg</vt:lpstr>
      <vt:lpstr>Roboto Condensed</vt:lpstr>
      <vt:lpstr>Source Sans Pro Light</vt:lpstr>
      <vt:lpstr>Symbol</vt:lpstr>
      <vt:lpstr>Tenorite</vt:lpstr>
      <vt:lpstr>Times New Roman</vt:lpstr>
      <vt:lpstr>Wingdings</vt:lpstr>
      <vt:lpstr>Kantoorthema</vt:lpstr>
      <vt:lpstr>  WELKOM</vt:lpstr>
      <vt:lpstr>Agenda</vt:lpstr>
      <vt:lpstr>Agendapunt 1</vt:lpstr>
      <vt:lpstr>Agendapunt 2</vt:lpstr>
      <vt:lpstr>Agendapunt 3</vt:lpstr>
      <vt:lpstr>Agendapunt 4</vt:lpstr>
      <vt:lpstr>Agendapunt 5</vt:lpstr>
      <vt:lpstr>Nieuwkomers als kans voor de  sportdienst en de clubs </vt:lpstr>
      <vt:lpstr>PowerPoint-presentatie</vt:lpstr>
      <vt:lpstr>Bewijs van deelname participatietraject</vt:lpstr>
      <vt:lpstr>What's in it for you?</vt:lpstr>
      <vt:lpstr>Ikdoemee.be</vt:lpstr>
      <vt:lpstr>PowerPoint-presentatie</vt:lpstr>
      <vt:lpstr>Ikdoemee.be</vt:lpstr>
      <vt:lpstr>PowerPoint-presentatie</vt:lpstr>
      <vt:lpstr>Geven we er een lap op?</vt:lpstr>
      <vt:lpstr>Wat komt er nu?</vt:lpstr>
      <vt:lpstr>Wat je licht geeft, groeit vanzelf.  </vt:lpstr>
      <vt:lpstr>Agendapunt 6</vt:lpstr>
      <vt:lpstr> SPORTRAAD 2.0</vt:lpstr>
      <vt:lpstr>📘 Context en uitdaging </vt:lpstr>
      <vt:lpstr>🎯 Missie en visie 🔭</vt:lpstr>
      <vt:lpstr>🌟 Kernwaarden en functies  </vt:lpstr>
      <vt:lpstr>Doelgroep</vt:lpstr>
      <vt:lpstr>Sportraad 2.0. - Nieuwe adviesstructuur </vt:lpstr>
      <vt:lpstr>Ambities 2025-2031: intern </vt:lpstr>
      <vt:lpstr>Ambities 2025 - 2031</vt:lpstr>
      <vt:lpstr>Ambities 2025 - 2031</vt:lpstr>
      <vt:lpstr> Oproep: Word jij ons sportieve maatje?  </vt:lpstr>
      <vt:lpstr>Sportraad 2.0 – Mechelen: Samen in Beweging!</vt:lpstr>
      <vt:lpstr>Agendapunt 8</vt:lpstr>
      <vt:lpstr>Agendapunt 9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Tinus Joosten</dc:creator>
  <cp:lastModifiedBy>Ellen Baetens</cp:lastModifiedBy>
  <cp:revision>20</cp:revision>
  <cp:lastPrinted>2025-06-01T11:48:49Z</cp:lastPrinted>
  <dcterms:created xsi:type="dcterms:W3CDTF">2024-01-27T06:01:20Z</dcterms:created>
  <dcterms:modified xsi:type="dcterms:W3CDTF">2025-06-12T11:14:50Z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0x010100B9BCD47228D5C14DBF1828BFD34F9098</vt:lpwstr>
  </property>
</Properties>
</file>