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5" r:id="rId4"/>
    <p:sldId id="271" r:id="rId5"/>
    <p:sldId id="267" r:id="rId6"/>
    <p:sldId id="272" r:id="rId7"/>
    <p:sldId id="276" r:id="rId8"/>
    <p:sldId id="290" r:id="rId9"/>
    <p:sldId id="278" r:id="rId10"/>
    <p:sldId id="291" r:id="rId11"/>
    <p:sldId id="292" r:id="rId12"/>
    <p:sldId id="294" r:id="rId13"/>
    <p:sldId id="293" r:id="rId14"/>
    <p:sldId id="296" r:id="rId15"/>
    <p:sldId id="297" r:id="rId16"/>
    <p:sldId id="298" r:id="rId17"/>
    <p:sldId id="300" r:id="rId18"/>
    <p:sldId id="301" r:id="rId19"/>
    <p:sldId id="303" r:id="rId20"/>
    <p:sldId id="302" r:id="rId21"/>
    <p:sldId id="304" r:id="rId22"/>
    <p:sldId id="262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B0"/>
    <a:srgbClr val="2F4D5D"/>
    <a:srgbClr val="C1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52"/>
  </p:normalViewPr>
  <p:slideViewPr>
    <p:cSldViewPr snapToGrid="0" snapToObjects="1">
      <p:cViewPr varScale="1">
        <p:scale>
          <a:sx n="63" d="100"/>
          <a:sy n="63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E1A5-A99D-D94C-8142-832037CED5C2}" type="datetimeFigureOut">
              <a:rPr lang="nl-NL" smtClean="0"/>
              <a:t>8-7-2025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D7EE-41D4-F844-86FB-66557ACB02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2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48000"/>
            <a:ext cx="9144000" cy="621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6"/>
            <a:ext cx="2810256" cy="126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992000" cy="40248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7992000" cy="82079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334-A03D-1946-9445-60CA53F009F2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E1F-8864-A643-BD5E-1B9C8A66C639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F406-9EEB-C449-9945-8BF4344FD190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168-BF71-3340-B7D9-C2BF39076A7E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F103-B8DC-A24B-89E2-5997841DED57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B146-BA7E-394F-97CA-11582A8B0AB3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D6D-DAB2-1B41-8A7D-13D1A6832398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2325" y="6210000"/>
            <a:ext cx="648000" cy="648000"/>
          </a:xfrm>
        </p:spPr>
        <p:txBody>
          <a:bodyPr/>
          <a:lstStyle/>
          <a:p>
            <a:fld id="{511A26E9-DBCF-7144-9590-D3680FCA9917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09999"/>
            <a:ext cx="648000" cy="648000"/>
          </a:xfrm>
        </p:spPr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9" b="55168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86-112C-B94A-B65A-CD78C1545477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D2-B76E-4A45-BD86-553C82A5EEAE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17A-D301-9E4B-B033-4F3BB2FECDFC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5" b="55176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9997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94" y="2509200"/>
            <a:ext cx="4280400" cy="1188000"/>
          </a:xfrm>
        </p:spPr>
        <p:txBody>
          <a:bodyPr anchor="b">
            <a:norm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DDEC-548E-E044-9784-FFDAF6DCD24A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510D-2D62-1740-B5C7-D400630C74A3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325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2066247-4124-F94C-8947-2682CAC90B66}" type="datetime1">
              <a:rPr lang="nl-BE" smtClean="0"/>
              <a:t>8/07/2025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6000" y="6210000"/>
            <a:ext cx="30861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09999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8EBB0EA-5BAC-FA4C-8300-43CFBEC3261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7390"/>
          <a:stretch/>
        </p:blipFill>
        <p:spPr>
          <a:xfrm>
            <a:off x="7596377" y="6353999"/>
            <a:ext cx="140512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D8DB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4D5D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4D5D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4D5D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616852"/>
            <a:ext cx="7992000" cy="3487947"/>
          </a:xfrm>
        </p:spPr>
        <p:txBody>
          <a:bodyPr anchor="ctr" anchorCtr="0"/>
          <a:lstStyle/>
          <a:p>
            <a:r>
              <a:rPr lang="nl-NL" dirty="0"/>
              <a:t>Academische ondersteuning </a:t>
            </a:r>
            <a:r>
              <a:rPr lang="nl-NL" b="1" dirty="0"/>
              <a:t>‘Campus Talent’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Eindrapportering: algemeen</a:t>
            </a:r>
          </a:p>
          <a:p>
            <a:r>
              <a:rPr lang="nl-NL" sz="1800" dirty="0"/>
              <a:t>(Lode Vermeersch, mei 2025)</a:t>
            </a:r>
          </a:p>
          <a:p>
            <a:endParaRPr lang="nl-N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8411F1-81E9-C544-4E29-33BD415C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Academische ondersteuning ‘Campus Talent’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5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D401-11C2-AE9C-00ED-34825E9D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F425D-7E2B-A451-E8D0-B5A4AAFB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CONTENT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🎯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27AAFB-AEA5-00F9-E3C9-DF3446C4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274348"/>
            <a:ext cx="8677699" cy="4664115"/>
          </a:xfrm>
          <a:solidFill>
            <a:srgbClr val="C1E9F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/>
              <a:t>Suggesties</a:t>
            </a: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Doelstellingen </a:t>
            </a:r>
            <a:r>
              <a:rPr lang="nl-BE" sz="1800" b="1" dirty="0"/>
              <a:t>blijven verhelderen </a:t>
            </a:r>
            <a:r>
              <a:rPr lang="nl-BE" sz="1800" dirty="0"/>
              <a:t>aan leerkrachten. </a:t>
            </a:r>
            <a:r>
              <a:rPr lang="nl-BE" sz="1800" i="1" dirty="0"/>
              <a:t>‘Niet enkel vertellen maar ook voelen’: </a:t>
            </a:r>
            <a:r>
              <a:rPr lang="nl-BE" sz="1800" dirty="0"/>
              <a:t>het belang van </a:t>
            </a:r>
            <a:r>
              <a:rPr lang="nl-BE" sz="1800" b="1" dirty="0"/>
              <a:t>talentinterviews bij leerkrachten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Momenten voorzien dat </a:t>
            </a:r>
            <a:r>
              <a:rPr lang="nl-BE" sz="1800" b="1" dirty="0"/>
              <a:t>leerkrachten-leerlingen </a:t>
            </a:r>
            <a:r>
              <a:rPr lang="nl-BE" sz="1800" dirty="0"/>
              <a:t>kunnen uitwisselen over hun talenten?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Het </a:t>
            </a:r>
            <a:r>
              <a:rPr lang="nl-BE" sz="1800" dirty="0" err="1"/>
              <a:t>talentdenken</a:t>
            </a:r>
            <a:r>
              <a:rPr lang="nl-BE" sz="1800" dirty="0"/>
              <a:t> op </a:t>
            </a:r>
            <a:r>
              <a:rPr lang="nl-BE" sz="1800" b="1" dirty="0"/>
              <a:t>verschillende manieren aanbrengen. Adaptief</a:t>
            </a:r>
            <a:r>
              <a:rPr lang="nl-BE" sz="1800" dirty="0"/>
              <a:t> werken voor leerlingen die minder abstraherend kunnen redeneren (jargon-check!)</a:t>
            </a:r>
            <a:endParaRPr lang="nl-BE" sz="1800" b="1" dirty="0"/>
          </a:p>
          <a:p>
            <a:pPr lvl="1"/>
            <a:endParaRPr lang="nl-BE" sz="1800" b="1" dirty="0"/>
          </a:p>
          <a:p>
            <a:pPr lvl="1"/>
            <a:r>
              <a:rPr lang="nl-BE" sz="1800" b="1" dirty="0"/>
              <a:t>Rendement </a:t>
            </a:r>
            <a:r>
              <a:rPr lang="nl-BE" sz="1800" dirty="0"/>
              <a:t>verder nagaan, </a:t>
            </a:r>
            <a:r>
              <a:rPr lang="nl-BE" sz="1800" b="1" dirty="0"/>
              <a:t>impact verhogen d</a:t>
            </a:r>
            <a:r>
              <a:rPr lang="nl-BE" sz="1800" dirty="0"/>
              <a:t>oor herhaling (terugkommomenten, meerdere verwijzingen binnen een studieloopbaan, verticale integratie in het curriculum…)</a:t>
            </a:r>
            <a:endParaRPr lang="nl-BE" sz="1400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402143-7568-5D16-C8C7-C15ACEF2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60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BAB30-4550-E9C0-2050-97F53CFA1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2F072-B66D-3C77-5732-93F20C16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 fontScale="90000"/>
          </a:bodyPr>
          <a:lstStyle/>
          <a:p>
            <a:r>
              <a:rPr lang="nl-NL" sz="3300" b="1" dirty="0"/>
              <a:t>COÖPERATIE (SAMENWERKING BMM)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🤝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52AAC-E7C8-C16F-C5CE-1910EB03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274348"/>
            <a:ext cx="8371512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BMM: </a:t>
            </a:r>
            <a:r>
              <a:rPr lang="nl-BE" sz="1800" b="1" dirty="0"/>
              <a:t>professioneel &amp; betrokken</a:t>
            </a:r>
            <a:endParaRPr lang="nl-BE" sz="1400" b="1" dirty="0"/>
          </a:p>
          <a:p>
            <a:pPr lvl="1"/>
            <a:endParaRPr lang="nl-BE" sz="1800" b="1" i="1" dirty="0"/>
          </a:p>
          <a:p>
            <a:pPr lvl="1"/>
            <a:r>
              <a:rPr lang="nl-BE" sz="1800" dirty="0"/>
              <a:t>Mogelijkheid het traject </a:t>
            </a:r>
            <a:r>
              <a:rPr lang="nl-BE" sz="1800" b="1" dirty="0"/>
              <a:t>“samen te maken” (flexibiliteit)</a:t>
            </a:r>
          </a:p>
          <a:p>
            <a:pPr lvl="1"/>
            <a:endParaRPr lang="nl-BE" sz="1800" b="1" dirty="0"/>
          </a:p>
          <a:p>
            <a:pPr lvl="1"/>
            <a:r>
              <a:rPr lang="nl-BE" sz="1800" dirty="0"/>
              <a:t>De betrokkenheid van BMM als </a:t>
            </a:r>
            <a:r>
              <a:rPr lang="nl-BE" sz="1800" b="1" dirty="0"/>
              <a:t>externe actor </a:t>
            </a:r>
            <a:r>
              <a:rPr lang="nl-BE" sz="1800" dirty="0"/>
              <a:t>heeft voordelen:</a:t>
            </a:r>
          </a:p>
          <a:p>
            <a:pPr lvl="2"/>
            <a:r>
              <a:rPr lang="nl-BE" sz="1200" dirty="0"/>
              <a:t>BMM houdt het traject gaande</a:t>
            </a:r>
          </a:p>
          <a:p>
            <a:pPr lvl="2"/>
            <a:r>
              <a:rPr lang="nl-BE" sz="1200" dirty="0"/>
              <a:t>BMM (en ook trekkers op school) hebben voor de leerlingen een “ander statuut”</a:t>
            </a:r>
          </a:p>
          <a:p>
            <a:pPr lvl="2"/>
            <a:r>
              <a:rPr lang="nl-BE" sz="1200" dirty="0"/>
              <a:t>BMM kijkt ook anders naar klasdynamieken dan eigen schoolpersoneel</a:t>
            </a:r>
          </a:p>
          <a:p>
            <a:pPr lvl="1"/>
            <a:endParaRPr lang="nl-BE" sz="1800" b="1" dirty="0"/>
          </a:p>
          <a:p>
            <a:pPr lvl="1"/>
            <a:r>
              <a:rPr lang="nl-BE" sz="1800" b="1" dirty="0"/>
              <a:t>Talentinterviews </a:t>
            </a:r>
            <a:r>
              <a:rPr lang="nl-BE" sz="1800" dirty="0"/>
              <a:t>worden als meer succesvol ervaren dan de groepsmomenten (die soms niet werkten)</a:t>
            </a:r>
          </a:p>
          <a:p>
            <a:pPr lvl="1"/>
            <a:endParaRPr lang="nl-BE" sz="1800" b="1" dirty="0"/>
          </a:p>
          <a:p>
            <a:pPr lvl="1"/>
            <a:endParaRPr lang="nl-BE" sz="1800" b="1" dirty="0"/>
          </a:p>
          <a:p>
            <a:endParaRPr lang="nl-BE" sz="2200" b="1" i="1" dirty="0"/>
          </a:p>
          <a:p>
            <a:endParaRPr lang="nl-BE" sz="2200" b="1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712BF9-EC7C-3F53-27F1-D94169F5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44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AB88-0061-21FF-A49F-E90AE3A7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8320-D36D-1573-2277-919831CC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COÖRDINATIE EN CONTROLE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🧭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7D92E-68CA-6DC0-66B7-DA7D8190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541476"/>
            <a:ext cx="8371512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“</a:t>
            </a:r>
            <a:r>
              <a:rPr lang="nl-BE" sz="1800" b="1" dirty="0"/>
              <a:t>Korte lijn</a:t>
            </a:r>
            <a:r>
              <a:rPr lang="nl-BE" sz="1800" dirty="0"/>
              <a:t>” met de stad (c.q. Sofie) wordt geapprecieerd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De </a:t>
            </a:r>
            <a:r>
              <a:rPr lang="nl-BE" sz="1800" b="1" i="1" dirty="0" err="1"/>
              <a:t>governance</a:t>
            </a:r>
            <a:r>
              <a:rPr lang="nl-BE" sz="1800" b="1" dirty="0"/>
              <a:t>-structuur</a:t>
            </a:r>
            <a:r>
              <a:rPr lang="nl-BE" sz="1800" dirty="0"/>
              <a:t> (groepen) werkt goed, er is duidelijk draagvlak voor het traject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Projectoverleg</a:t>
            </a:r>
            <a:r>
              <a:rPr lang="nl-BE" sz="1800" dirty="0"/>
              <a:t> (tussen scholen) wordt als zinvol ervaren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Goed dat er wordt </a:t>
            </a:r>
            <a:r>
              <a:rPr lang="nl-BE" sz="1800" b="1" dirty="0"/>
              <a:t>geëvalueerd</a:t>
            </a:r>
            <a:r>
              <a:rPr lang="nl-BE" sz="1800" dirty="0"/>
              <a:t> in de klassen &gt; leermoment</a:t>
            </a:r>
          </a:p>
          <a:p>
            <a:pPr lvl="1"/>
            <a:endParaRPr lang="nl-BE" sz="1800" dirty="0"/>
          </a:p>
          <a:p>
            <a:pPr lvl="1"/>
            <a:endParaRPr lang="nl-BE" sz="1400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0B54FF-7389-4962-0AA6-D8A19CF0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71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F4B63-BEA1-71C1-B1A4-C39B521A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A0FC-C6AA-5AB6-B23C-92845F1B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COÖRDINATIE EN CONTROLE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🧭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8028E2-C071-1338-4C59-4C88B35C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3482"/>
            <a:ext cx="8053337" cy="2516816"/>
          </a:xfrm>
          <a:solidFill>
            <a:srgbClr val="C1E9F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/>
              <a:t>Suggesties</a:t>
            </a: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De </a:t>
            </a:r>
            <a:r>
              <a:rPr lang="nl-BE" sz="1800" b="1" dirty="0"/>
              <a:t>ondersteuning (ook niet-financieel) </a:t>
            </a:r>
            <a:r>
              <a:rPr lang="nl-BE" sz="1800" dirty="0"/>
              <a:t>van de stad voortzetten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Zorgen voor snelle </a:t>
            </a:r>
            <a:r>
              <a:rPr lang="nl-BE" sz="1800" b="1" dirty="0"/>
              <a:t>informatiedoorstroom</a:t>
            </a:r>
            <a:r>
              <a:rPr lang="nl-BE" sz="1800" dirty="0"/>
              <a:t> tussen de groepen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Verder inzetten op </a:t>
            </a:r>
            <a:r>
              <a:rPr lang="nl-BE" sz="1800" b="1" dirty="0" err="1"/>
              <a:t>interscholenoverleg</a:t>
            </a:r>
            <a:endParaRPr lang="nl-BE" sz="1400" b="1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B0444B-C94E-DD48-204B-7A5E1790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69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7D3CA-CB25-F286-1843-EEB7BF46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3D905-FEA0-9D5F-1F98-B1C97F6D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CAPACITEIT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⏳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85400-54CF-BEE6-F424-7D5EF460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649733"/>
            <a:ext cx="8056977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Lengte van de trajecten is goed en haalbaar </a:t>
            </a:r>
            <a:r>
              <a:rPr lang="nl-BE" sz="1800" dirty="0"/>
              <a:t>(ev. een paar weken langer)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Scholen “</a:t>
            </a:r>
            <a:r>
              <a:rPr lang="nl-BE" sz="1800" b="1" dirty="0"/>
              <a:t>op de limiet”</a:t>
            </a:r>
            <a:r>
              <a:rPr lang="nl-BE" sz="1800" dirty="0"/>
              <a:t> van eigen inzet (aantal uren, ‘extra’ voor de leerkrachten)</a:t>
            </a:r>
            <a:endParaRPr lang="nl-BE" sz="1400" dirty="0"/>
          </a:p>
          <a:p>
            <a:pPr lvl="1"/>
            <a:endParaRPr lang="nl-BE" sz="1800" b="1" dirty="0"/>
          </a:p>
          <a:p>
            <a:pPr lvl="1"/>
            <a:r>
              <a:rPr lang="nl-BE" sz="1800" b="1" dirty="0"/>
              <a:t>Subsidies en uren van de scholen zijn een conditio sine qua non </a:t>
            </a:r>
            <a:r>
              <a:rPr lang="nl-BE" sz="1800" dirty="0"/>
              <a:t>voor de uitrol van de proeftuin</a:t>
            </a:r>
          </a:p>
          <a:p>
            <a:pPr lvl="1"/>
            <a:endParaRPr lang="nl-BE" sz="1800" dirty="0"/>
          </a:p>
          <a:p>
            <a:pPr lvl="1"/>
            <a:endParaRPr lang="nl-BE" sz="1800" b="1" i="1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2832E3-2B76-840B-BC8F-046FFA6E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1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903A-9788-2E1A-5592-1771A2D33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D570A-B2FE-EB75-472F-D08C5C95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CAPACITEIT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⏳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6F941-6402-FD80-2FA2-CB16F8FD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6478"/>
            <a:ext cx="8264806" cy="3174362"/>
          </a:xfrm>
          <a:solidFill>
            <a:srgbClr val="C1E9F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/>
              <a:t>Suggesties</a:t>
            </a: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Blijven bewaken dat dit niet </a:t>
            </a:r>
            <a:r>
              <a:rPr lang="nl-BE" sz="1800" b="1" dirty="0"/>
              <a:t>aanvoelt als een “extra” </a:t>
            </a:r>
            <a:r>
              <a:rPr lang="nl-BE" sz="1800" dirty="0"/>
              <a:t>voor leerkrachten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Inplannen in de kalender </a:t>
            </a:r>
            <a:r>
              <a:rPr lang="nl-BE" sz="1800" dirty="0"/>
              <a:t>(eerder op het jaar) is even belangrijk als de duur van het traject</a:t>
            </a:r>
            <a:endParaRPr lang="nl-BE" sz="1400" dirty="0"/>
          </a:p>
          <a:p>
            <a:pPr lvl="1"/>
            <a:endParaRPr lang="nl-BE" sz="1800" b="1" i="1" dirty="0"/>
          </a:p>
          <a:p>
            <a:pPr lvl="1"/>
            <a:r>
              <a:rPr lang="nl-BE" sz="1800" dirty="0"/>
              <a:t>Nadenken over de balans tussen </a:t>
            </a:r>
            <a:r>
              <a:rPr lang="nl-BE" sz="1800" b="1" dirty="0"/>
              <a:t>intensiteit (in de diepte) en spreiding  (in de breedte) </a:t>
            </a:r>
            <a:r>
              <a:rPr lang="nl-BE" sz="1800" dirty="0"/>
              <a:t>over de klassen/scholen: het project best niet “uitdunnen”</a:t>
            </a:r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24F254-7240-D931-EE75-DDB90E78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06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95C7-A63B-BED7-6F31-8A1DD671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0501A-728E-C688-32DC-ECB044F4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COMMUNICATIE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📢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9FD345-5463-F297-2124-71C0D6B1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274348"/>
            <a:ext cx="8371512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Duidelijke communicatie</a:t>
            </a:r>
            <a:r>
              <a:rPr lang="nl-BE" sz="1800" dirty="0"/>
              <a:t>, weinig of geen echte miscommunicatie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Basis voor de </a:t>
            </a:r>
            <a:r>
              <a:rPr lang="nl-BE" sz="1800" b="1" dirty="0"/>
              <a:t>selectie</a:t>
            </a:r>
            <a:r>
              <a:rPr lang="nl-BE" sz="1800" dirty="0"/>
              <a:t> van de klassen kan nog duidelijker: die kennis over het traject is ongelijk</a:t>
            </a:r>
          </a:p>
          <a:p>
            <a:pPr lvl="1"/>
            <a:endParaRPr lang="nl-BE" sz="1800" dirty="0"/>
          </a:p>
          <a:p>
            <a:pPr lvl="1"/>
            <a:endParaRPr lang="nl-BE" sz="1400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A7D7B8-7D4D-C627-0EC1-395D379F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A4870E7-9945-6928-AD54-92B6705E45FE}"/>
              </a:ext>
            </a:extLst>
          </p:cNvPr>
          <p:cNvSpPr txBox="1">
            <a:spLocks/>
          </p:cNvSpPr>
          <p:nvPr/>
        </p:nvSpPr>
        <p:spPr>
          <a:xfrm>
            <a:off x="789272" y="3544502"/>
            <a:ext cx="7832784" cy="2154652"/>
          </a:xfrm>
          <a:prstGeom prst="rect">
            <a:avLst/>
          </a:prstGeom>
          <a:solidFill>
            <a:srgbClr val="C1E9F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F4D5D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200" b="1" i="1" dirty="0"/>
              <a:t>Suggesties</a:t>
            </a: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Communicatie zeker niet verminderen, zeker informatie geven over </a:t>
            </a:r>
            <a:r>
              <a:rPr lang="nl-BE" sz="1800" b="1" dirty="0"/>
              <a:t>de selectie van de klassen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Inzetten op het informeren (ev. </a:t>
            </a:r>
            <a:r>
              <a:rPr lang="nl-BE" sz="1800" i="1" dirty="0"/>
              <a:t>voortraject</a:t>
            </a:r>
            <a:r>
              <a:rPr lang="nl-BE" sz="1800" dirty="0"/>
              <a:t>) van de </a:t>
            </a:r>
            <a:r>
              <a:rPr lang="nl-BE" sz="1800" b="1" dirty="0"/>
              <a:t>leerkrachten</a:t>
            </a:r>
            <a:endParaRPr lang="nl-BE" sz="1000" b="1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</p:spTree>
    <p:extLst>
      <p:ext uri="{BB962C8B-B14F-4D97-AF65-F5344CB8AC3E}">
        <p14:creationId xmlns:p14="http://schemas.microsoft.com/office/powerpoint/2010/main" val="269085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A5C20-C7DB-1ECD-0735-006BE6822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E18FA-E423-60C5-0922-C266113A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CONTINUÏTEIT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🔁</a:t>
            </a:r>
            <a:r>
              <a:rPr lang="nl-NL" sz="3300" b="1" dirty="0"/>
              <a:t>  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150AF-B58A-FA0D-3EAA-636082837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668984"/>
            <a:ext cx="8371512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‘Het project leeft niet in de gehele school’</a:t>
            </a:r>
            <a:r>
              <a:rPr lang="nl-BE" sz="1800" dirty="0"/>
              <a:t>: misschien is dat ook niet nodig en niet haalbaar?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Verder </a:t>
            </a:r>
            <a:r>
              <a:rPr lang="nl-BE" sz="1800" b="1" dirty="0"/>
              <a:t>verduurzamen van het project </a:t>
            </a:r>
            <a:r>
              <a:rPr lang="nl-BE" sz="1800" dirty="0"/>
              <a:t>is een punt van zorg… gezien ‘projectmoeheid’, overvol curriculum, perceptie van “het zal wel extra werk zijn”…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Ook een zorg is: de </a:t>
            </a:r>
            <a:r>
              <a:rPr lang="nl-BE" sz="1800" b="1" dirty="0"/>
              <a:t>nazorg voor de leerlingen</a:t>
            </a:r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400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D293B8-C6C8-80AB-CDC2-99DD0D67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91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F857B-2AD2-0394-A1E2-839C7CC9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FC7DB-C9B8-116E-7279-AEC10815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CONTINUÏTEIT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🔁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762BF-82C1-23DD-3AE8-FFAF51B9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274348"/>
            <a:ext cx="8371512" cy="4309303"/>
          </a:xfrm>
          <a:solidFill>
            <a:srgbClr val="C1E9F5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/>
              <a:t>Suggesties</a:t>
            </a: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Wegnemen ongerustheid over jaarlijkse subsidie &gt; </a:t>
            </a:r>
            <a:r>
              <a:rPr lang="nl-BE" sz="1800" b="1" dirty="0" err="1"/>
              <a:t>langetermijnplan</a:t>
            </a:r>
            <a:r>
              <a:rPr lang="nl-BE" sz="1800" dirty="0"/>
              <a:t> vanwege de stad?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Werken in </a:t>
            </a:r>
            <a:r>
              <a:rPr lang="nl-BE" sz="1800" b="1" dirty="0"/>
              <a:t>werkgroepen</a:t>
            </a:r>
            <a:r>
              <a:rPr lang="nl-BE" sz="1800" dirty="0"/>
              <a:t> stimuleren en werkgroepen in de scholen begeleiden: enthousiastelingen anderen laten enthousiasmeren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Scholen tools geven voor het </a:t>
            </a:r>
            <a:r>
              <a:rPr lang="nl-BE" sz="1800" b="1" dirty="0"/>
              <a:t>verankeren</a:t>
            </a:r>
            <a:r>
              <a:rPr lang="nl-BE" sz="1800" dirty="0"/>
              <a:t> van het </a:t>
            </a:r>
            <a:r>
              <a:rPr lang="nl-BE" sz="1800" dirty="0" err="1"/>
              <a:t>talentdenken</a:t>
            </a:r>
            <a:r>
              <a:rPr lang="nl-BE" sz="1800" dirty="0"/>
              <a:t> in hun beleid (LVS, schoolcultuur, …)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Duidelijkere benchmarks naar voor schuiven: </a:t>
            </a:r>
            <a:r>
              <a:rPr lang="nl-BE" sz="1800" b="1" dirty="0"/>
              <a:t>wat is de definitie van ‘succes’?</a:t>
            </a:r>
            <a:endParaRPr lang="nl-BE" sz="1400" b="1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CDF108-814D-C646-C16C-4109ECD4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18</a:t>
            </a:fld>
            <a:endParaRPr lang="nl-NL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294E62B-5083-B629-E14A-211E227A7286}"/>
              </a:ext>
            </a:extLst>
          </p:cNvPr>
          <p:cNvSpPr/>
          <p:nvPr/>
        </p:nvSpPr>
        <p:spPr>
          <a:xfrm>
            <a:off x="628650" y="2858703"/>
            <a:ext cx="516756" cy="152079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645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8A4BC-3A96-E179-64DF-E19FC0BE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3F5C43-A3E0-6902-4EE7-EBCF7463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03" y="1665495"/>
            <a:ext cx="7636998" cy="296468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l-BE" sz="1700" b="1" dirty="0"/>
              <a:t>1. Algemeen over de impact</a:t>
            </a:r>
          </a:p>
          <a:p>
            <a:pPr lvl="2"/>
            <a:r>
              <a:rPr lang="nl-BE" sz="1700" dirty="0"/>
              <a:t>Het project maakt duidelijk </a:t>
            </a:r>
            <a:r>
              <a:rPr lang="nl-BE" sz="1700" u="sng" dirty="0"/>
              <a:t>een verschil</a:t>
            </a:r>
            <a:r>
              <a:rPr lang="nl-BE" sz="1700" dirty="0"/>
              <a:t> bij veel leerlingen (en leerkrachten)</a:t>
            </a:r>
          </a:p>
          <a:p>
            <a:pPr lvl="2"/>
            <a:r>
              <a:rPr lang="nl-BE" sz="1700" dirty="0"/>
              <a:t>De gepercipieerde impact is </a:t>
            </a:r>
            <a:r>
              <a:rPr lang="nl-BE" sz="1700" u="sng" dirty="0"/>
              <a:t>niet bij ieder gelijk</a:t>
            </a:r>
            <a:r>
              <a:rPr lang="nl-BE" sz="1700" dirty="0"/>
              <a:t>: </a:t>
            </a:r>
            <a:r>
              <a:rPr lang="nl-BE" sz="1700" i="1" dirty="0"/>
              <a:t>“Bij sommigen veel impact, bij sommigen niets.”</a:t>
            </a:r>
          </a:p>
          <a:p>
            <a:pPr lvl="2"/>
            <a:r>
              <a:rPr lang="nl-BE" sz="1700" dirty="0"/>
              <a:t>Vanzelfsprekend </a:t>
            </a:r>
            <a:r>
              <a:rPr lang="nl-BE" sz="1700" u="sng" dirty="0"/>
              <a:t>dooft</a:t>
            </a:r>
            <a:r>
              <a:rPr lang="nl-BE" sz="1700" dirty="0"/>
              <a:t> de (gepercipieerde) impact op termijn uit, daarom is herhaling belangrijk</a:t>
            </a:r>
            <a:endParaRPr lang="nl-BE" sz="1700" i="1" dirty="0"/>
          </a:p>
          <a:p>
            <a:pPr marL="457200" lvl="1" indent="0">
              <a:buNone/>
            </a:pPr>
            <a:endParaRPr lang="nl-BE" sz="1700" b="1" dirty="0"/>
          </a:p>
          <a:p>
            <a:pPr marL="457200" lvl="1" indent="0">
              <a:buNone/>
            </a:pPr>
            <a:endParaRPr lang="nl-BE" sz="1700" b="1" dirty="0"/>
          </a:p>
          <a:p>
            <a:pPr marL="457200" lvl="1" indent="0">
              <a:buNone/>
            </a:pPr>
            <a:r>
              <a:rPr lang="nl-BE" sz="1700" b="1" dirty="0"/>
              <a:t>2. De “taal” van het </a:t>
            </a:r>
            <a:r>
              <a:rPr lang="nl-BE" sz="1700" b="1" dirty="0" err="1"/>
              <a:t>talentdenken</a:t>
            </a:r>
            <a:r>
              <a:rPr lang="nl-BE" sz="1700" b="1" dirty="0"/>
              <a:t> </a:t>
            </a:r>
          </a:p>
          <a:p>
            <a:pPr lvl="2"/>
            <a:r>
              <a:rPr lang="nl-BE" sz="1700" dirty="0" err="1"/>
              <a:t>CampusTalent</a:t>
            </a:r>
            <a:r>
              <a:rPr lang="nl-BE" sz="1700" dirty="0"/>
              <a:t> geeft de leerlingen en leerkrachten een </a:t>
            </a:r>
            <a:r>
              <a:rPr lang="nl-BE" sz="1700" u="sng" dirty="0"/>
              <a:t>manier van communiceren</a:t>
            </a:r>
            <a:r>
              <a:rPr lang="nl-BE" sz="1700" dirty="0"/>
              <a:t> en een manier van het benoemen van sterktes</a:t>
            </a:r>
          </a:p>
          <a:p>
            <a:pPr lvl="2"/>
            <a:r>
              <a:rPr lang="nl-BE" sz="1700" dirty="0"/>
              <a:t>Het gebruik van de taal zelf zorgt al voor </a:t>
            </a:r>
            <a:r>
              <a:rPr lang="nl-BE" sz="1700" u="sng" dirty="0"/>
              <a:t>verbinding</a:t>
            </a:r>
          </a:p>
          <a:p>
            <a:pPr lvl="2"/>
            <a:r>
              <a:rPr lang="nl-BE" sz="1700" dirty="0"/>
              <a:t>De </a:t>
            </a:r>
            <a:r>
              <a:rPr lang="nl-BE" sz="1700" u="sng" dirty="0"/>
              <a:t>metaforiek</a:t>
            </a:r>
            <a:r>
              <a:rPr lang="nl-BE" sz="1700" dirty="0"/>
              <a:t> van de talenten zoals omschreven door De Wulf is voor sommigen (te) abstract, te talig</a:t>
            </a:r>
          </a:p>
          <a:p>
            <a:endParaRPr lang="nl-BE" sz="17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9812B6-7E1B-F8C4-CDA3-6E7A110F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19</a:t>
            </a:fld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7FB437B-7C52-969B-8602-ABB1AA0B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Beschreven impact (1)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🌱</a:t>
            </a:r>
            <a:endParaRPr lang="nl-NL" sz="3300" b="1" dirty="0"/>
          </a:p>
        </p:txBody>
      </p:sp>
      <p:pic>
        <p:nvPicPr>
          <p:cNvPr id="1026" name="Picture 2" descr="Didactief | Nieuwe tijden voor taal">
            <a:extLst>
              <a:ext uri="{FF2B5EF4-FFF2-40B4-BE49-F238E27FC236}">
                <a16:creationId xmlns:a16="http://schemas.microsoft.com/office/drawing/2014/main" id="{F8F20413-66F6-6198-75CC-94091C43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2" y="4002922"/>
            <a:ext cx="1118071" cy="6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Business Impact Analysis? How to Conduct One with Examples">
            <a:extLst>
              <a:ext uri="{FF2B5EF4-FFF2-40B4-BE49-F238E27FC236}">
                <a16:creationId xmlns:a16="http://schemas.microsoft.com/office/drawing/2014/main" id="{4ADABE5D-6CCC-AC21-EBB2-7331AE21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9" y="1665495"/>
            <a:ext cx="1463268" cy="8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</a:t>
            </a:fld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/>
          <a:lstStyle/>
          <a:p>
            <a:r>
              <a:rPr lang="nl-NL" dirty="0"/>
              <a:t>Over het </a:t>
            </a:r>
            <a:r>
              <a:rPr lang="nl-NL" dirty="0" err="1"/>
              <a:t>Talentdenken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27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4AD0E-5DCD-D18C-D665-6EC15EAB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8ABE8-5A92-A11E-5244-6C38973A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678" y="1607744"/>
            <a:ext cx="6909026" cy="296468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l-BE" sz="1700" b="1" dirty="0"/>
              <a:t>3. Welbevinden</a:t>
            </a:r>
            <a:r>
              <a:rPr lang="nl-BE" sz="1700" dirty="0"/>
              <a:t> </a:t>
            </a:r>
          </a:p>
          <a:p>
            <a:pPr lvl="2"/>
            <a:r>
              <a:rPr lang="nl-BE" sz="1700" dirty="0" err="1"/>
              <a:t>CampusTalent</a:t>
            </a:r>
            <a:r>
              <a:rPr lang="nl-BE" sz="1700" dirty="0"/>
              <a:t> – en zeker de </a:t>
            </a:r>
            <a:r>
              <a:rPr lang="nl-BE" sz="1700" u="sng" dirty="0"/>
              <a:t>talentinterviews</a:t>
            </a:r>
            <a:r>
              <a:rPr lang="nl-BE" sz="1700" dirty="0"/>
              <a:t> - versterkt het welbevinden, </a:t>
            </a:r>
            <a:r>
              <a:rPr lang="nl-BE" sz="1700" u="sng" dirty="0"/>
              <a:t>zowel bij leerlingen als leerkrachten</a:t>
            </a:r>
          </a:p>
          <a:p>
            <a:pPr lvl="2"/>
            <a:r>
              <a:rPr lang="nl-BE" sz="1700" dirty="0"/>
              <a:t>Leerlingen </a:t>
            </a:r>
            <a:r>
              <a:rPr lang="nl-BE" sz="1700" i="1" dirty="0"/>
              <a:t>‘(…) </a:t>
            </a:r>
            <a:r>
              <a:rPr lang="nl-BE" sz="1700" i="1" u="sng" dirty="0"/>
              <a:t>voelen zich gehoord</a:t>
            </a:r>
            <a:r>
              <a:rPr lang="nl-BE" sz="1700" i="1" dirty="0"/>
              <a:t> in hun wereld’</a:t>
            </a:r>
          </a:p>
          <a:p>
            <a:pPr lvl="2"/>
            <a:r>
              <a:rPr lang="nl-BE" sz="1700" dirty="0"/>
              <a:t>Werkzaam kernaspect: </a:t>
            </a:r>
            <a:r>
              <a:rPr lang="nl-BE" sz="1700" u="sng" dirty="0"/>
              <a:t>niet vertrekken</a:t>
            </a:r>
            <a:r>
              <a:rPr lang="nl-BE" sz="1700" dirty="0"/>
              <a:t> vanuit problemen</a:t>
            </a:r>
            <a:endParaRPr lang="nl-BE" sz="1300" dirty="0"/>
          </a:p>
          <a:p>
            <a:pPr lvl="1"/>
            <a:endParaRPr lang="nl-BE" sz="1700" i="1" dirty="0"/>
          </a:p>
          <a:p>
            <a:pPr lvl="1"/>
            <a:endParaRPr lang="nl-BE" sz="1700" i="1" dirty="0"/>
          </a:p>
          <a:p>
            <a:pPr marL="457200" lvl="1" indent="0">
              <a:buNone/>
            </a:pPr>
            <a:r>
              <a:rPr lang="nl-BE" sz="1700" b="1" dirty="0"/>
              <a:t>4. </a:t>
            </a:r>
            <a:r>
              <a:rPr lang="nl-BE" sz="1700" b="1" dirty="0" err="1"/>
              <a:t>Psycho</a:t>
            </a:r>
            <a:r>
              <a:rPr lang="nl-BE" sz="1700" b="1" dirty="0"/>
              <a:t>-educatie</a:t>
            </a:r>
            <a:r>
              <a:rPr lang="nl-BE" sz="1700" dirty="0"/>
              <a:t>: </a:t>
            </a:r>
          </a:p>
          <a:p>
            <a:pPr lvl="2"/>
            <a:r>
              <a:rPr lang="nl-BE" sz="1700" dirty="0"/>
              <a:t>De talentinterviews geven </a:t>
            </a:r>
            <a:r>
              <a:rPr lang="nl-BE" sz="1700" u="sng" dirty="0"/>
              <a:t>een inzicht in</a:t>
            </a:r>
            <a:r>
              <a:rPr lang="nl-BE" sz="1700" dirty="0"/>
              <a:t> zichzelf…</a:t>
            </a:r>
          </a:p>
          <a:p>
            <a:pPr lvl="2"/>
            <a:r>
              <a:rPr lang="nl-BE" sz="1700" dirty="0"/>
              <a:t>… en handvatten om over </a:t>
            </a:r>
            <a:r>
              <a:rPr lang="nl-BE" sz="1700" u="sng" dirty="0"/>
              <a:t>zichzelf te reflecteren </a:t>
            </a:r>
          </a:p>
          <a:p>
            <a:pPr lvl="2"/>
            <a:r>
              <a:rPr lang="nl-BE" sz="1700" dirty="0"/>
              <a:t>Kans om “</a:t>
            </a:r>
            <a:r>
              <a:rPr lang="nl-BE" sz="1700" i="1" u="sng" dirty="0"/>
              <a:t>onder de oppervlakte van gedrag”</a:t>
            </a:r>
            <a:r>
              <a:rPr lang="nl-BE" sz="1700" i="1" dirty="0"/>
              <a:t>  </a:t>
            </a:r>
            <a:r>
              <a:rPr lang="nl-BE" sz="1700" dirty="0"/>
              <a:t>te kijken</a:t>
            </a:r>
          </a:p>
          <a:p>
            <a:pPr lvl="1"/>
            <a:endParaRPr lang="nl-BE" sz="1700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B12735-F395-4036-D2CE-CFA78330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20</a:t>
            </a:fld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D698424-C5F8-344E-E11D-C89F23FA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Beschreven impact (2)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🌱</a:t>
            </a:r>
            <a:endParaRPr lang="nl-NL" sz="33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E5406-506D-3783-ED2B-79DD8FB5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9" y="1607744"/>
            <a:ext cx="1707482" cy="170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D772F-2EA2-ABC4-79AB-1F7A4B66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9" y="4018151"/>
            <a:ext cx="1516182" cy="13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6CE1-37F0-5648-F49B-A723586E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BEECD9-9BFC-0D54-98F5-28940D5A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318" y="1607744"/>
            <a:ext cx="6189044" cy="279100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l-BE" sz="1700" b="1" dirty="0"/>
              <a:t>5. Sociaal inzicht / sociale interactie </a:t>
            </a:r>
          </a:p>
          <a:p>
            <a:pPr lvl="2"/>
            <a:endParaRPr lang="nl-BE" sz="1700" b="1" dirty="0"/>
          </a:p>
          <a:p>
            <a:pPr lvl="2"/>
            <a:r>
              <a:rPr lang="nl-BE" sz="1700" dirty="0"/>
              <a:t>Het project biedt </a:t>
            </a:r>
            <a:r>
              <a:rPr lang="nl-BE" sz="1700" i="1" dirty="0"/>
              <a:t>betrokkenen </a:t>
            </a:r>
            <a:r>
              <a:rPr lang="nl-BE" sz="1700" i="1" u="sng" dirty="0"/>
              <a:t>“een andere manier van kijken”</a:t>
            </a:r>
          </a:p>
          <a:p>
            <a:pPr lvl="3"/>
            <a:r>
              <a:rPr lang="nl-BE" sz="1700" dirty="0"/>
              <a:t>… tussen medeleerlingen (over elkaars achtergrond, familie, enz.) </a:t>
            </a:r>
          </a:p>
          <a:p>
            <a:pPr lvl="3"/>
            <a:r>
              <a:rPr lang="nl-BE" sz="1700" dirty="0"/>
              <a:t>… van de leerkracht naar de leerlingen (weg van de ingesleten kijk op de leerlingen)</a:t>
            </a:r>
          </a:p>
          <a:p>
            <a:pPr lvl="3"/>
            <a:r>
              <a:rPr lang="nl-BE" sz="1700" dirty="0"/>
              <a:t>… en dit straalt ook af op gesprekken met ouders</a:t>
            </a:r>
          </a:p>
          <a:p>
            <a:pPr lvl="3"/>
            <a:endParaRPr lang="nl-BE" sz="1700" dirty="0"/>
          </a:p>
          <a:p>
            <a:pPr marL="1371600" lvl="3" indent="0">
              <a:buNone/>
            </a:pPr>
            <a:endParaRPr lang="nl-BE" sz="1700" dirty="0"/>
          </a:p>
          <a:p>
            <a:pPr lvl="2"/>
            <a:r>
              <a:rPr lang="nl-BE" sz="1700" dirty="0"/>
              <a:t>In een aantal gevallen doet het project ook iets met de </a:t>
            </a:r>
            <a:r>
              <a:rPr lang="nl-BE" sz="1700" u="sng" dirty="0"/>
              <a:t>klasdynamiek</a:t>
            </a:r>
            <a:r>
              <a:rPr lang="nl-BE" sz="1700" dirty="0"/>
              <a:t> </a:t>
            </a:r>
            <a:r>
              <a:rPr lang="nl-BE" sz="1700" i="1" dirty="0"/>
              <a:t>(“Er is iets hersteld”)</a:t>
            </a:r>
            <a:endParaRPr lang="nl-BE" sz="1700" i="1" u="sng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F344E3-D874-CD98-6142-F6D5076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21</a:t>
            </a:fld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0ACCD37-FD5E-48DC-0B85-11B798C3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Beschreven impact (2)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🌱</a:t>
            </a:r>
            <a:endParaRPr lang="nl-NL" sz="33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530499-6CAE-9685-1D60-F5F0BE64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540042"/>
            <a:ext cx="2495446" cy="12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3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43EAD-1605-E9E1-9FC7-7E9BED8A19E9}"/>
              </a:ext>
            </a:extLst>
          </p:cNvPr>
          <p:cNvSpPr txBox="1"/>
          <p:nvPr/>
        </p:nvSpPr>
        <p:spPr>
          <a:xfrm>
            <a:off x="934948" y="6195048"/>
            <a:ext cx="565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Lode.vermeersch@kuleuven.be</a:t>
            </a:r>
          </a:p>
        </p:txBody>
      </p:sp>
    </p:spTree>
    <p:extLst>
      <p:ext uri="{BB962C8B-B14F-4D97-AF65-F5344CB8AC3E}">
        <p14:creationId xmlns:p14="http://schemas.microsoft.com/office/powerpoint/2010/main" val="18455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Algemeen: theoretische basis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680750"/>
            <a:ext cx="8386141" cy="3467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1D8DB0"/>
                </a:solidFill>
              </a:rPr>
              <a:t>Algemeen</a:t>
            </a:r>
          </a:p>
          <a:p>
            <a:endParaRPr lang="nl-BE" sz="2000" u="sng" dirty="0"/>
          </a:p>
          <a:p>
            <a:r>
              <a:rPr lang="nl-BE" sz="2000" b="1" dirty="0"/>
              <a:t>Groeiende literatuur / populariteit </a:t>
            </a:r>
            <a:r>
              <a:rPr lang="nl-BE" sz="2000" dirty="0"/>
              <a:t>van de ‘positieve psychologie’</a:t>
            </a:r>
          </a:p>
          <a:p>
            <a:endParaRPr lang="nl-BE" sz="2000" dirty="0"/>
          </a:p>
          <a:p>
            <a:r>
              <a:rPr lang="nl-BE" sz="2000" dirty="0"/>
              <a:t>Sterke </a:t>
            </a:r>
            <a:r>
              <a:rPr lang="nl-BE" sz="2000" b="1" dirty="0"/>
              <a:t>aansluiting</a:t>
            </a:r>
            <a:r>
              <a:rPr lang="nl-BE" sz="2000" dirty="0"/>
              <a:t> van het werk van De Wulf bij bv. Ken Robinson</a:t>
            </a:r>
          </a:p>
          <a:p>
            <a:endParaRPr lang="nl-BE" sz="18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08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83222"/>
            <a:ext cx="8386141" cy="4385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1D8DB0"/>
                </a:solidFill>
              </a:rPr>
              <a:t>Over de positieve psychologie</a:t>
            </a:r>
          </a:p>
          <a:p>
            <a:r>
              <a:rPr lang="nl-BE" sz="1900" b="1" dirty="0"/>
              <a:t>Tegengewicht voor gap-based denken</a:t>
            </a:r>
            <a:r>
              <a:rPr lang="nl-BE" sz="1900" dirty="0"/>
              <a:t>. Ook tegen de tijdsgeest van onderwijs in (standaardisering, one-fits-</a:t>
            </a:r>
            <a:r>
              <a:rPr lang="nl-BE" sz="1900" dirty="0" err="1"/>
              <a:t>all</a:t>
            </a:r>
            <a:r>
              <a:rPr lang="nl-BE" sz="1900" dirty="0"/>
              <a:t>, enz.) </a:t>
            </a:r>
          </a:p>
          <a:p>
            <a:endParaRPr lang="nl-BE" sz="1900" dirty="0"/>
          </a:p>
          <a:p>
            <a:r>
              <a:rPr lang="nl-BE" sz="1900" b="1" dirty="0"/>
              <a:t>Nature-</a:t>
            </a:r>
            <a:r>
              <a:rPr lang="nl-BE" sz="1900" b="1" dirty="0" err="1"/>
              <a:t>nurture</a:t>
            </a:r>
            <a:r>
              <a:rPr lang="nl-BE" sz="1900" b="1" dirty="0"/>
              <a:t>-debat</a:t>
            </a:r>
            <a:r>
              <a:rPr lang="nl-BE" sz="1900" dirty="0"/>
              <a:t>: De Wulf ziet talenten als aangeboren, maar gebruikt wel een (educatief) </a:t>
            </a:r>
            <a:r>
              <a:rPr lang="nl-BE" sz="1900" b="1" dirty="0"/>
              <a:t>ontwikkelperspectief</a:t>
            </a:r>
            <a:r>
              <a:rPr lang="nl-BE" sz="1900" dirty="0"/>
              <a:t>, dat opent ruimte voor maakbaarheid</a:t>
            </a:r>
          </a:p>
          <a:p>
            <a:endParaRPr lang="nl-BE" sz="1900" dirty="0"/>
          </a:p>
          <a:p>
            <a:r>
              <a:rPr lang="nl-BE" sz="1900" b="1" dirty="0"/>
              <a:t>Aandacht voor positieve emoties </a:t>
            </a:r>
            <a:r>
              <a:rPr lang="nl-BE" sz="1900" dirty="0"/>
              <a:t>&gt; negatieve gevoelens als sociaal en moraal ongepast worden ervaren? Talent als een ‘autopositief’ : </a:t>
            </a:r>
            <a:r>
              <a:rPr lang="nl-BE" sz="1900" dirty="0" err="1"/>
              <a:t>geluksdwang</a:t>
            </a:r>
            <a:r>
              <a:rPr lang="nl-BE" sz="1900" dirty="0"/>
              <a:t>? &gt; weinig aandacht voor de </a:t>
            </a:r>
            <a:r>
              <a:rPr lang="nl-BE" sz="1900" b="1" dirty="0"/>
              <a:t>morele kant van talenten</a:t>
            </a:r>
            <a:r>
              <a:rPr lang="nl-BE" sz="1900" dirty="0"/>
              <a:t>, ook bij De Wulf</a:t>
            </a:r>
          </a:p>
          <a:p>
            <a:endParaRPr lang="nl-BE" sz="1900" dirty="0"/>
          </a:p>
          <a:p>
            <a:r>
              <a:rPr lang="nl-BE" sz="1900" dirty="0"/>
              <a:t>Aanleiding tot sterk </a:t>
            </a:r>
            <a:r>
              <a:rPr lang="nl-BE" sz="1900" b="1" dirty="0"/>
              <a:t>individu-gericht denken </a:t>
            </a:r>
            <a:r>
              <a:rPr lang="nl-BE" sz="1900" dirty="0"/>
              <a:t>&gt; De Wulf ziet talent expliciet als relationeel concept, geen maatschappelijke concept</a:t>
            </a:r>
          </a:p>
          <a:p>
            <a:endParaRPr lang="nl-BE" sz="18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</a:t>
            </a:fld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A8A8BDF-6B17-7BEE-A397-54C63357AF19}"/>
              </a:ext>
            </a:extLst>
          </p:cNvPr>
          <p:cNvSpPr txBox="1">
            <a:spLocks/>
          </p:cNvSpPr>
          <p:nvPr/>
        </p:nvSpPr>
        <p:spPr>
          <a:xfrm>
            <a:off x="781050" y="333813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D8DB0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nl-NL" sz="4000" dirty="0"/>
              <a:t>Algemeen: theoretische basis (2)</a:t>
            </a:r>
          </a:p>
        </p:txBody>
      </p:sp>
    </p:spTree>
    <p:extLst>
      <p:ext uri="{BB962C8B-B14F-4D97-AF65-F5344CB8AC3E}">
        <p14:creationId xmlns:p14="http://schemas.microsoft.com/office/powerpoint/2010/main" val="163678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69175"/>
            <a:ext cx="8515350" cy="40581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1D8DB0"/>
                </a:solidFill>
              </a:rPr>
              <a:t>Algemeen</a:t>
            </a:r>
          </a:p>
          <a:p>
            <a:endParaRPr lang="nl-BE" sz="2000" dirty="0"/>
          </a:p>
          <a:p>
            <a:r>
              <a:rPr lang="nl-BE" sz="2000" dirty="0"/>
              <a:t>Empirische basis voor de positieve psychologie is nog </a:t>
            </a:r>
            <a:r>
              <a:rPr lang="nl-BE" sz="2000" b="1" dirty="0"/>
              <a:t>groeiend. </a:t>
            </a:r>
            <a:r>
              <a:rPr lang="nl-BE" sz="2000" dirty="0"/>
              <a:t>Vandaag weinig kwaliteitscriteria in de positieve psychologie</a:t>
            </a:r>
            <a:endParaRPr lang="nl-BE" sz="2000" u="sng" dirty="0"/>
          </a:p>
          <a:p>
            <a:endParaRPr lang="nl-BE" sz="2000" dirty="0"/>
          </a:p>
          <a:p>
            <a:r>
              <a:rPr lang="nl-BE" sz="2000" dirty="0"/>
              <a:t>Weinig informatie over de </a:t>
            </a:r>
            <a:r>
              <a:rPr lang="nl-BE" sz="2000" b="1" dirty="0"/>
              <a:t>empirische onderbouw van de output </a:t>
            </a:r>
            <a:r>
              <a:rPr lang="nl-BE" sz="2000" dirty="0"/>
              <a:t>van De Wulf (aantal talenten, categorisering, </a:t>
            </a:r>
            <a:r>
              <a:rPr lang="nl-BE" sz="2000" dirty="0" err="1"/>
              <a:t>mytalentbuilder</a:t>
            </a:r>
            <a:r>
              <a:rPr lang="nl-BE" sz="2000" dirty="0"/>
              <a:t>, …) &gt; weinig referenties, ook wel eigen aan dit soort publicaties</a:t>
            </a:r>
          </a:p>
          <a:p>
            <a:endParaRPr lang="nl-BE" sz="2000" dirty="0"/>
          </a:p>
          <a:p>
            <a:r>
              <a:rPr lang="nl-BE" sz="2000" dirty="0" err="1"/>
              <a:t>Talentdenken</a:t>
            </a:r>
            <a:r>
              <a:rPr lang="nl-BE" sz="2000" dirty="0"/>
              <a:t> is </a:t>
            </a:r>
            <a:r>
              <a:rPr lang="nl-BE" sz="2000" b="1" dirty="0"/>
              <a:t>geen echt toetsbaar model of theorie</a:t>
            </a:r>
            <a:r>
              <a:rPr lang="nl-BE" sz="2000" dirty="0"/>
              <a:t>, maar een programma (niet leeftijdsgebonden)</a:t>
            </a:r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5</a:t>
            </a:fld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A7B2797-9521-EA1E-0E7D-53AD8AD2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Algemeen: empirische basis (1)</a:t>
            </a:r>
          </a:p>
        </p:txBody>
      </p:sp>
    </p:spTree>
    <p:extLst>
      <p:ext uri="{BB962C8B-B14F-4D97-AF65-F5344CB8AC3E}">
        <p14:creationId xmlns:p14="http://schemas.microsoft.com/office/powerpoint/2010/main" val="38570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69175"/>
            <a:ext cx="8168841" cy="46644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1D8DB0"/>
                </a:solidFill>
              </a:rPr>
              <a:t>Empirische vragen / antwoorden</a:t>
            </a:r>
          </a:p>
          <a:p>
            <a:endParaRPr lang="nl-BE" sz="2000" dirty="0"/>
          </a:p>
          <a:p>
            <a:r>
              <a:rPr lang="nl-BE" sz="2000" dirty="0"/>
              <a:t>Wel </a:t>
            </a:r>
            <a:r>
              <a:rPr lang="nl-BE" sz="2000" b="1" dirty="0"/>
              <a:t>kansen voor empirisch onderzoek</a:t>
            </a:r>
            <a:r>
              <a:rPr lang="nl-BE" sz="2000" dirty="0"/>
              <a:t>: heb je alle talenten in elke school? Hoe clusteren talenten zich? Zijn er talenten die je beter niet samen hebt? Hoe worden talentprogramma’s ervaren? …</a:t>
            </a:r>
          </a:p>
          <a:p>
            <a:endParaRPr lang="nl-BE" sz="2000" u="sng" dirty="0"/>
          </a:p>
          <a:p>
            <a:r>
              <a:rPr lang="nl-BE" sz="2000" b="1" dirty="0"/>
              <a:t>Onderzoek Viola </a:t>
            </a:r>
            <a:r>
              <a:rPr lang="nl-BE" sz="2000" b="1" dirty="0" err="1"/>
              <a:t>Siegmeier</a:t>
            </a:r>
            <a:r>
              <a:rPr lang="nl-BE" sz="2000" b="1" dirty="0"/>
              <a:t> o.l.v. Yvonne Brehmer</a:t>
            </a:r>
            <a:r>
              <a:rPr lang="nl-BE" sz="2000" dirty="0"/>
              <a:t>: kinderen (lager onderwijs) hebben robuust beeld over eigen talenten, leerkrachten overschatten de mate waarin ze de talenten van de leerlingen kennen, leerkrachten zien vooral de talenten die ze zelf hebben, …</a:t>
            </a:r>
          </a:p>
          <a:p>
            <a:endParaRPr lang="nl-BE" sz="1800" i="1" dirty="0"/>
          </a:p>
          <a:p>
            <a:endParaRPr lang="nl-BE" sz="1800" i="1" dirty="0"/>
          </a:p>
          <a:p>
            <a:endParaRPr lang="nl-BE" sz="18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6</a:t>
            </a:fld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FD869E-865E-28C1-9DA1-4DF1BF8D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Algemeen: empirische basis (2)</a:t>
            </a:r>
          </a:p>
        </p:txBody>
      </p:sp>
    </p:spTree>
    <p:extLst>
      <p:ext uri="{BB962C8B-B14F-4D97-AF65-F5344CB8AC3E}">
        <p14:creationId xmlns:p14="http://schemas.microsoft.com/office/powerpoint/2010/main" val="357182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7AB7-868D-7EC7-E504-7A19F850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CCA3EC-18D3-23BD-38B9-94E65C99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7</a:t>
            </a:fld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66456CA-7B43-5457-6883-0879B72C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/>
          <a:lstStyle/>
          <a:p>
            <a:r>
              <a:rPr lang="nl-NL" dirty="0" err="1"/>
              <a:t>Governance</a:t>
            </a:r>
            <a:r>
              <a:rPr lang="nl-NL" dirty="0"/>
              <a:t> en implementatie van </a:t>
            </a:r>
            <a:r>
              <a:rPr lang="nl-NL" dirty="0" err="1"/>
              <a:t>CampusTalent</a:t>
            </a:r>
            <a:r>
              <a:rPr lang="nl-NL" dirty="0"/>
              <a:t> – 6C’s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1605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3FEA6D-D0FA-763C-C746-25A04EB92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7821" y="1165591"/>
          <a:ext cx="7929946" cy="4480058"/>
        </p:xfrm>
        <a:graphic>
          <a:graphicData uri="http://schemas.openxmlformats.org/drawingml/2006/table">
            <a:tbl>
              <a:tblPr/>
              <a:tblGrid>
                <a:gridCol w="3487129">
                  <a:extLst>
                    <a:ext uri="{9D8B030D-6E8A-4147-A177-3AD203B41FA5}">
                      <a16:colId xmlns:a16="http://schemas.microsoft.com/office/drawing/2014/main" val="1169700312"/>
                    </a:ext>
                  </a:extLst>
                </a:gridCol>
                <a:gridCol w="4442817">
                  <a:extLst>
                    <a:ext uri="{9D8B030D-6E8A-4147-A177-3AD203B41FA5}">
                      <a16:colId xmlns:a16="http://schemas.microsoft.com/office/drawing/2014/main" val="1443517110"/>
                    </a:ext>
                  </a:extLst>
                </a:gridCol>
              </a:tblGrid>
              <a:tr h="567095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Content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🎯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Algemene inhoud, doelstellingen en aanpak van het project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048211"/>
                  </a:ext>
                </a:extLst>
              </a:tr>
              <a:tr h="567095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Coöperatie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🤝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Samenwerking met BMM-academie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374698"/>
                  </a:ext>
                </a:extLst>
              </a:tr>
              <a:tr h="796648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Coördinatie en controle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🧭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Governancestructuur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 stad, kerngroep, projectgroep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93409"/>
                  </a:ext>
                </a:extLst>
              </a:tr>
              <a:tr h="567095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Capaciteit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⏳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Tijdsbesteding, personele inzet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131149"/>
                  </a:ext>
                </a:extLst>
              </a:tr>
              <a:tr h="567095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Communicatie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📢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 en externe communicatie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176560"/>
                  </a:ext>
                </a:extLst>
              </a:tr>
              <a:tr h="567095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Continuïteit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🔁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Verduurzaming en verdere implementatie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63220"/>
                  </a:ext>
                </a:extLst>
              </a:tr>
              <a:tr h="796648">
                <a:tc>
                  <a:txBody>
                    <a:bodyPr/>
                    <a:lstStyle/>
                    <a:p>
                      <a:r>
                        <a:rPr lang="nl-BE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Gepercipieerde impact </a:t>
                      </a:r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🌱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Waargenomen effecten op leerlingen en leerkrachten</a:t>
                      </a:r>
                    </a:p>
                  </a:txBody>
                  <a:tcPr marL="69742" marR="69742" marT="34871" marB="34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078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0FF1-E469-2393-9298-CD7E6609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8</a:t>
            </a:fld>
            <a:endParaRPr lang="nl-NL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DE9362D-12B1-54D1-18B8-1682FBBE69B3}"/>
              </a:ext>
            </a:extLst>
          </p:cNvPr>
          <p:cNvSpPr/>
          <p:nvPr/>
        </p:nvSpPr>
        <p:spPr>
          <a:xfrm>
            <a:off x="654582" y="1302537"/>
            <a:ext cx="413239" cy="35332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D580A-A30A-B31F-6368-D033F3CC9C67}"/>
              </a:ext>
            </a:extLst>
          </p:cNvPr>
          <p:cNvSpPr txBox="1"/>
          <p:nvPr/>
        </p:nvSpPr>
        <p:spPr>
          <a:xfrm>
            <a:off x="111490" y="2884487"/>
            <a:ext cx="74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6 C’s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AD9FD6-ADB8-F086-E9B1-0D25B76D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Beleid en implementatie (6C’s)</a:t>
            </a:r>
          </a:p>
        </p:txBody>
      </p:sp>
    </p:spTree>
    <p:extLst>
      <p:ext uri="{BB962C8B-B14F-4D97-AF65-F5344CB8AC3E}">
        <p14:creationId xmlns:p14="http://schemas.microsoft.com/office/powerpoint/2010/main" val="317543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143B2-B73E-8324-7973-0A5A7A301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87F31-BC13-DA5B-7F60-04851EA3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371512" cy="539692"/>
          </a:xfrm>
        </p:spPr>
        <p:txBody>
          <a:bodyPr>
            <a:normAutofit/>
          </a:bodyPr>
          <a:lstStyle/>
          <a:p>
            <a:r>
              <a:rPr lang="nl-NL" sz="3300" b="1" dirty="0"/>
              <a:t>CONTENT </a:t>
            </a:r>
            <a:r>
              <a:rPr lang="nl-B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🎯</a:t>
            </a:r>
            <a:r>
              <a:rPr lang="nl-NL" sz="3300" dirty="0"/>
              <a:t> </a:t>
            </a:r>
            <a:endParaRPr lang="nl-NL" sz="33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1BC13-D5AC-EAFB-DD82-46E4F7CB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4" y="1402757"/>
            <a:ext cx="8371512" cy="430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200" b="1" i="1" dirty="0">
                <a:solidFill>
                  <a:schemeClr val="accent6">
                    <a:lumMod val="75000"/>
                  </a:schemeClr>
                </a:solidFill>
              </a:rPr>
              <a:t>Vaststellingen 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Enthousiasme</a:t>
            </a:r>
            <a:r>
              <a:rPr lang="nl-BE" sz="1800" dirty="0"/>
              <a:t> over inhoud, zowel bij leerlingen en leerkrachten (wel variatie)… al is er ook sociaal wenselijk gedrag</a:t>
            </a:r>
          </a:p>
          <a:p>
            <a:pPr lvl="1"/>
            <a:endParaRPr lang="nl-BE" sz="1800" dirty="0"/>
          </a:p>
          <a:p>
            <a:pPr lvl="1"/>
            <a:r>
              <a:rPr lang="nl-BE" sz="1800" b="1" dirty="0"/>
              <a:t>Doelstellingen</a:t>
            </a:r>
            <a:r>
              <a:rPr lang="nl-BE" sz="1800" dirty="0"/>
              <a:t> van de proeftuin als geheel zijn helder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Implementatie is gemakkelijker in </a:t>
            </a:r>
            <a:r>
              <a:rPr lang="nl-BE" sz="1800" b="1" dirty="0"/>
              <a:t>B-stroom en arbeidsmarktfinaliteit</a:t>
            </a:r>
            <a:r>
              <a:rPr lang="nl-BE" sz="1800" dirty="0"/>
              <a:t> (de leerplannen laten meer toe…)</a:t>
            </a:r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sz="1400" dirty="0"/>
          </a:p>
          <a:p>
            <a:pPr lvl="1"/>
            <a:endParaRPr lang="nl-BE" sz="1800" b="1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2200" i="1" dirty="0"/>
          </a:p>
          <a:p>
            <a:endParaRPr lang="nl-BE" sz="18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3F1B50-7467-FDC6-0012-EDFC6E6F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27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L.potx" id="{CE49C162-E381-4F54-B26C-034DCD78C8A1}" vid="{409D26D7-C26C-4BA2-9EA7-0A3C17E8386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PPT_NL</Template>
  <TotalTime>1</TotalTime>
  <Words>1294</Words>
  <Application>Microsoft Office PowerPoint</Application>
  <PresentationFormat>Diavoorstelling (4:3)</PresentationFormat>
  <Paragraphs>251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Office-thema</vt:lpstr>
      <vt:lpstr>Academische ondersteuning ‘Campus Talent’</vt:lpstr>
      <vt:lpstr>Over het Talentdenken</vt:lpstr>
      <vt:lpstr>Algemeen: theoretische basis (1)</vt:lpstr>
      <vt:lpstr>PowerPoint-presentatie</vt:lpstr>
      <vt:lpstr>Algemeen: empirische basis (1)</vt:lpstr>
      <vt:lpstr>Algemeen: empirische basis (2)</vt:lpstr>
      <vt:lpstr>Governance en implementatie van CampusTalent – 6C’s</vt:lpstr>
      <vt:lpstr>Beleid en implementatie (6C’s)</vt:lpstr>
      <vt:lpstr>CONTENT 🎯 </vt:lpstr>
      <vt:lpstr>CONTENT 🎯 </vt:lpstr>
      <vt:lpstr>COÖPERATIE (SAMENWERKING BMM) 🤝 </vt:lpstr>
      <vt:lpstr>COÖRDINATIE EN CONTROLE 🧭 </vt:lpstr>
      <vt:lpstr>COÖRDINATIE EN CONTROLE 🧭 </vt:lpstr>
      <vt:lpstr>CAPACITEIT ⏳ </vt:lpstr>
      <vt:lpstr>CAPACITEIT ⏳ </vt:lpstr>
      <vt:lpstr>COMMUNICATIE 📢 </vt:lpstr>
      <vt:lpstr>CONTINUÏTEIT 🔁   </vt:lpstr>
      <vt:lpstr>CONTINUÏTEIT 🔁 </vt:lpstr>
      <vt:lpstr>Beschreven impact (1) 🌱</vt:lpstr>
      <vt:lpstr>Beschreven impact (2) 🌱</vt:lpstr>
      <vt:lpstr>Beschreven impact (2) 🌱</vt:lpstr>
      <vt:lpstr>DANK 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Academische ondersteuning ‘Campus Talent’</dc:title>
  <dc:creator>Lode Vermeersch</dc:creator>
  <cp:lastModifiedBy>Ellen Baetens</cp:lastModifiedBy>
  <cp:revision>36</cp:revision>
  <dcterms:created xsi:type="dcterms:W3CDTF">2024-12-17T08:07:37Z</dcterms:created>
  <dcterms:modified xsi:type="dcterms:W3CDTF">2025-07-08T11:50:04Z</dcterms:modified>
</cp:coreProperties>
</file>