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64" r:id="rId5"/>
    <p:sldId id="265" r:id="rId6"/>
    <p:sldId id="259" r:id="rId7"/>
    <p:sldId id="260" r:id="rId8"/>
    <p:sldId id="261" r:id="rId9"/>
    <p:sldId id="263" r:id="rId10"/>
    <p:sldId id="262" r:id="rId11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1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EFFCE-B68B-49D4-975E-71E25F707BD0}" type="datetimeFigureOut">
              <a:rPr lang="nl-BE" smtClean="0"/>
              <a:t>04/10/2019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BC480-162B-40E9-AA41-80D411A08B5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17365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EFFCE-B68B-49D4-975E-71E25F707BD0}" type="datetimeFigureOut">
              <a:rPr lang="nl-BE" smtClean="0"/>
              <a:t>04/10/2019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BC480-162B-40E9-AA41-80D411A08B5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10578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EFFCE-B68B-49D4-975E-71E25F707BD0}" type="datetimeFigureOut">
              <a:rPr lang="nl-BE" smtClean="0"/>
              <a:t>04/10/2019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BC480-162B-40E9-AA41-80D411A08B5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47371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EFFCE-B68B-49D4-975E-71E25F707BD0}" type="datetimeFigureOut">
              <a:rPr lang="nl-BE" smtClean="0"/>
              <a:t>04/10/2019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BC480-162B-40E9-AA41-80D411A08B5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34481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EFFCE-B68B-49D4-975E-71E25F707BD0}" type="datetimeFigureOut">
              <a:rPr lang="nl-BE" smtClean="0"/>
              <a:t>04/10/2019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BC480-162B-40E9-AA41-80D411A08B5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82687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EFFCE-B68B-49D4-975E-71E25F707BD0}" type="datetimeFigureOut">
              <a:rPr lang="nl-BE" smtClean="0"/>
              <a:t>04/10/2019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BC480-162B-40E9-AA41-80D411A08B5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66490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EFFCE-B68B-49D4-975E-71E25F707BD0}" type="datetimeFigureOut">
              <a:rPr lang="nl-BE" smtClean="0"/>
              <a:t>04/10/2019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BC480-162B-40E9-AA41-80D411A08B5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86969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EFFCE-B68B-49D4-975E-71E25F707BD0}" type="datetimeFigureOut">
              <a:rPr lang="nl-BE" smtClean="0"/>
              <a:t>04/10/2019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BC480-162B-40E9-AA41-80D411A08B5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17473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EFFCE-B68B-49D4-975E-71E25F707BD0}" type="datetimeFigureOut">
              <a:rPr lang="nl-BE" smtClean="0"/>
              <a:t>04/10/2019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BC480-162B-40E9-AA41-80D411A08B5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1953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EFFCE-B68B-49D4-975E-71E25F707BD0}" type="datetimeFigureOut">
              <a:rPr lang="nl-BE" smtClean="0"/>
              <a:t>04/10/2019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BC480-162B-40E9-AA41-80D411A08B5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58204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EFFCE-B68B-49D4-975E-71E25F707BD0}" type="datetimeFigureOut">
              <a:rPr lang="nl-BE" smtClean="0"/>
              <a:t>04/10/2019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BC480-162B-40E9-AA41-80D411A08B5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28389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BEFFCE-B68B-49D4-975E-71E25F707BD0}" type="datetimeFigureOut">
              <a:rPr lang="nl-BE" smtClean="0"/>
              <a:t>04/10/2019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BC480-162B-40E9-AA41-80D411A08B5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051858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f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269" y="1704590"/>
            <a:ext cx="9146282" cy="514478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21502" y="-99392"/>
            <a:ext cx="5691265" cy="1008112"/>
          </a:xfrm>
        </p:spPr>
        <p:txBody>
          <a:bodyPr/>
          <a:lstStyle/>
          <a:p>
            <a:r>
              <a:rPr lang="nl-BE" b="1" dirty="0" smtClean="0">
                <a:latin typeface="+mn-lt"/>
              </a:rPr>
              <a:t>Wijk-werken</a:t>
            </a:r>
            <a:endParaRPr lang="nl-BE" b="1" dirty="0">
              <a:latin typeface="+mn-lt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131840" y="836712"/>
            <a:ext cx="5211759" cy="1008112"/>
          </a:xfrm>
        </p:spPr>
        <p:txBody>
          <a:bodyPr>
            <a:normAutofit/>
          </a:bodyPr>
          <a:lstStyle/>
          <a:p>
            <a:r>
              <a:rPr lang="nl-BE" sz="2800" b="1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en de klus is zo geklaard!</a:t>
            </a:r>
            <a:endParaRPr lang="nl-BE" sz="2800" b="1" i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85956"/>
            <a:ext cx="1259631" cy="1291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890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3911">
            <a:off x="6129915" y="3262090"/>
            <a:ext cx="2709069" cy="195997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/>
          <a:lstStyle/>
          <a:p>
            <a:r>
              <a:rPr lang="nl-BE" b="1" i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</a:rPr>
              <a:t>Kostprijs gebruiker</a:t>
            </a:r>
            <a:endParaRPr lang="nl-BE" b="1" i="1" dirty="0">
              <a:solidFill>
                <a:schemeClr val="accent5">
                  <a:lumMod val="40000"/>
                  <a:lumOff val="60000"/>
                </a:schemeClr>
              </a:solidFill>
              <a:latin typeface="+mn-lt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>
            <a:normAutofit fontScale="92500" lnSpcReduction="20000"/>
          </a:bodyPr>
          <a:lstStyle/>
          <a:p>
            <a:endParaRPr lang="nl-BE" sz="2800" dirty="0" smtClean="0"/>
          </a:p>
          <a:p>
            <a:r>
              <a:rPr lang="nl-BE" sz="2800" dirty="0" smtClean="0"/>
              <a:t>betaling door middel van </a:t>
            </a:r>
            <a:r>
              <a:rPr lang="nl-BE" sz="2800" b="1" dirty="0" smtClean="0"/>
              <a:t>wijk-werkcheques</a:t>
            </a:r>
            <a:r>
              <a:rPr lang="nl-BE" sz="2800" dirty="0" smtClean="0"/>
              <a:t> van </a:t>
            </a:r>
            <a:r>
              <a:rPr lang="nl-BE" sz="2800" b="1" dirty="0" smtClean="0"/>
              <a:t>7,45</a:t>
            </a:r>
            <a:r>
              <a:rPr lang="nl-BE" sz="2800" dirty="0" smtClean="0"/>
              <a:t> euro per stuk;</a:t>
            </a:r>
          </a:p>
          <a:p>
            <a:r>
              <a:rPr lang="nl-BE" sz="2800" dirty="0" smtClean="0"/>
              <a:t>één wijk-werkcheque per begonnen uur;</a:t>
            </a:r>
          </a:p>
          <a:p>
            <a:endParaRPr lang="nl-BE" sz="2800" dirty="0" smtClean="0"/>
          </a:p>
          <a:p>
            <a:r>
              <a:rPr lang="nl-BE" sz="2800" b="1" dirty="0" smtClean="0"/>
              <a:t>jaarlijks inschrijvingsgeld</a:t>
            </a:r>
            <a:r>
              <a:rPr lang="nl-BE" sz="2800" dirty="0" smtClean="0"/>
              <a:t>: 7,50 euro.</a:t>
            </a:r>
          </a:p>
          <a:p>
            <a:endParaRPr lang="nl-BE" sz="2800" dirty="0" smtClean="0"/>
          </a:p>
          <a:p>
            <a:r>
              <a:rPr lang="nl-BE" sz="2800" dirty="0"/>
              <a:t>v</a:t>
            </a:r>
            <a:r>
              <a:rPr lang="nl-BE" sz="2800" dirty="0" smtClean="0"/>
              <a:t>ia uitgiftemaatschappij </a:t>
            </a:r>
            <a:r>
              <a:rPr lang="nl-BE" sz="2800" dirty="0" err="1" smtClean="0"/>
              <a:t>Edenred</a:t>
            </a:r>
            <a:r>
              <a:rPr lang="nl-BE" sz="2800" dirty="0" smtClean="0"/>
              <a:t>;</a:t>
            </a:r>
          </a:p>
          <a:p>
            <a:endParaRPr lang="nl-BE" sz="2800" dirty="0" smtClean="0"/>
          </a:p>
          <a:p>
            <a:r>
              <a:rPr lang="nl-BE" sz="2800" dirty="0" smtClean="0"/>
              <a:t>rechtspersonen: elektronische cheques;</a:t>
            </a:r>
          </a:p>
          <a:p>
            <a:r>
              <a:rPr lang="nl-BE" sz="2800" dirty="0" smtClean="0"/>
              <a:t>particulieren: papieren/elektronische cheques;</a:t>
            </a:r>
          </a:p>
        </p:txBody>
      </p:sp>
    </p:spTree>
    <p:extLst>
      <p:ext uri="{BB962C8B-B14F-4D97-AF65-F5344CB8AC3E}">
        <p14:creationId xmlns:p14="http://schemas.microsoft.com/office/powerpoint/2010/main" val="312997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VDAB wijk-werken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49275" y="1600200"/>
            <a:ext cx="8045450" cy="4525963"/>
          </a:xfrm>
        </p:spPr>
      </p:pic>
    </p:spTree>
    <p:extLst>
      <p:ext uri="{BB962C8B-B14F-4D97-AF65-F5344CB8AC3E}">
        <p14:creationId xmlns:p14="http://schemas.microsoft.com/office/powerpoint/2010/main" val="126065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5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b="1" i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</a:rPr>
              <a:t>Wat is wijk-werken?</a:t>
            </a:r>
            <a:endParaRPr lang="nl-BE" b="1" i="1" dirty="0">
              <a:solidFill>
                <a:schemeClr val="accent5">
                  <a:lumMod val="40000"/>
                  <a:lumOff val="60000"/>
                </a:schemeClr>
              </a:solidFill>
              <a:latin typeface="+mn-lt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nl-BE" dirty="0" smtClean="0">
                <a:latin typeface="Corbel" panose="020B0503020204020204" pitchFamily="34" charset="0"/>
                <a:cs typeface="Calibri Light" panose="020F0302020204030204" pitchFamily="34" charset="0"/>
              </a:rPr>
              <a:t>werkzoekende voert gedurende 1 jaar klusjes uit bij gebruikers, met een maximum van 60u per maand</a:t>
            </a:r>
          </a:p>
          <a:p>
            <a:pPr marL="0" indent="0">
              <a:buNone/>
            </a:pPr>
            <a:endParaRPr lang="nl-BE" dirty="0" smtClean="0">
              <a:latin typeface="Corbel" panose="020B0503020204020204" pitchFamily="34" charset="0"/>
              <a:cs typeface="Calibri Light" panose="020F0302020204030204" pitchFamily="34" charset="0"/>
            </a:endParaRPr>
          </a:p>
          <a:p>
            <a:r>
              <a:rPr lang="nl-BE" dirty="0" smtClean="0">
                <a:latin typeface="Corbel" panose="020B0503020204020204" pitchFamily="34" charset="0"/>
                <a:cs typeface="Calibri Light" panose="020F0302020204030204" pitchFamily="34" charset="0"/>
              </a:rPr>
              <a:t>opvolging door VDAB/OCMW;</a:t>
            </a:r>
          </a:p>
          <a:p>
            <a:pPr marL="0" indent="0">
              <a:buNone/>
            </a:pPr>
            <a:endParaRPr lang="nl-BE" dirty="0" smtClean="0">
              <a:latin typeface="Corbel" panose="020B0503020204020204" pitchFamily="34" charset="0"/>
              <a:cs typeface="Calibri Light" panose="020F0302020204030204" pitchFamily="34" charset="0"/>
            </a:endParaRPr>
          </a:p>
          <a:p>
            <a:r>
              <a:rPr lang="nl-BE" dirty="0" smtClean="0">
                <a:latin typeface="Corbel" panose="020B0503020204020204" pitchFamily="34" charset="0"/>
                <a:cs typeface="Calibri Light" panose="020F0302020204030204" pitchFamily="34" charset="0"/>
              </a:rPr>
              <a:t>win-win: activeringsmaatregel voor  werkzoekenden en helpende hand voor gebruikers.</a:t>
            </a:r>
          </a:p>
        </p:txBody>
      </p:sp>
    </p:spTree>
    <p:extLst>
      <p:ext uri="{BB962C8B-B14F-4D97-AF65-F5344CB8AC3E}">
        <p14:creationId xmlns:p14="http://schemas.microsoft.com/office/powerpoint/2010/main" val="98594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i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</a:rPr>
              <a:t>Organisatie wijk-werken</a:t>
            </a:r>
            <a:endParaRPr lang="nl-BE" b="1" i="1" dirty="0">
              <a:solidFill>
                <a:schemeClr val="accent5">
                  <a:lumMod val="40000"/>
                  <a:lumOff val="60000"/>
                </a:schemeClr>
              </a:solidFill>
              <a:latin typeface="+mn-lt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sz="2800" dirty="0" smtClean="0">
                <a:latin typeface="Corbel" panose="020B0503020204020204" pitchFamily="34" charset="0"/>
              </a:rPr>
              <a:t>Wijk-werken Rivierenland wordt georganiseerd in 13 gemeenten door streekintercommunale IGEMO.</a:t>
            </a:r>
          </a:p>
          <a:p>
            <a:pPr marL="0" indent="0">
              <a:buNone/>
            </a:pPr>
            <a:endParaRPr lang="nl-BE" sz="2800" dirty="0" smtClean="0">
              <a:latin typeface="Corbel" panose="020B0503020204020204" pitchFamily="34" charset="0"/>
            </a:endParaRPr>
          </a:p>
          <a:p>
            <a:r>
              <a:rPr lang="nl-BE" sz="2800" dirty="0" smtClean="0">
                <a:latin typeface="Corbel" panose="020B0503020204020204" pitchFamily="34" charset="0"/>
              </a:rPr>
              <a:t>Toeleiding en opvolging: VDAB en </a:t>
            </a:r>
            <a:r>
              <a:rPr lang="nl-BE" sz="2800" smtClean="0">
                <a:latin typeface="Corbel" panose="020B0503020204020204" pitchFamily="34" charset="0"/>
              </a:rPr>
              <a:t>OCMW/Sociaal Huis</a:t>
            </a:r>
            <a:endParaRPr lang="nl-BE" sz="2800" dirty="0" smtClean="0">
              <a:latin typeface="Corbel" panose="020B0503020204020204" pitchFamily="34" charset="0"/>
            </a:endParaRPr>
          </a:p>
          <a:p>
            <a:pPr marL="0" indent="0">
              <a:buNone/>
            </a:pPr>
            <a:endParaRPr lang="nl-BE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602199"/>
            <a:ext cx="1872208" cy="1404156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4647658"/>
            <a:ext cx="2264495" cy="1358697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221088"/>
            <a:ext cx="1800200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981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latin typeface="Corbel" panose="020B0503020204020204" pitchFamily="34" charset="0"/>
              </a:rPr>
              <a:t>Werkingsgebied Wijk-werken Rivierenland</a:t>
            </a:r>
            <a:endParaRPr lang="nl-BE" dirty="0">
              <a:latin typeface="Corbel" panose="020B0503020204020204" pitchFamily="34" charset="0"/>
            </a:endParaRPr>
          </a:p>
        </p:txBody>
      </p:sp>
      <p:pic>
        <p:nvPicPr>
          <p:cNvPr id="5" name="Tijdelijke aanduiding voor afbeelding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0" r="2870"/>
          <a:stretch>
            <a:fillRect/>
          </a:stretch>
        </p:blipFill>
        <p:spPr/>
      </p:pic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nl-BE" i="1" dirty="0" smtClean="0">
                <a:latin typeface="Corbel" panose="020B0503020204020204" pitchFamily="34" charset="0"/>
              </a:rPr>
              <a:t>IGEMO:  samenwerkingsverband tussen Berlaar, Bonheiden, Bornem, Duffel, Putte, Puurs, Sint-Amands, Sint-Katelijne-Waver, Willebroek, Mechelen en Lier.</a:t>
            </a:r>
            <a:endParaRPr lang="nl-BE" i="1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980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b="1" i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</a:rPr>
              <a:t>De gebruiker</a:t>
            </a:r>
            <a:endParaRPr lang="nl-BE" b="1" i="1" dirty="0">
              <a:solidFill>
                <a:schemeClr val="accent5">
                  <a:lumMod val="40000"/>
                  <a:lumOff val="60000"/>
                </a:schemeClr>
              </a:solidFill>
              <a:latin typeface="+mn-lt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BE" i="1" dirty="0" smtClean="0">
                <a:latin typeface="Corbel" panose="020B0503020204020204" pitchFamily="34" charset="0"/>
                <a:cs typeface="Calibri Light" panose="020F0302020204030204" pitchFamily="34" charset="0"/>
              </a:rPr>
              <a:t>Wie kan gebruik maken van wijk-werken?</a:t>
            </a:r>
          </a:p>
          <a:p>
            <a:pPr marL="0" indent="0">
              <a:buNone/>
            </a:pPr>
            <a:endParaRPr lang="nl-BE" i="1" dirty="0" smtClean="0">
              <a:latin typeface="Corbel" panose="020B0503020204020204" pitchFamily="34" charset="0"/>
              <a:cs typeface="Calibri Light" panose="020F0302020204030204" pitchFamily="34" charset="0"/>
            </a:endParaRPr>
          </a:p>
          <a:p>
            <a:r>
              <a:rPr lang="nl-BE" dirty="0" smtClean="0">
                <a:latin typeface="Corbel" panose="020B0503020204020204" pitchFamily="34" charset="0"/>
                <a:cs typeface="Calibri Light" panose="020F0302020204030204" pitchFamily="34" charset="0"/>
              </a:rPr>
              <a:t>Privépersonen</a:t>
            </a:r>
          </a:p>
          <a:p>
            <a:r>
              <a:rPr lang="nl-BE" dirty="0" smtClean="0">
                <a:latin typeface="Corbel" panose="020B0503020204020204" pitchFamily="34" charset="0"/>
                <a:cs typeface="Calibri Light" panose="020F0302020204030204" pitchFamily="34" charset="0"/>
              </a:rPr>
              <a:t>Gemeenten</a:t>
            </a:r>
          </a:p>
          <a:p>
            <a:r>
              <a:rPr lang="nl-BE" dirty="0" err="1" smtClean="0">
                <a:latin typeface="Corbel" panose="020B0503020204020204" pitchFamily="34" charset="0"/>
                <a:cs typeface="Calibri Light" panose="020F0302020204030204" pitchFamily="34" charset="0"/>
              </a:rPr>
              <a:t>OCMW's</a:t>
            </a:r>
            <a:endParaRPr lang="nl-BE" dirty="0" smtClean="0">
              <a:latin typeface="Corbel" panose="020B0503020204020204" pitchFamily="34" charset="0"/>
              <a:cs typeface="Calibri Light" panose="020F0302020204030204" pitchFamily="34" charset="0"/>
            </a:endParaRPr>
          </a:p>
          <a:p>
            <a:r>
              <a:rPr lang="nl-BE" dirty="0" err="1" smtClean="0">
                <a:latin typeface="Corbel" panose="020B0503020204020204" pitchFamily="34" charset="0"/>
                <a:cs typeface="Calibri Light" panose="020F0302020204030204" pitchFamily="34" charset="0"/>
              </a:rPr>
              <a:t>VZW's</a:t>
            </a:r>
            <a:r>
              <a:rPr lang="nl-BE" dirty="0" smtClean="0">
                <a:latin typeface="Corbel" panose="020B0503020204020204" pitchFamily="34" charset="0"/>
                <a:cs typeface="Calibri Light" panose="020F0302020204030204" pitchFamily="34" charset="0"/>
              </a:rPr>
              <a:t> en niet-commerciële verenigingen</a:t>
            </a:r>
          </a:p>
          <a:p>
            <a:r>
              <a:rPr lang="nl-BE" dirty="0" smtClean="0">
                <a:latin typeface="Corbel" panose="020B0503020204020204" pitchFamily="34" charset="0"/>
                <a:cs typeface="Calibri Light" panose="020F0302020204030204" pitchFamily="34" charset="0"/>
              </a:rPr>
              <a:t>Onderwijsinstellingen</a:t>
            </a:r>
          </a:p>
          <a:p>
            <a:r>
              <a:rPr lang="nl-BE" dirty="0" smtClean="0">
                <a:latin typeface="Corbel" panose="020B0503020204020204" pitchFamily="34" charset="0"/>
                <a:cs typeface="Calibri Light" panose="020F0302020204030204" pitchFamily="34" charset="0"/>
              </a:rPr>
              <a:t>land- en tuinbouwbedrijven</a:t>
            </a:r>
            <a:endParaRPr lang="nl-BE" dirty="0">
              <a:latin typeface="Corbel" panose="020B050302020402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337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i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</a:rPr>
              <a:t>Welke activiteiten?</a:t>
            </a:r>
            <a:endParaRPr lang="nl-BE" b="1" i="1" dirty="0">
              <a:solidFill>
                <a:schemeClr val="accent5">
                  <a:lumMod val="40000"/>
                  <a:lumOff val="60000"/>
                </a:schemeClr>
              </a:solidFill>
              <a:latin typeface="+mn-lt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196952"/>
          </a:xfrm>
        </p:spPr>
        <p:txBody>
          <a:bodyPr>
            <a:normAutofit fontScale="77500" lnSpcReduction="20000"/>
          </a:bodyPr>
          <a:lstStyle/>
          <a:p>
            <a:r>
              <a:rPr lang="nl-BE" dirty="0" smtClean="0">
                <a:latin typeface="Corbel" panose="020B0503020204020204" pitchFamily="34" charset="0"/>
                <a:cs typeface="Calibri Light" panose="020F0302020204030204" pitchFamily="34" charset="0"/>
              </a:rPr>
              <a:t>activiteiten in functie van </a:t>
            </a:r>
            <a:r>
              <a:rPr lang="nl-BE" b="1" dirty="0" smtClean="0">
                <a:latin typeface="Corbel" panose="020B0503020204020204" pitchFamily="34" charset="0"/>
                <a:cs typeface="Calibri Light" panose="020F0302020204030204" pitchFamily="34" charset="0"/>
              </a:rPr>
              <a:t>preventie</a:t>
            </a:r>
          </a:p>
          <a:p>
            <a:r>
              <a:rPr lang="nl-BE" dirty="0" smtClean="0">
                <a:latin typeface="Corbel" panose="020B0503020204020204" pitchFamily="34" charset="0"/>
                <a:cs typeface="Calibri Light" panose="020F0302020204030204" pitchFamily="34" charset="0"/>
              </a:rPr>
              <a:t>hulp bij </a:t>
            </a:r>
            <a:r>
              <a:rPr lang="nl-BE" b="1" dirty="0" smtClean="0">
                <a:latin typeface="Corbel" panose="020B0503020204020204" pitchFamily="34" charset="0"/>
                <a:cs typeface="Calibri Light" panose="020F0302020204030204" pitchFamily="34" charset="0"/>
              </a:rPr>
              <a:t>administratieve taken</a:t>
            </a:r>
          </a:p>
          <a:p>
            <a:r>
              <a:rPr lang="nl-BE" dirty="0" smtClean="0">
                <a:latin typeface="Corbel" panose="020B0503020204020204" pitchFamily="34" charset="0"/>
                <a:cs typeface="Calibri Light" panose="020F0302020204030204" pitchFamily="34" charset="0"/>
              </a:rPr>
              <a:t>kleine </a:t>
            </a:r>
            <a:r>
              <a:rPr lang="nl-BE" b="1" dirty="0" smtClean="0">
                <a:latin typeface="Corbel" panose="020B0503020204020204" pitchFamily="34" charset="0"/>
                <a:cs typeface="Calibri Light" panose="020F0302020204030204" pitchFamily="34" charset="0"/>
              </a:rPr>
              <a:t>herstellings- en onderhoudswerken</a:t>
            </a:r>
          </a:p>
          <a:p>
            <a:r>
              <a:rPr lang="nl-BE" dirty="0" smtClean="0">
                <a:latin typeface="Corbel" panose="020B0503020204020204" pitchFamily="34" charset="0"/>
                <a:cs typeface="Calibri Light" panose="020F0302020204030204" pitchFamily="34" charset="0"/>
              </a:rPr>
              <a:t>klein </a:t>
            </a:r>
            <a:r>
              <a:rPr lang="nl-BE" b="1" dirty="0" smtClean="0">
                <a:latin typeface="Corbel" panose="020B0503020204020204" pitchFamily="34" charset="0"/>
                <a:cs typeface="Calibri Light" panose="020F0302020204030204" pitchFamily="34" charset="0"/>
              </a:rPr>
              <a:t>tuinonderhoud</a:t>
            </a:r>
          </a:p>
          <a:p>
            <a:r>
              <a:rPr lang="nl-BE" b="1" dirty="0" smtClean="0">
                <a:latin typeface="Corbel" panose="020B0503020204020204" pitchFamily="34" charset="0"/>
                <a:cs typeface="Calibri Light" panose="020F0302020204030204" pitchFamily="34" charset="0"/>
              </a:rPr>
              <a:t>land- en tuinbouw</a:t>
            </a:r>
          </a:p>
          <a:p>
            <a:r>
              <a:rPr lang="nl-BE" b="1" dirty="0" smtClean="0">
                <a:latin typeface="Corbel" panose="020B0503020204020204" pitchFamily="34" charset="0"/>
                <a:cs typeface="Calibri Light" panose="020F0302020204030204" pitchFamily="34" charset="0"/>
              </a:rPr>
              <a:t>logistieke taken</a:t>
            </a:r>
          </a:p>
          <a:p>
            <a:r>
              <a:rPr lang="nl-BE" dirty="0" smtClean="0">
                <a:latin typeface="Corbel" panose="020B0503020204020204" pitchFamily="34" charset="0"/>
                <a:cs typeface="Calibri Light" panose="020F0302020204030204" pitchFamily="34" charset="0"/>
              </a:rPr>
              <a:t>ondersteuning en hulp bij </a:t>
            </a:r>
            <a:r>
              <a:rPr lang="nl-BE" b="1" dirty="0" smtClean="0">
                <a:latin typeface="Corbel" panose="020B0503020204020204" pitchFamily="34" charset="0"/>
                <a:cs typeface="Calibri Light" panose="020F0302020204030204" pitchFamily="34" charset="0"/>
              </a:rPr>
              <a:t>begeleiding van personen</a:t>
            </a:r>
          </a:p>
          <a:p>
            <a:r>
              <a:rPr lang="nl-BE" dirty="0" smtClean="0">
                <a:latin typeface="Corbel" panose="020B0503020204020204" pitchFamily="34" charset="0"/>
                <a:cs typeface="Calibri Light" panose="020F0302020204030204" pitchFamily="34" charset="0"/>
              </a:rPr>
              <a:t>ondersteuning van personen bij </a:t>
            </a:r>
            <a:r>
              <a:rPr lang="nl-BE" b="1" dirty="0" smtClean="0">
                <a:latin typeface="Corbel" panose="020B0503020204020204" pitchFamily="34" charset="0"/>
                <a:cs typeface="Calibri Light" panose="020F0302020204030204" pitchFamily="34" charset="0"/>
              </a:rPr>
              <a:t>huishoudelijke taken</a:t>
            </a:r>
            <a:endParaRPr lang="nl-BE" b="1" dirty="0">
              <a:latin typeface="Corbel" panose="020B05030202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3779912" y="5013176"/>
            <a:ext cx="4824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i="1" dirty="0" smtClean="0">
                <a:latin typeface="Corbel" panose="020B0503020204020204" pitchFamily="34" charset="0"/>
              </a:rPr>
              <a:t>Gemeente bepaald welke activiteiten toegelaten worden uit </a:t>
            </a:r>
            <a:r>
              <a:rPr lang="nl-BE" b="1" i="1" dirty="0" smtClean="0">
                <a:latin typeface="Corbel" panose="020B0503020204020204" pitchFamily="34" charset="0"/>
              </a:rPr>
              <a:t>Vlaamse activiteitenlijst.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i="1" dirty="0" smtClean="0">
                <a:latin typeface="Corbel" panose="020B0503020204020204" pitchFamily="34" charset="0"/>
              </a:rPr>
              <a:t>Afwijkingen kunnen aangevraagd worden.</a:t>
            </a:r>
            <a:endParaRPr lang="nl-BE" i="1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343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i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</a:rPr>
              <a:t>De </a:t>
            </a:r>
            <a:r>
              <a:rPr lang="nl-BE" b="1" i="1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</a:rPr>
              <a:t>wijk-werker</a:t>
            </a:r>
            <a:endParaRPr lang="nl-BE" b="1" i="1" dirty="0">
              <a:solidFill>
                <a:schemeClr val="accent5">
                  <a:lumMod val="40000"/>
                  <a:lumOff val="60000"/>
                </a:schemeClr>
              </a:solidFill>
              <a:latin typeface="+mn-lt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330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sz="2800" dirty="0" smtClean="0">
                <a:latin typeface="Corbel" panose="020B0503020204020204" pitchFamily="34" charset="0"/>
              </a:rPr>
              <a:t>Wie kan wijk-werken?</a:t>
            </a:r>
          </a:p>
          <a:p>
            <a:pPr marL="0" indent="0">
              <a:buNone/>
            </a:pPr>
            <a:endParaRPr lang="nl-BE" sz="1800" dirty="0" smtClean="0">
              <a:latin typeface="Corbel" panose="020B0503020204020204" pitchFamily="34" charset="0"/>
            </a:endParaRPr>
          </a:p>
          <a:p>
            <a:pPr marL="0" indent="0">
              <a:buNone/>
            </a:pPr>
            <a:r>
              <a:rPr lang="nl-BE" sz="2000" i="1" dirty="0" smtClean="0">
                <a:latin typeface="Corbel" panose="020B0503020204020204" pitchFamily="34" charset="0"/>
              </a:rPr>
              <a:t>Om aan wijk-werken te doen, moet een werkzoekende aan een aantal </a:t>
            </a:r>
            <a:r>
              <a:rPr lang="nl-BE" sz="2000" b="1" i="1" dirty="0" smtClean="0">
                <a:latin typeface="Corbel" panose="020B0503020204020204" pitchFamily="34" charset="0"/>
              </a:rPr>
              <a:t>voorwaarden</a:t>
            </a:r>
            <a:r>
              <a:rPr lang="nl-BE" sz="2000" i="1" dirty="0" smtClean="0">
                <a:latin typeface="Corbel" panose="020B0503020204020204" pitchFamily="34" charset="0"/>
              </a:rPr>
              <a:t> voldoen:</a:t>
            </a:r>
          </a:p>
          <a:p>
            <a:pPr marL="0" indent="0">
              <a:buNone/>
            </a:pPr>
            <a:endParaRPr lang="nl-BE" sz="2000" i="1" dirty="0" smtClean="0">
              <a:latin typeface="Corbel" panose="020B0503020204020204" pitchFamily="34" charset="0"/>
            </a:endParaRPr>
          </a:p>
          <a:p>
            <a:r>
              <a:rPr lang="nl-BE" sz="2000" dirty="0" smtClean="0">
                <a:latin typeface="Corbel" panose="020B0503020204020204" pitchFamily="34" charset="0"/>
              </a:rPr>
              <a:t>gedomicilieerd in Vlaanderen;</a:t>
            </a:r>
          </a:p>
          <a:p>
            <a:r>
              <a:rPr lang="nl-BE" sz="2000" dirty="0" smtClean="0">
                <a:latin typeface="Corbel" panose="020B0503020204020204" pitchFamily="34" charset="0"/>
              </a:rPr>
              <a:t>ingeschreven als werkzoekende bij VDAB of leefloongerechtigde; </a:t>
            </a:r>
          </a:p>
          <a:p>
            <a:r>
              <a:rPr lang="nl-BE" sz="2000" dirty="0" smtClean="0">
                <a:latin typeface="Corbel" panose="020B0503020204020204" pitchFamily="34" charset="0"/>
              </a:rPr>
              <a:t>niet klaar voor een job in het gewone arbeidscircuit;</a:t>
            </a:r>
          </a:p>
          <a:p>
            <a:r>
              <a:rPr lang="nl-BE" sz="2000" dirty="0" smtClean="0">
                <a:latin typeface="Corbel" panose="020B0503020204020204" pitchFamily="34" charset="0"/>
              </a:rPr>
              <a:t>nood aan competentieversteking;</a:t>
            </a:r>
          </a:p>
          <a:p>
            <a:r>
              <a:rPr lang="nl-BE" sz="2000" dirty="0" smtClean="0">
                <a:latin typeface="Corbel" panose="020B0503020204020204" pitchFamily="34" charset="0"/>
              </a:rPr>
              <a:t>in staat om zelfstandig te werken.</a:t>
            </a:r>
            <a:endParaRPr lang="nl-BE" sz="2000" dirty="0">
              <a:latin typeface="Corbel" panose="020B0503020204020204" pitchFamily="34" charset="0"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4284055" y="5701383"/>
            <a:ext cx="4392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i="1" dirty="0" smtClean="0"/>
              <a:t>Nooit op initiatief van de werkzoekende, altijd door </a:t>
            </a:r>
            <a:r>
              <a:rPr lang="nl-BE" sz="2000" b="1" i="1" dirty="0" smtClean="0"/>
              <a:t>toeleiding VDAB/OCMW</a:t>
            </a:r>
            <a:endParaRPr lang="nl-BE" sz="2000" b="1" i="1" dirty="0"/>
          </a:p>
        </p:txBody>
      </p:sp>
    </p:spTree>
    <p:extLst>
      <p:ext uri="{BB962C8B-B14F-4D97-AF65-F5344CB8AC3E}">
        <p14:creationId xmlns:p14="http://schemas.microsoft.com/office/powerpoint/2010/main" val="3558087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i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</a:rPr>
              <a:t>Vergoeding </a:t>
            </a:r>
            <a:r>
              <a:rPr lang="nl-BE" b="1" i="1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</a:rPr>
              <a:t>wijk-werker</a:t>
            </a:r>
            <a:endParaRPr lang="nl-BE" b="1" i="1" dirty="0">
              <a:solidFill>
                <a:schemeClr val="accent5">
                  <a:lumMod val="40000"/>
                  <a:lumOff val="60000"/>
                </a:schemeClr>
              </a:solidFill>
              <a:latin typeface="+mn-lt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BE" dirty="0" smtClean="0">
                <a:latin typeface="Corbel" panose="020B0503020204020204" pitchFamily="34" charset="0"/>
              </a:rPr>
              <a:t>€ 4,10/begonnen uur, onbelast, bovenop uitkering;</a:t>
            </a:r>
          </a:p>
          <a:p>
            <a:endParaRPr lang="nl-BE" dirty="0" smtClean="0">
              <a:latin typeface="Corbel" panose="020B0503020204020204" pitchFamily="34" charset="0"/>
            </a:endParaRPr>
          </a:p>
          <a:p>
            <a:r>
              <a:rPr lang="nl-BE" dirty="0" smtClean="0">
                <a:latin typeface="Corbel" panose="020B0503020204020204" pitchFamily="34" charset="0"/>
              </a:rPr>
              <a:t>€ 0,15/km verplaatsingsvergoeding vanaf 10 km (heen en terug);</a:t>
            </a:r>
          </a:p>
          <a:p>
            <a:endParaRPr lang="nl-BE" dirty="0" smtClean="0">
              <a:latin typeface="Corbel" panose="020B0503020204020204" pitchFamily="34" charset="0"/>
            </a:endParaRPr>
          </a:p>
          <a:p>
            <a:r>
              <a:rPr lang="nl-BE" dirty="0" smtClean="0">
                <a:latin typeface="Corbel" panose="020B0503020204020204" pitchFamily="34" charset="0"/>
              </a:rPr>
              <a:t>arbeidsongevallenverzekering;</a:t>
            </a:r>
          </a:p>
          <a:p>
            <a:endParaRPr lang="nl-BE" dirty="0" smtClean="0">
              <a:latin typeface="Corbel" panose="020B0503020204020204" pitchFamily="34" charset="0"/>
            </a:endParaRPr>
          </a:p>
          <a:p>
            <a:r>
              <a:rPr lang="nl-BE" dirty="0" smtClean="0">
                <a:latin typeface="Corbel" panose="020B0503020204020204" pitchFamily="34" charset="0"/>
              </a:rPr>
              <a:t>verzekering burgerlijke aansprakelijkheid.</a:t>
            </a:r>
            <a:endParaRPr lang="nl-BE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18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297</Words>
  <Application>Microsoft Office PowerPoint</Application>
  <PresentationFormat>Diavoorstelling (4:3)</PresentationFormat>
  <Paragraphs>64</Paragraphs>
  <Slides>10</Slides>
  <Notes>0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Corbel</vt:lpstr>
      <vt:lpstr>Kantoorthema</vt:lpstr>
      <vt:lpstr>Wijk-werken</vt:lpstr>
      <vt:lpstr>PowerPoint-presentatie</vt:lpstr>
      <vt:lpstr>Wat is wijk-werken?</vt:lpstr>
      <vt:lpstr>Organisatie wijk-werken</vt:lpstr>
      <vt:lpstr>Werkingsgebied Wijk-werken Rivierenland</vt:lpstr>
      <vt:lpstr>De gebruiker</vt:lpstr>
      <vt:lpstr>Welke activiteiten?</vt:lpstr>
      <vt:lpstr>De wijk-werker</vt:lpstr>
      <vt:lpstr>Vergoeding wijk-werker</vt:lpstr>
      <vt:lpstr>Kostprijs gebruiker</vt:lpstr>
    </vt:vector>
  </TitlesOfParts>
  <Company>VDAB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VDAB IT/IS</dc:creator>
  <cp:lastModifiedBy>Scharpé Kristin</cp:lastModifiedBy>
  <cp:revision>18</cp:revision>
  <dcterms:created xsi:type="dcterms:W3CDTF">2019-09-26T08:09:08Z</dcterms:created>
  <dcterms:modified xsi:type="dcterms:W3CDTF">2019-10-04T10:23:04Z</dcterms:modified>
</cp:coreProperties>
</file>