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99" r:id="rId5"/>
    <p:sldId id="300" r:id="rId6"/>
    <p:sldId id="302" r:id="rId7"/>
    <p:sldId id="301" r:id="rId8"/>
    <p:sldId id="303" r:id="rId9"/>
    <p:sldId id="257" r:id="rId10"/>
    <p:sldId id="261" r:id="rId11"/>
    <p:sldId id="264" r:id="rId12"/>
    <p:sldId id="297" r:id="rId13"/>
    <p:sldId id="280" r:id="rId14"/>
    <p:sldId id="298" r:id="rId15"/>
    <p:sldId id="285" r:id="rId16"/>
    <p:sldId id="29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BC674-E9E1-4B02-A852-C567EFB2D058}" v="5" dt="2024-01-16T09:36:49.24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724" autoAdjust="0"/>
  </p:normalViewPr>
  <p:slideViewPr>
    <p:cSldViewPr snapToGrid="0">
      <p:cViewPr varScale="1">
        <p:scale>
          <a:sx n="90" d="100"/>
          <a:sy n="90" d="100"/>
        </p:scale>
        <p:origin x="13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6C946-A0CD-418A-A4BE-99C16DE83956}" type="datetimeFigureOut">
              <a:rPr lang="nl-BE" smtClean="0"/>
              <a:t>22/01/2024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08382-70A4-4493-BD8E-AAB2CE43E72A}" type="slidenum">
              <a:rPr lang="nl-BE" smtClean="0"/>
              <a:t>‹nr.›</a:t>
            </a:fld>
            <a:endParaRPr lang="nl-BE"/>
          </a:p>
        </p:txBody>
      </p:sp>
    </p:spTree>
    <p:extLst>
      <p:ext uri="{BB962C8B-B14F-4D97-AF65-F5344CB8AC3E}">
        <p14:creationId xmlns:p14="http://schemas.microsoft.com/office/powerpoint/2010/main" val="377447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eliswaar.be/bewijsstuk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U8gLstY6dYc"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wzSs3qqQfQ"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108382-70A4-4493-BD8E-AAB2CE43E72A}" type="slidenum">
              <a:rPr lang="nl-BE" smtClean="0"/>
              <a:t>2</a:t>
            </a:fld>
            <a:endParaRPr lang="nl-BE"/>
          </a:p>
        </p:txBody>
      </p:sp>
    </p:spTree>
    <p:extLst>
      <p:ext uri="{BB962C8B-B14F-4D97-AF65-F5344CB8AC3E}">
        <p14:creationId xmlns:p14="http://schemas.microsoft.com/office/powerpoint/2010/main" val="181130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108382-70A4-4493-BD8E-AAB2CE43E72A}" type="slidenum">
              <a:rPr lang="nl-BE" smtClean="0"/>
              <a:t>3</a:t>
            </a:fld>
            <a:endParaRPr lang="nl-BE"/>
          </a:p>
        </p:txBody>
      </p:sp>
    </p:spTree>
    <p:extLst>
      <p:ext uri="{BB962C8B-B14F-4D97-AF65-F5344CB8AC3E}">
        <p14:creationId xmlns:p14="http://schemas.microsoft.com/office/powerpoint/2010/main" val="231357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108382-70A4-4493-BD8E-AAB2CE43E72A}" type="slidenum">
              <a:rPr lang="nl-BE" smtClean="0"/>
              <a:t>4</a:t>
            </a:fld>
            <a:endParaRPr lang="nl-BE"/>
          </a:p>
        </p:txBody>
      </p:sp>
    </p:spTree>
    <p:extLst>
      <p:ext uri="{BB962C8B-B14F-4D97-AF65-F5344CB8AC3E}">
        <p14:creationId xmlns:p14="http://schemas.microsoft.com/office/powerpoint/2010/main" val="102118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108382-70A4-4493-BD8E-AAB2CE43E72A}" type="slidenum">
              <a:rPr lang="nl-BE" smtClean="0"/>
              <a:t>5</a:t>
            </a:fld>
            <a:endParaRPr lang="nl-BE"/>
          </a:p>
        </p:txBody>
      </p:sp>
    </p:spTree>
    <p:extLst>
      <p:ext uri="{BB962C8B-B14F-4D97-AF65-F5344CB8AC3E}">
        <p14:creationId xmlns:p14="http://schemas.microsoft.com/office/powerpoint/2010/main" val="407686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9E69870-A2B7-4011-9497-71A92033D92C}" type="slidenum">
              <a:rPr lang="nl-BE" smtClean="0"/>
              <a:t>6</a:t>
            </a:fld>
            <a:endParaRPr lang="nl-BE"/>
          </a:p>
        </p:txBody>
      </p:sp>
    </p:spTree>
    <p:extLst>
      <p:ext uri="{BB962C8B-B14F-4D97-AF65-F5344CB8AC3E}">
        <p14:creationId xmlns:p14="http://schemas.microsoft.com/office/powerpoint/2010/main" val="271825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E69870-A2B7-4011-9497-71A92033D92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84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https://www.weliswaar.be/bewijsstukA</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a:p>
            <a:endParaRPr lang="nl-BE" dirty="0"/>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https://www.youtube.com/watch?v=U8gLstY6dYc</a:t>
            </a:r>
            <a:endPar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BE" sz="1800" u="sng" dirty="0">
              <a:solidFill>
                <a:srgbClr val="0563C1"/>
              </a:solidFill>
              <a:effectLst/>
              <a:latin typeface="Calibri" panose="020F0502020204030204" pitchFamily="34" charset="0"/>
              <a:cs typeface="Times New Roman" panose="02020603050405020304" pitchFamily="18" charset="0"/>
            </a:endParaRPr>
          </a:p>
          <a:p>
            <a:endParaRPr lang="nl-BE" sz="1800" u="sng" dirty="0">
              <a:solidFill>
                <a:srgbClr val="0563C1"/>
              </a:solidFill>
              <a:effectLst/>
              <a:latin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9B108382-70A4-4493-BD8E-AAB2CE43E72A}" type="slidenum">
              <a:rPr lang="nl-BE" smtClean="0"/>
              <a:t>8</a:t>
            </a:fld>
            <a:endParaRPr lang="nl-BE"/>
          </a:p>
        </p:txBody>
      </p:sp>
    </p:spTree>
    <p:extLst>
      <p:ext uri="{BB962C8B-B14F-4D97-AF65-F5344CB8AC3E}">
        <p14:creationId xmlns:p14="http://schemas.microsoft.com/office/powerpoint/2010/main" val="203014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Doel van het weerbericht: aan introspectie leren doen, Stilstaan bij ‘hoe zit ik erbij?’ </a:t>
            </a:r>
            <a:br>
              <a:rPr lang="nl-BE" dirty="0"/>
            </a:br>
            <a:r>
              <a:rPr lang="nl-BE" sz="1800" b="1" dirty="0">
                <a:effectLst/>
                <a:latin typeface="Calibri" panose="020F0502020204030204" pitchFamily="34" charset="0"/>
                <a:ea typeface="Calibri" panose="020F0502020204030204" pitchFamily="34" charset="0"/>
                <a:cs typeface="Calibri" panose="020F0502020204030204" pitchFamily="34" charset="0"/>
              </a:rPr>
              <a:t>Het weerbericht  20min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We beginnen onze dag ook altijd met een weerbericht. We gaan dan even naar onszelf kijken en voelen hoe we erbij zitten.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Welk weertje is het eigenlijk vanbinnen? Ontspannen en lekker zonnig, of voelt het meer alsof het regent? Is het zwaarbewolkt of stormt het? Ga dit na zonder na te denken. Laat vanzelf maar het weerbericht opkomen zoals het passend is bij zoals je je nu voelt. Je hoeft er niks aan te veranderen. Het weer mag er zijn en het is helemaal prima zoals het is. Je kunt het weer dus precies zo laten zoals het is. Het weer van buiten kunnen we ook niet veranderen. Stemmingen veranderen helemaal vanzelf!</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Vraag de kinderen om de beurt om te zeggen welk weer het bij hen vandaag is. Vraag naar de aanleiding van de stemming die het kind uitkiest en naar het belangrijkste gevoel wat het kind heeft. Hiervoor emotiekaarten gebruiken??</a:t>
            </a:r>
            <a:br>
              <a:rPr lang="nl-BE" sz="1800" dirty="0">
                <a:effectLst/>
                <a:latin typeface="Calibri" panose="020F0502020204030204" pitchFamily="34" charset="0"/>
                <a:ea typeface="Calibri" panose="020F0502020204030204" pitchFamily="34" charset="0"/>
                <a:cs typeface="Calibri" panose="020F0502020204030204" pitchFamily="34" charset="0"/>
              </a:rPr>
            </a:br>
            <a:r>
              <a:rPr lang="nl-BE" sz="1800" dirty="0">
                <a:effectLst/>
                <a:latin typeface="Calibri" panose="020F0502020204030204" pitchFamily="34" charset="0"/>
                <a:ea typeface="Calibri" panose="020F0502020204030204" pitchFamily="34" charset="0"/>
                <a:cs typeface="Calibri" panose="020F0502020204030204" pitchFamily="34" charset="0"/>
              </a:rPr>
              <a:t>Complimenteer ze. </a:t>
            </a:r>
            <a:br>
              <a:rPr lang="nl-BE" sz="1800" dirty="0">
                <a:effectLst/>
                <a:latin typeface="Calibri" panose="020F0502020204030204" pitchFamily="34" charset="0"/>
                <a:ea typeface="Calibri" panose="020F0502020204030204" pitchFamily="34" charset="0"/>
                <a:cs typeface="Calibri" panose="020F0502020204030204" pitchFamily="34" charset="0"/>
              </a:rPr>
            </a:b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Spanningsregistratie  (zie extra bijlage)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Kan je op deze lijst invullen waar je je momenteel ongeveer bevindt. Als je daarnet een donderwolk had gekozen, waar situeert zich dat op deze spanningslijst? Ben je dan gespannen? Of ben je helemaal overprikkeld?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dirty="0">
                <a:effectLst/>
                <a:latin typeface="Calibri" panose="020F0502020204030204" pitchFamily="34" charset="0"/>
                <a:ea typeface="Calibri" panose="020F0502020204030204" pitchFamily="34" charset="0"/>
                <a:cs typeface="Calibri" panose="020F0502020204030204" pitchFamily="34" charset="0"/>
              </a:rPr>
              <a:t>Stressraampje/ </a:t>
            </a:r>
            <a:r>
              <a:rPr lang="nl-BE" sz="1800" b="1" dirty="0" err="1">
                <a:effectLst/>
                <a:latin typeface="Calibri" panose="020F0502020204030204" pitchFamily="34" charset="0"/>
                <a:ea typeface="Calibri" panose="020F0502020204030204" pitchFamily="34" charset="0"/>
                <a:cs typeface="Calibri" panose="020F0502020204030204" pitchFamily="34" charset="0"/>
              </a:rPr>
              <a:t>Window</a:t>
            </a:r>
            <a:r>
              <a:rPr lang="nl-BE" sz="1800" b="1" dirty="0">
                <a:effectLst/>
                <a:latin typeface="Calibri" panose="020F0502020204030204" pitchFamily="34" charset="0"/>
                <a:ea typeface="Calibri" panose="020F0502020204030204" pitchFamily="34" charset="0"/>
                <a:cs typeface="Calibri" panose="020F0502020204030204" pitchFamily="34" charset="0"/>
              </a:rPr>
              <a:t> of </a:t>
            </a:r>
            <a:r>
              <a:rPr lang="nl-BE" sz="1800" b="1" dirty="0" err="1">
                <a:effectLst/>
                <a:latin typeface="Calibri" panose="020F0502020204030204" pitchFamily="34" charset="0"/>
                <a:ea typeface="Calibri" panose="020F0502020204030204" pitchFamily="34" charset="0"/>
                <a:cs typeface="Calibri" panose="020F0502020204030204" pitchFamily="34" charset="0"/>
              </a:rPr>
              <a:t>Tolerance</a:t>
            </a:r>
            <a:r>
              <a:rPr lang="nl-BE" sz="1800" b="1" dirty="0">
                <a:effectLst/>
                <a:latin typeface="Calibri" panose="020F0502020204030204" pitchFamily="34" charset="0"/>
                <a:ea typeface="Calibri" panose="020F0502020204030204" pitchFamily="34" charset="0"/>
                <a:cs typeface="Calibri" panose="020F0502020204030204" pitchFamily="34" charset="0"/>
              </a:rPr>
              <a:t>      40min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https://www.youtube.com/watch?v=hwzSs3qqQfQ</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Vraag aan de kinderen wat ze herkennen? Hebben ze er nog vragen over?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Breng de beelden mee van de </a:t>
            </a:r>
            <a:r>
              <a:rPr lang="nl-BE" sz="1800" dirty="0" err="1">
                <a:effectLst/>
                <a:latin typeface="Calibri" panose="020F0502020204030204" pitchFamily="34" charset="0"/>
                <a:ea typeface="Calibri" panose="020F0502020204030204" pitchFamily="34" charset="0"/>
                <a:cs typeface="Calibri" panose="020F0502020204030204" pitchFamily="34" charset="0"/>
              </a:rPr>
              <a:t>window</a:t>
            </a:r>
            <a:r>
              <a:rPr lang="nl-BE" sz="1800" dirty="0">
                <a:effectLst/>
                <a:latin typeface="Calibri" panose="020F0502020204030204" pitchFamily="34" charset="0"/>
                <a:ea typeface="Calibri" panose="020F0502020204030204" pitchFamily="34" charset="0"/>
                <a:cs typeface="Calibri" panose="020F0502020204030204" pitchFamily="34" charset="0"/>
              </a:rPr>
              <a:t> of </a:t>
            </a:r>
            <a:r>
              <a:rPr lang="nl-BE" sz="1800" dirty="0" err="1">
                <a:effectLst/>
                <a:latin typeface="Calibri" panose="020F0502020204030204" pitchFamily="34" charset="0"/>
                <a:ea typeface="Calibri" panose="020F0502020204030204" pitchFamily="34" charset="0"/>
                <a:cs typeface="Calibri" panose="020F0502020204030204" pitchFamily="34" charset="0"/>
              </a:rPr>
              <a:t>tolerance</a:t>
            </a:r>
            <a:r>
              <a:rPr lang="nl-BE" sz="1800" dirty="0">
                <a:effectLst/>
                <a:latin typeface="Calibri" panose="020F0502020204030204" pitchFamily="34" charset="0"/>
                <a:ea typeface="Calibri" panose="020F0502020204030204" pitchFamily="34" charset="0"/>
                <a:cs typeface="Calibri" panose="020F0502020204030204" pitchFamily="34" charset="0"/>
              </a:rPr>
              <a:t>, de drie dieren: leeuw, hert, konijn. Start aan de hand van deze tekening een kort groepsgesprek. Wie kan er iets vertellen over zijn eigen stressraampje? </a:t>
            </a:r>
            <a:br>
              <a:rPr lang="nl-BE" sz="1800" dirty="0">
                <a:effectLst/>
                <a:latin typeface="Calibri" panose="020F0502020204030204" pitchFamily="34" charset="0"/>
                <a:ea typeface="Calibri" panose="020F0502020204030204" pitchFamily="34" charset="0"/>
                <a:cs typeface="Calibri" panose="020F0502020204030204" pitchFamily="34" charset="0"/>
              </a:rPr>
            </a:br>
            <a:r>
              <a:rPr lang="nl-BE" sz="1800" dirty="0" err="1">
                <a:effectLst/>
                <a:latin typeface="Calibri" panose="020F0502020204030204" pitchFamily="34" charset="0"/>
                <a:ea typeface="Calibri" panose="020F0502020204030204" pitchFamily="34" charset="0"/>
                <a:cs typeface="Calibri" panose="020F0502020204030204" pitchFamily="34" charset="0"/>
              </a:rPr>
              <a:t>vb</a:t>
            </a:r>
            <a:r>
              <a:rPr lang="nl-BE" sz="1800" dirty="0">
                <a:effectLst/>
                <a:latin typeface="Calibri" panose="020F0502020204030204" pitchFamily="34" charset="0"/>
                <a:ea typeface="Calibri" panose="020F0502020204030204" pitchFamily="34" charset="0"/>
                <a:cs typeface="Calibri" panose="020F0502020204030204" pitchFamily="34" charset="0"/>
              </a:rPr>
              <a:t>: Als mijn zus me vroeger pijn deed, kon ik een echte leeuw worden. Dan begon ik te vechten en te roepen.</a:t>
            </a:r>
            <a:br>
              <a:rPr lang="nl-BE" sz="1800" dirty="0">
                <a:effectLst/>
                <a:latin typeface="Calibri" panose="020F0502020204030204" pitchFamily="34" charset="0"/>
                <a:ea typeface="Calibri" panose="020F0502020204030204" pitchFamily="34" charset="0"/>
                <a:cs typeface="Calibri" panose="020F0502020204030204" pitchFamily="34" charset="0"/>
              </a:rPr>
            </a:br>
            <a:r>
              <a:rPr lang="nl-BE" sz="1800" dirty="0">
                <a:effectLst/>
                <a:latin typeface="Calibri" panose="020F0502020204030204" pitchFamily="34" charset="0"/>
                <a:ea typeface="Calibri" panose="020F0502020204030204" pitchFamily="34" charset="0"/>
                <a:cs typeface="Calibri" panose="020F0502020204030204" pitchFamily="34" charset="0"/>
              </a:rPr>
              <a:t>Wanneer mijn ouders vroeger soms hevige ruzie maakte, kon ik vaak niets meer doen en voelde ik mij een bang konijntje dat gewoon stokstijf bleef staan.</a:t>
            </a:r>
            <a:br>
              <a:rPr lang="nl-BE" sz="1800" dirty="0">
                <a:effectLst/>
                <a:latin typeface="Calibri" panose="020F0502020204030204" pitchFamily="34" charset="0"/>
                <a:ea typeface="Calibri" panose="020F0502020204030204" pitchFamily="34" charset="0"/>
                <a:cs typeface="Calibri" panose="020F0502020204030204" pitchFamily="34" charset="0"/>
              </a:rPr>
            </a:br>
            <a:r>
              <a:rPr lang="nl-BE" sz="1800" dirty="0">
                <a:effectLst/>
                <a:latin typeface="Calibri" panose="020F0502020204030204" pitchFamily="34" charset="0"/>
                <a:ea typeface="Calibri" panose="020F0502020204030204" pitchFamily="34" charset="0"/>
                <a:cs typeface="Calibri" panose="020F0502020204030204" pitchFamily="34" charset="0"/>
              </a:rPr>
              <a:t>Als mijn man nu boos is en zijn stem verhoogt, dan heb ik soms de neiging om weg te lopen als een hertje.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‘Ooit was ik eens heel erg bang’ (deel 1: 4min)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Filmpje laten zien van het voorleesboekje ‘ooit was ik eens heel erg bang’.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Wat gebeurde er bij al deze dieren? </a:t>
            </a:r>
            <a:br>
              <a:rPr lang="nl-BE" sz="1800" dirty="0">
                <a:effectLst/>
                <a:latin typeface="Calibri" panose="020F0502020204030204" pitchFamily="34" charset="0"/>
                <a:ea typeface="Calibri" panose="020F0502020204030204" pitchFamily="34" charset="0"/>
                <a:cs typeface="Calibri" panose="020F0502020204030204" pitchFamily="34" charset="0"/>
              </a:rPr>
            </a:br>
            <a:r>
              <a:rPr lang="nl-BE" sz="1800" dirty="0">
                <a:effectLst/>
                <a:latin typeface="Calibri" panose="020F0502020204030204" pitchFamily="34" charset="0"/>
                <a:ea typeface="Calibri" panose="020F0502020204030204" pitchFamily="34" charset="0"/>
                <a:cs typeface="Calibri" panose="020F0502020204030204" pitchFamily="34" charset="0"/>
              </a:rPr>
              <a:t>Denk eens na over welk diertje jij soms bent. Je kan de dieren die je bij jezelf herkent inkleuren of omcirkelen, zelf tekenen, kleien, gedicht/lied over schrijven…   Kunnen de kinderen er nadien iets over delen in de groep? </a:t>
            </a:r>
            <a:br>
              <a:rPr lang="nl-BE" sz="1800" dirty="0">
                <a:effectLst/>
                <a:latin typeface="Calibri" panose="020F0502020204030204" pitchFamily="34" charset="0"/>
                <a:ea typeface="Calibri" panose="020F0502020204030204" pitchFamily="34" charset="0"/>
                <a:cs typeface="Calibri" panose="020F0502020204030204" pitchFamily="34" charset="0"/>
              </a:rPr>
            </a:br>
            <a:r>
              <a:rPr lang="nl-BE" sz="1800" dirty="0">
                <a:effectLst/>
                <a:latin typeface="Calibri" panose="020F0502020204030204" pitchFamily="34" charset="0"/>
                <a:ea typeface="Calibri" panose="020F0502020204030204" pitchFamily="34" charset="0"/>
                <a:cs typeface="Calibri" panose="020F0502020204030204" pitchFamily="34" charset="0"/>
              </a:rPr>
              <a:t>Hou de dieren ook bij om ze mee in de mapjes te steken.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a:p>
            <a:pPr>
              <a:lnSpc>
                <a:spcPct val="107000"/>
              </a:lnSpc>
              <a:spcAft>
                <a:spcPts val="800"/>
              </a:spcAft>
            </a:pPr>
            <a:r>
              <a:rPr lang="nl-BE" sz="1100" b="1" dirty="0">
                <a:effectLst/>
                <a:latin typeface="Calibri" panose="020F0502020204030204" pitchFamily="34" charset="0"/>
                <a:ea typeface="Calibri" panose="020F0502020204030204" pitchFamily="34" charset="0"/>
                <a:cs typeface="Calibri" panose="020F0502020204030204" pitchFamily="34" charset="0"/>
              </a:rPr>
              <a:t>Verhaal  35min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Calibri" panose="020F0502020204030204" pitchFamily="34" charset="0"/>
              </a:rPr>
              <a:t>‘Ooit was ik eens heel erg bang’ (deel 2: 6min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Calibri" panose="020F0502020204030204" pitchFamily="34" charset="0"/>
              </a:rPr>
              <a:t>Filmpje laten zien van het voorleesboekje ‘ooit was ik eens heel erg bang’. </a:t>
            </a:r>
            <a:r>
              <a:rPr lang="nl-BE" sz="1100" dirty="0" err="1">
                <a:effectLst/>
                <a:latin typeface="Calibri" panose="020F0502020204030204" pitchFamily="34" charset="0"/>
                <a:ea typeface="Calibri" panose="020F0502020204030204" pitchFamily="34" charset="0"/>
                <a:cs typeface="Calibri" panose="020F0502020204030204" pitchFamily="34" charset="0"/>
              </a:rPr>
              <a:t>Squeezies</a:t>
            </a:r>
            <a:r>
              <a:rPr lang="nl-BE" sz="1100" dirty="0">
                <a:effectLst/>
                <a:latin typeface="Calibri" panose="020F0502020204030204" pitchFamily="34" charset="0"/>
                <a:ea typeface="Calibri" panose="020F0502020204030204" pitchFamily="34" charset="0"/>
                <a:cs typeface="Calibri" panose="020F0502020204030204" pitchFamily="34" charset="0"/>
              </a:rPr>
              <a:t> uitdelen.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Calibri" panose="020F0502020204030204" pitchFamily="34" charset="0"/>
              </a:rPr>
              <a:t>Weet je nog welke diertjes je soms zelf bent?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Calibri" panose="020F0502020204030204" pitchFamily="34" charset="0"/>
              </a:rPr>
              <a:t>Wat kan jou helpen? Wat doen jullie soms al? Of wat zou je nog kunnen doen? </a:t>
            </a:r>
            <a:br>
              <a:rPr lang="nl-BE" sz="1100" dirty="0">
                <a:effectLst/>
                <a:latin typeface="Calibri" panose="020F0502020204030204" pitchFamily="34" charset="0"/>
                <a:ea typeface="Calibri" panose="020F0502020204030204" pitchFamily="34" charset="0"/>
                <a:cs typeface="Calibri" panose="020F0502020204030204" pitchFamily="34" charset="0"/>
              </a:rPr>
            </a:br>
            <a:r>
              <a:rPr lang="nl-BE" sz="1100" dirty="0">
                <a:effectLst/>
                <a:latin typeface="Calibri" panose="020F0502020204030204" pitchFamily="34" charset="0"/>
                <a:ea typeface="Calibri" panose="020F0502020204030204" pitchFamily="34" charset="0"/>
                <a:cs typeface="Calibri" panose="020F0502020204030204" pitchFamily="34" charset="0"/>
              </a:rPr>
              <a:t>Nog enkele andere suggesties:</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l-BE" sz="1100" dirty="0">
                <a:effectLst/>
                <a:latin typeface="Calibri" panose="020F0502020204030204" pitchFamily="34" charset="0"/>
                <a:ea typeface="Calibri" panose="020F0502020204030204" pitchFamily="34" charset="0"/>
                <a:cs typeface="Calibri" panose="020F0502020204030204" pitchFamily="34" charset="0"/>
              </a:rPr>
              <a:t>weggaan en even wandelen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BE" sz="1100" dirty="0">
                <a:effectLst/>
                <a:latin typeface="Calibri" panose="020F0502020204030204" pitchFamily="34" charset="0"/>
                <a:ea typeface="Calibri" panose="020F0502020204030204" pitchFamily="34" charset="0"/>
                <a:cs typeface="Calibri" panose="020F0502020204030204" pitchFamily="34" charset="0"/>
              </a:rPr>
              <a:t>met je huisdier spelen of praten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BE" sz="1100" dirty="0">
                <a:effectLst/>
                <a:latin typeface="Calibri" panose="020F0502020204030204" pitchFamily="34" charset="0"/>
                <a:ea typeface="Calibri" panose="020F0502020204030204" pitchFamily="34" charset="0"/>
                <a:cs typeface="Calibri" panose="020F0502020204030204" pitchFamily="34" charset="0"/>
              </a:rPr>
              <a:t>vertellen aan je broertje of zusje, oom of tante, neef of nichtje of vriendje of vriendinnetje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nl-BE" sz="1100" dirty="0">
                <a:effectLst/>
                <a:latin typeface="Calibri" panose="020F0502020204030204" pitchFamily="34" charset="0"/>
                <a:ea typeface="Calibri" panose="020F0502020204030204" pitchFamily="34" charset="0"/>
                <a:cs typeface="Calibri" panose="020F0502020204030204" pitchFamily="34" charset="0"/>
              </a:rPr>
              <a:t>op je kussen slaan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Calibri" panose="020F0502020204030204" pitchFamily="34" charset="0"/>
              </a:rPr>
              <a:t>Signaleringsplan  (zie extra bijlage)</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Calibri" panose="020F0502020204030204" pitchFamily="34" charset="0"/>
              </a:rPr>
              <a:t>Denk even na voor jezelf:</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BE" sz="1100" dirty="0">
                <a:effectLst/>
                <a:latin typeface="Calibri" panose="020F0502020204030204" pitchFamily="34" charset="0"/>
                <a:ea typeface="Calibri" panose="020F0502020204030204" pitchFamily="34" charset="0"/>
                <a:cs typeface="Calibri" panose="020F0502020204030204" pitchFamily="34" charset="0"/>
              </a:rPr>
              <a:t>Wat merk je zelf op als je overprikkeld, gespannen, oké of lusteloos voelt?</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BE" sz="1100" dirty="0">
                <a:effectLst/>
                <a:latin typeface="Calibri" panose="020F0502020204030204" pitchFamily="34" charset="0"/>
                <a:ea typeface="Calibri" panose="020F0502020204030204" pitchFamily="34" charset="0"/>
                <a:cs typeface="Calibri" panose="020F0502020204030204" pitchFamily="34" charset="0"/>
              </a:rPr>
              <a:t>Wat merken de anderen dan aan jou?</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BE" sz="1100" dirty="0">
                <a:effectLst/>
                <a:latin typeface="Calibri" panose="020F0502020204030204" pitchFamily="34" charset="0"/>
                <a:ea typeface="Calibri" panose="020F0502020204030204" pitchFamily="34" charset="0"/>
                <a:cs typeface="Calibri" panose="020F0502020204030204" pitchFamily="34" charset="0"/>
              </a:rPr>
              <a:t>Wat kan ik doen? Of wat kan ik laten?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BE" sz="1100" dirty="0">
                <a:effectLst/>
                <a:latin typeface="Calibri" panose="020F0502020204030204" pitchFamily="34" charset="0"/>
                <a:ea typeface="Calibri" panose="020F0502020204030204" pitchFamily="34" charset="0"/>
                <a:cs typeface="Calibri" panose="020F0502020204030204" pitchFamily="34" charset="0"/>
              </a:rPr>
              <a:t>Wat kan iemand anders doen voor mij?</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Calibri" panose="020F0502020204030204" pitchFamily="34" charset="0"/>
              </a:rPr>
              <a:t>Samen invullen op bijgevoegde papieren.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b="1" dirty="0">
                <a:effectLst/>
                <a:latin typeface="Calibri" panose="020F0502020204030204" pitchFamily="34" charset="0"/>
                <a:ea typeface="Calibri" panose="020F0502020204030204" pitchFamily="34" charset="0"/>
                <a:cs typeface="Calibri" panose="020F0502020204030204" pitchFamily="34" charset="0"/>
              </a:rPr>
              <a:t>Veilige plek  30min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Vraag de kinderen of ze een veilige plek hebben, een plek die alleen van hen is en waar ze soms stiekem naar toe gaan als ze zich niet prettig voelen. Of als hun ouders ruzie hebben of hadden of als ze elkaar zelfs slaan.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Noem voorbeelden als: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BE" sz="1800" dirty="0">
                <a:effectLst/>
                <a:latin typeface="Calibri" panose="020F0502020204030204" pitchFamily="34" charset="0"/>
                <a:ea typeface="Calibri" panose="020F0502020204030204" pitchFamily="34" charset="0"/>
                <a:cs typeface="Calibri" panose="020F0502020204030204" pitchFamily="34" charset="0"/>
              </a:rPr>
              <a:t>bij een boom in de buurt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BE" sz="1800" dirty="0">
                <a:effectLst/>
                <a:latin typeface="Calibri" panose="020F0502020204030204" pitchFamily="34" charset="0"/>
                <a:ea typeface="Calibri" panose="020F0502020204030204" pitchFamily="34" charset="0"/>
                <a:cs typeface="Calibri" panose="020F0502020204030204" pitchFamily="34" charset="0"/>
              </a:rPr>
              <a:t>in een hoekje van de kamer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BE" sz="1800" dirty="0">
                <a:effectLst/>
                <a:latin typeface="Calibri" panose="020F0502020204030204" pitchFamily="34" charset="0"/>
                <a:ea typeface="Calibri" panose="020F0502020204030204" pitchFamily="34" charset="0"/>
                <a:cs typeface="Calibri" panose="020F0502020204030204" pitchFamily="34" charset="0"/>
              </a:rPr>
              <a:t>eigen slaapkamer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BE" sz="1800" dirty="0">
                <a:effectLst/>
                <a:latin typeface="Calibri" panose="020F0502020204030204" pitchFamily="34" charset="0"/>
                <a:ea typeface="Calibri" panose="020F0502020204030204" pitchFamily="34" charset="0"/>
                <a:cs typeface="Calibri" panose="020F0502020204030204" pitchFamily="34" charset="0"/>
              </a:rPr>
              <a:t>op het strand  (denkbeeldig)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BE" sz="1800" dirty="0">
                <a:effectLst/>
                <a:latin typeface="Calibri" panose="020F0502020204030204" pitchFamily="34" charset="0"/>
                <a:ea typeface="Calibri" panose="020F0502020204030204" pitchFamily="34" charset="0"/>
                <a:cs typeface="Calibri" panose="020F0502020204030204" pitchFamily="34" charset="0"/>
              </a:rPr>
              <a:t>in de bergen (denkbeeldig)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Vraag of ze een plek willen tekenen of verven waar ze zich veilig zouden voelen. Geef aan dat ze een plek mogen tekenen die echt bestaat maar ze mogen er ook één bedenken.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Vraag als iedereen klaar is of de kinderen kort iets over de tekening willen vertellen.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dirty="0">
                <a:effectLst/>
                <a:latin typeface="Calibri" panose="020F0502020204030204" pitchFamily="34" charset="0"/>
                <a:ea typeface="Calibri" panose="020F0502020204030204" pitchFamily="34" charset="0"/>
                <a:cs typeface="Calibri" panose="020F0502020204030204" pitchFamily="34" charset="0"/>
              </a:rPr>
              <a:t>Voorbereiding terugkoppeling aan de ouders 15min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Samen nadenken over welke dingen je zeker wel en niet wil zeggen. Kan je het voor jezelf al wat samenvatten? Heb je er nog vragen over? </a:t>
            </a:r>
            <a:br>
              <a:rPr lang="nl-BE" sz="1800" dirty="0">
                <a:effectLst/>
                <a:latin typeface="Calibri" panose="020F0502020204030204" pitchFamily="34" charset="0"/>
                <a:ea typeface="Calibri" panose="020F0502020204030204" pitchFamily="34" charset="0"/>
                <a:cs typeface="Calibri" panose="020F0502020204030204" pitchFamily="34" charset="0"/>
              </a:rPr>
            </a:br>
            <a:r>
              <a:rPr lang="nl-BE" sz="1800" dirty="0">
                <a:effectLst/>
                <a:latin typeface="Calibri" panose="020F0502020204030204" pitchFamily="34" charset="0"/>
                <a:ea typeface="Calibri" panose="020F0502020204030204" pitchFamily="34" charset="0"/>
                <a:cs typeface="Calibri" panose="020F0502020204030204" pitchFamily="34" charset="0"/>
              </a:rPr>
              <a:t>We gaan aan de hand van onze map, tekeningen, knutselwerken, het aan mama en papa verwoorden.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a:p>
            <a:endParaRPr lang="nl-BE" dirty="0"/>
          </a:p>
          <a:p>
            <a:pPr>
              <a:lnSpc>
                <a:spcPct val="107000"/>
              </a:lnSpc>
              <a:spcAft>
                <a:spcPts val="800"/>
              </a:spcAft>
            </a:pPr>
            <a:r>
              <a:rPr lang="nl-BE" sz="1800" b="1" dirty="0">
                <a:effectLst/>
                <a:latin typeface="Calibri" panose="020F0502020204030204" pitchFamily="34" charset="0"/>
                <a:ea typeface="Calibri" panose="020F0502020204030204" pitchFamily="34" charset="0"/>
                <a:cs typeface="Calibri" panose="020F0502020204030204" pitchFamily="34" charset="0"/>
              </a:rPr>
              <a:t>Ouders verwelkomen 40 min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Doel: verbinding en interactie creëren tussen ouders en hun kinderen.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Moet er iemand eerst iets van het hart vooraleer je u goed kan focussen op wat de kinderen te vertellen hebben zo dadelijk? </a:t>
            </a:r>
            <a:br>
              <a:rPr lang="nl-BE" sz="1800" dirty="0">
                <a:effectLst/>
                <a:latin typeface="Calibri" panose="020F0502020204030204" pitchFamily="34" charset="0"/>
                <a:ea typeface="Calibri" panose="020F0502020204030204" pitchFamily="34" charset="0"/>
                <a:cs typeface="Calibri" panose="020F0502020204030204" pitchFamily="34" charset="0"/>
              </a:rPr>
            </a:br>
            <a:r>
              <a:rPr lang="nl-BE" sz="1800" dirty="0">
                <a:effectLst/>
                <a:latin typeface="Calibri" panose="020F0502020204030204" pitchFamily="34" charset="0"/>
                <a:ea typeface="Calibri" panose="020F0502020204030204" pitchFamily="34" charset="0"/>
                <a:cs typeface="Calibri" panose="020F0502020204030204" pitchFamily="34" charset="0"/>
              </a:rPr>
              <a:t>Eerst kort in grote groep vertellen dat er heel hard is gewerkt, veel geleerd en prachtige dingen gemaakt en gezegd. We hebben in de groep met de ouders het boekje ‘ooit was ik eens heel erg bang’ gelezen, en dus ook met de kinderen.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Filmpje ‘far </a:t>
            </a:r>
            <a:r>
              <a:rPr lang="nl-BE" sz="1800" dirty="0" err="1">
                <a:effectLst/>
                <a:latin typeface="Calibri" panose="020F0502020204030204" pitchFamily="34" charset="0"/>
                <a:ea typeface="Calibri" panose="020F0502020204030204" pitchFamily="34" charset="0"/>
                <a:cs typeface="Calibri" panose="020F0502020204030204" pitchFamily="34" charset="0"/>
              </a:rPr>
              <a:t>from</a:t>
            </a:r>
            <a:r>
              <a:rPr lang="nl-BE" sz="1800" dirty="0">
                <a:effectLst/>
                <a:latin typeface="Calibri" panose="020F0502020204030204" pitchFamily="34" charset="0"/>
                <a:ea typeface="Calibri" panose="020F0502020204030204" pitchFamily="34" charset="0"/>
                <a:cs typeface="Calibri" panose="020F0502020204030204" pitchFamily="34" charset="0"/>
              </a:rPr>
              <a:t> te tree’ samen bekijken. Wat roept dit op? Herken je bepaalde zaken? Hoe voel je je nu na het bekijken van dit filmpje? Dit bespreken we kort in 2 groepen. (groep mag niet te groot zijn om dingen te delen)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Daarna kunnen de kinderen en ouders uitwisselen wat ze gedaan hebben in de groepen, wat ze geleerd hebben en wat hen kan helpen.</a:t>
            </a:r>
            <a:br>
              <a:rPr lang="nl-BE" sz="1800" dirty="0">
                <a:effectLst/>
                <a:latin typeface="Calibri" panose="020F0502020204030204" pitchFamily="34" charset="0"/>
                <a:ea typeface="Calibri" panose="020F0502020204030204" pitchFamily="34" charset="0"/>
                <a:cs typeface="Calibri" panose="020F0502020204030204" pitchFamily="34" charset="0"/>
              </a:rPr>
            </a:br>
            <a:r>
              <a:rPr lang="nl-BE" sz="1800" dirty="0">
                <a:effectLst/>
                <a:latin typeface="Calibri" panose="020F0502020204030204" pitchFamily="34" charset="0"/>
                <a:ea typeface="Calibri" panose="020F0502020204030204" pitchFamily="34" charset="0"/>
                <a:cs typeface="Calibri" panose="020F0502020204030204" pitchFamily="34" charset="0"/>
              </a:rPr>
              <a:t>Kinderen kunnen aan de hand van hun mapje aan hun ouders vertellen wat ze gedaan en geleerd hebben, wat hen kan helpen als ze zich niet goed voelen, wat ze kunnen doen of wie ze kunnen bellen als er opnieuw hevige ruzies zouden zijn thuis of een andere stressvolle situatie.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Eerst de kinderen aan de beurt laten, als begeleider loop je rond en ga je bij elk gezin langs om te horen hoe de uitwisseling loopt.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Tot slot is het de beurt aan de ouders. Ouders geven de wensen die ze in hun sessie hadden opgeschreven aan hun kinderen en geven kort uitleg. Wat hebben zij gedaan in de groep, wat hebben zij geleerd en wat gaan ze anders aanpakken in de toekomst?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b="1" dirty="0">
                <a:effectLst/>
                <a:latin typeface="Calibri" panose="020F0502020204030204" pitchFamily="34" charset="0"/>
                <a:ea typeface="Calibri" panose="020F0502020204030204" pitchFamily="34" charset="0"/>
                <a:cs typeface="Calibri" panose="020F0502020204030204" pitchFamily="34" charset="0"/>
              </a:rPr>
              <a:t>Veiligheidsplan  10min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Samen met de ouders een veiligheidsplan maken. Op die manier geven ouders ineens toestemming om ernaar te handelen als de kinderen zich niet veilig voelen.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Geef eerst toelichting: Het is belangrijk om te weten wie je kan vertrouwen. Als het niet goed gaat en er hele vervelende dingen gebeuren thuis, kun je daarnaar toe gaan. Het is belangrijk om geen slechte geheimen te bewaren. Uitleg verschil goede en slechte geheimen: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Goede geheimen zijn bijvoorbeeld als je een cadeau voor mama hebt gekocht, dat je dit nog niet verklapt. Een slecht geheim is bijvoorbeeld wanneer je ruzie hebt met een vriend of vriendin of iemand heeft jou pijn gedaan. Alle geheimen waar je bang, boos of verdrietig van wordt zijn slechte geheimen. Die mag je niet voor jezelf houden. Bij wie kan je dan terecht?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Elk kind vertelt wat hij of zij in zo’n geval zou doen en schrijft ideeën op in de eigen map.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Calibri" panose="020F0502020204030204" pitchFamily="34" charset="0"/>
              </a:rPr>
              <a:t>Bespreek dit na en geef elkaar zo tips. Sommige dingen liggen per kind anders (bijvoorbeeld een kind gaat naar een speciale tante die hij of zij heel erg vertrouwt) maar sommige tips kunnen voor iedereen gelden (zoals bel ‘awel’ of een andere hulpverlener). Deel de blaadjes uit met de noodnummers.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a:p>
            <a:endParaRPr lang="nl-BE" dirty="0"/>
          </a:p>
        </p:txBody>
      </p:sp>
      <p:sp>
        <p:nvSpPr>
          <p:cNvPr id="4" name="Tijdelijke aanduiding voor dianummer 3"/>
          <p:cNvSpPr>
            <a:spLocks noGrp="1"/>
          </p:cNvSpPr>
          <p:nvPr>
            <p:ph type="sldNum" sz="quarter" idx="5"/>
          </p:nvPr>
        </p:nvSpPr>
        <p:spPr/>
        <p:txBody>
          <a:bodyPr/>
          <a:lstStyle/>
          <a:p>
            <a:fld id="{D9E69870-A2B7-4011-9497-71A92033D92C}" type="slidenum">
              <a:rPr lang="nl-BE" smtClean="0"/>
              <a:t>10</a:t>
            </a:fld>
            <a:endParaRPr lang="nl-BE"/>
          </a:p>
        </p:txBody>
      </p:sp>
    </p:spTree>
    <p:extLst>
      <p:ext uri="{BB962C8B-B14F-4D97-AF65-F5344CB8AC3E}">
        <p14:creationId xmlns:p14="http://schemas.microsoft.com/office/powerpoint/2010/main" val="349742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509A250-FF31-4206-8172-F9D3106AACB1}"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796027F-7875-4030-9381-8BD8C4F21935}"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4509A250-FF31-4206-8172-F9D3106AACB1}" type="datetimeFigureOut">
              <a:rPr lang="en-US" dirty="0"/>
              <a:t>1/22/2024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509A250-FF31-4206-8172-F9D3106AACB1}"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mailto:karen.casier@mechelen.be" TargetMode="External"/><Relationship Id="rId2" Type="http://schemas.openxmlformats.org/officeDocument/2006/relationships/hyperlink" Target="mailto:veilighuis@mechelen.be" TargetMode="External"/><Relationship Id="rId1" Type="http://schemas.openxmlformats.org/officeDocument/2006/relationships/slideLayout" Target="../slideLayouts/slideLayout6.xml"/><Relationship Id="rId4" Type="http://schemas.openxmlformats.org/officeDocument/2006/relationships/hyperlink" Target="mailto:karolien.boonen@mechelen.b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weliswaar.be/bewijsstukA"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youtube.com/watch?v=U8gLstY6dY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38E7FB-89A4-CF1C-0B8E-5E658C8BB79B}"/>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6200" b="0" i="0" kern="1200">
                <a:solidFill>
                  <a:schemeClr val="tx2"/>
                </a:solidFill>
                <a:latin typeface="+mj-lt"/>
                <a:ea typeface="+mj-ea"/>
                <a:cs typeface="+mj-cs"/>
              </a:rPr>
              <a:t>Trauma bij kinderen na IFG</a:t>
            </a:r>
            <a:br>
              <a:rPr lang="en-US" sz="6200" b="0" i="0" kern="1200">
                <a:solidFill>
                  <a:schemeClr val="tx2"/>
                </a:solidFill>
                <a:latin typeface="+mj-lt"/>
                <a:ea typeface="+mj-ea"/>
                <a:cs typeface="+mj-cs"/>
              </a:rPr>
            </a:br>
            <a:r>
              <a:rPr lang="en-US" sz="6200" b="0" i="0" kern="1200">
                <a:solidFill>
                  <a:schemeClr val="tx2"/>
                </a:solidFill>
                <a:latin typeface="+mj-lt"/>
                <a:ea typeface="+mj-ea"/>
                <a:cs typeface="+mj-cs"/>
              </a:rPr>
              <a:t>Impulsproject Mechelen</a:t>
            </a:r>
          </a:p>
        </p:txBody>
      </p:sp>
    </p:spTree>
    <p:extLst>
      <p:ext uri="{BB962C8B-B14F-4D97-AF65-F5344CB8AC3E}">
        <p14:creationId xmlns:p14="http://schemas.microsoft.com/office/powerpoint/2010/main" val="194200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A0C22-E446-43E4-A270-96041CE44A48}"/>
              </a:ext>
            </a:extLst>
          </p:cNvPr>
          <p:cNvSpPr>
            <a:spLocks noGrp="1"/>
          </p:cNvSpPr>
          <p:nvPr>
            <p:ph type="title"/>
          </p:nvPr>
        </p:nvSpPr>
        <p:spPr/>
        <p:txBody>
          <a:bodyPr/>
          <a:lstStyle/>
          <a:p>
            <a:r>
              <a:rPr lang="nl-BE" dirty="0"/>
              <a:t>3 </a:t>
            </a:r>
            <a:r>
              <a:rPr lang="nl-BE" dirty="0" err="1"/>
              <a:t>Kindgroepen</a:t>
            </a:r>
            <a:endParaRPr lang="nl-BE" dirty="0"/>
          </a:p>
        </p:txBody>
      </p:sp>
      <p:sp>
        <p:nvSpPr>
          <p:cNvPr id="3" name="Tijdelijke aanduiding voor tekst 2">
            <a:extLst>
              <a:ext uri="{FF2B5EF4-FFF2-40B4-BE49-F238E27FC236}">
                <a16:creationId xmlns:a16="http://schemas.microsoft.com/office/drawing/2014/main" id="{D8651EC9-3D71-4FD7-B42D-027CCA6616D6}"/>
              </a:ext>
            </a:extLst>
          </p:cNvPr>
          <p:cNvSpPr>
            <a:spLocks noGrp="1"/>
          </p:cNvSpPr>
          <p:nvPr>
            <p:ph type="body" idx="1"/>
          </p:nvPr>
        </p:nvSpPr>
        <p:spPr/>
        <p:txBody>
          <a:bodyPr/>
          <a:lstStyle/>
          <a:p>
            <a:r>
              <a:rPr lang="nl-BE" dirty="0"/>
              <a:t>Bijeenkomst 1	</a:t>
            </a:r>
          </a:p>
        </p:txBody>
      </p:sp>
      <p:sp>
        <p:nvSpPr>
          <p:cNvPr id="4" name="Tijdelijke aanduiding voor tekst 3">
            <a:extLst>
              <a:ext uri="{FF2B5EF4-FFF2-40B4-BE49-F238E27FC236}">
                <a16:creationId xmlns:a16="http://schemas.microsoft.com/office/drawing/2014/main" id="{A1EF00F1-4426-402F-BAEB-942D9E2F453B}"/>
              </a:ext>
            </a:extLst>
          </p:cNvPr>
          <p:cNvSpPr>
            <a:spLocks noGrp="1"/>
          </p:cNvSpPr>
          <p:nvPr>
            <p:ph type="body" sz="half" idx="15"/>
          </p:nvPr>
        </p:nvSpPr>
        <p:spPr/>
        <p:txBody>
          <a:bodyPr/>
          <a:lstStyle/>
          <a:p>
            <a:pPr marL="285750" indent="-285750">
              <a:buFont typeface="Arial" panose="020B0604020202020204" pitchFamily="34" charset="0"/>
              <a:buChar char="•"/>
            </a:pPr>
            <a:r>
              <a:rPr lang="nl-BE" dirty="0"/>
              <a:t>Begin in de kring</a:t>
            </a:r>
          </a:p>
          <a:p>
            <a:pPr marL="285750" indent="-285750">
              <a:buFont typeface="Arial" panose="020B0604020202020204" pitchFamily="34" charset="0"/>
              <a:buChar char="•"/>
            </a:pPr>
            <a:r>
              <a:rPr lang="nl-BE" dirty="0"/>
              <a:t>Kennismaking (</a:t>
            </a:r>
            <a:r>
              <a:rPr lang="nl-BE" dirty="0" err="1"/>
              <a:t>wolspel</a:t>
            </a:r>
            <a:r>
              <a:rPr lang="nl-BE" dirty="0"/>
              <a:t>) </a:t>
            </a:r>
          </a:p>
          <a:p>
            <a:pPr marL="285750" indent="-285750">
              <a:buFont typeface="Arial" panose="020B0604020202020204" pitchFamily="34" charset="0"/>
              <a:buChar char="•"/>
            </a:pPr>
            <a:r>
              <a:rPr lang="nl-BE" dirty="0"/>
              <a:t>Introductie + waarom deze groep</a:t>
            </a:r>
          </a:p>
          <a:p>
            <a:pPr marL="285750" indent="-285750">
              <a:buFont typeface="Arial" panose="020B0604020202020204" pitchFamily="34" charset="0"/>
              <a:buChar char="•"/>
            </a:pPr>
            <a:r>
              <a:rPr lang="nl-BE" dirty="0"/>
              <a:t>Het weerbericht </a:t>
            </a:r>
          </a:p>
          <a:p>
            <a:pPr marL="285750" indent="-285750">
              <a:buFont typeface="Arial" panose="020B0604020202020204" pitchFamily="34" charset="0"/>
              <a:buChar char="•"/>
            </a:pPr>
            <a:r>
              <a:rPr lang="nl-BE" dirty="0"/>
              <a:t>Pauze</a:t>
            </a:r>
          </a:p>
          <a:p>
            <a:pPr marL="285750" indent="-285750">
              <a:buFont typeface="Arial" panose="020B0604020202020204" pitchFamily="34" charset="0"/>
              <a:buChar char="•"/>
            </a:pPr>
            <a:r>
              <a:rPr lang="nl-BE" dirty="0"/>
              <a:t>Stressraampje/</a:t>
            </a:r>
            <a:r>
              <a:rPr lang="nl-BE" dirty="0" err="1"/>
              <a:t>window</a:t>
            </a:r>
            <a:r>
              <a:rPr lang="nl-BE" dirty="0"/>
              <a:t> of </a:t>
            </a:r>
            <a:r>
              <a:rPr lang="nl-BE" dirty="0" err="1"/>
              <a:t>tolerance</a:t>
            </a:r>
            <a:endParaRPr lang="nl-BE" dirty="0"/>
          </a:p>
          <a:p>
            <a:pPr marL="285750" indent="-285750">
              <a:buFont typeface="Arial" panose="020B0604020202020204" pitchFamily="34" charset="0"/>
              <a:buChar char="•"/>
            </a:pPr>
            <a:r>
              <a:rPr lang="nl-BE" dirty="0"/>
              <a:t>Afronding: bewegingsoefening + afronden in kring</a:t>
            </a:r>
          </a:p>
        </p:txBody>
      </p:sp>
      <p:sp>
        <p:nvSpPr>
          <p:cNvPr id="5" name="Tijdelijke aanduiding voor tekst 4">
            <a:extLst>
              <a:ext uri="{FF2B5EF4-FFF2-40B4-BE49-F238E27FC236}">
                <a16:creationId xmlns:a16="http://schemas.microsoft.com/office/drawing/2014/main" id="{B1397F0D-327E-4B28-8BDA-0EFA7BB2224B}"/>
              </a:ext>
            </a:extLst>
          </p:cNvPr>
          <p:cNvSpPr>
            <a:spLocks noGrp="1"/>
          </p:cNvSpPr>
          <p:nvPr>
            <p:ph type="body" sz="quarter" idx="3"/>
          </p:nvPr>
        </p:nvSpPr>
        <p:spPr/>
        <p:txBody>
          <a:bodyPr/>
          <a:lstStyle/>
          <a:p>
            <a:r>
              <a:rPr lang="nl-BE" dirty="0"/>
              <a:t>Bijeenkomst 2</a:t>
            </a:r>
          </a:p>
        </p:txBody>
      </p:sp>
      <p:sp>
        <p:nvSpPr>
          <p:cNvPr id="6" name="Tijdelijke aanduiding voor tekst 5">
            <a:extLst>
              <a:ext uri="{FF2B5EF4-FFF2-40B4-BE49-F238E27FC236}">
                <a16:creationId xmlns:a16="http://schemas.microsoft.com/office/drawing/2014/main" id="{E05D66DD-A5D7-4CF1-B1FF-5AFBEDCBC7E6}"/>
              </a:ext>
            </a:extLst>
          </p:cNvPr>
          <p:cNvSpPr>
            <a:spLocks noGrp="1"/>
          </p:cNvSpPr>
          <p:nvPr>
            <p:ph type="body" sz="half" idx="16"/>
          </p:nvPr>
        </p:nvSpPr>
        <p:spPr/>
        <p:txBody>
          <a:bodyPr/>
          <a:lstStyle/>
          <a:p>
            <a:pPr marL="285750" indent="-285750">
              <a:buFont typeface="Arial" panose="020B0604020202020204" pitchFamily="34" charset="0"/>
              <a:buChar char="•"/>
            </a:pPr>
            <a:r>
              <a:rPr lang="nl-BE" dirty="0"/>
              <a:t>Begin in kring</a:t>
            </a:r>
          </a:p>
          <a:p>
            <a:pPr marL="285750" indent="-285750">
              <a:buFont typeface="Arial" panose="020B0604020202020204" pitchFamily="34" charset="0"/>
              <a:buChar char="•"/>
            </a:pPr>
            <a:r>
              <a:rPr lang="nl-BE" dirty="0"/>
              <a:t>Het weerbericht </a:t>
            </a:r>
          </a:p>
          <a:p>
            <a:pPr marL="285750" indent="-285750">
              <a:buFont typeface="Arial" panose="020B0604020202020204" pitchFamily="34" charset="0"/>
              <a:buChar char="•"/>
            </a:pPr>
            <a:r>
              <a:rPr lang="nl-BE" dirty="0"/>
              <a:t>Verhaal: ‘ooit was ik eens heel erg bang’ (deel 1 )</a:t>
            </a:r>
          </a:p>
          <a:p>
            <a:pPr marL="285750" indent="-285750">
              <a:buFont typeface="Arial" panose="020B0604020202020204" pitchFamily="34" charset="0"/>
              <a:buChar char="•"/>
            </a:pPr>
            <a:r>
              <a:rPr lang="nl-BE" dirty="0"/>
              <a:t>Pauze</a:t>
            </a:r>
          </a:p>
          <a:p>
            <a:pPr marL="285750" indent="-285750">
              <a:buFont typeface="Arial" panose="020B0604020202020204" pitchFamily="34" charset="0"/>
              <a:buChar char="•"/>
            </a:pPr>
            <a:r>
              <a:rPr lang="nl-BE" dirty="0"/>
              <a:t>Verhaal: ‘ooit was ik eens heel erg bang’ (deel 2 ) + signaleringsplan</a:t>
            </a:r>
          </a:p>
          <a:p>
            <a:pPr marL="285750" indent="-285750">
              <a:buFont typeface="Arial" panose="020B0604020202020204" pitchFamily="34" charset="0"/>
              <a:buChar char="•"/>
            </a:pPr>
            <a:r>
              <a:rPr lang="nl-BE" dirty="0"/>
              <a:t>Afronding: bewegingsoefening + afronden in kring</a:t>
            </a:r>
          </a:p>
          <a:p>
            <a:pPr marL="285750" indent="-285750">
              <a:buFont typeface="Arial" panose="020B0604020202020204" pitchFamily="34" charset="0"/>
              <a:buChar char="•"/>
            </a:pPr>
            <a:endParaRPr lang="nl-BE" dirty="0"/>
          </a:p>
        </p:txBody>
      </p:sp>
      <p:sp>
        <p:nvSpPr>
          <p:cNvPr id="7" name="Tijdelijke aanduiding voor tekst 6">
            <a:extLst>
              <a:ext uri="{FF2B5EF4-FFF2-40B4-BE49-F238E27FC236}">
                <a16:creationId xmlns:a16="http://schemas.microsoft.com/office/drawing/2014/main" id="{E1F60B63-22DF-48A8-AB26-4792F1EFD4D7}"/>
              </a:ext>
            </a:extLst>
          </p:cNvPr>
          <p:cNvSpPr>
            <a:spLocks noGrp="1"/>
          </p:cNvSpPr>
          <p:nvPr>
            <p:ph type="body" sz="quarter" idx="13"/>
          </p:nvPr>
        </p:nvSpPr>
        <p:spPr/>
        <p:txBody>
          <a:bodyPr/>
          <a:lstStyle/>
          <a:p>
            <a:r>
              <a:rPr lang="nl-BE" dirty="0"/>
              <a:t>Bijeenkomst 3 </a:t>
            </a:r>
          </a:p>
        </p:txBody>
      </p:sp>
      <p:sp>
        <p:nvSpPr>
          <p:cNvPr id="8" name="Tijdelijke aanduiding voor tekst 7">
            <a:extLst>
              <a:ext uri="{FF2B5EF4-FFF2-40B4-BE49-F238E27FC236}">
                <a16:creationId xmlns:a16="http://schemas.microsoft.com/office/drawing/2014/main" id="{E11BD487-E28F-4DFB-BADA-7EB1F60AC095}"/>
              </a:ext>
            </a:extLst>
          </p:cNvPr>
          <p:cNvSpPr>
            <a:spLocks noGrp="1"/>
          </p:cNvSpPr>
          <p:nvPr>
            <p:ph type="body" sz="half" idx="17"/>
          </p:nvPr>
        </p:nvSpPr>
        <p:spPr/>
        <p:txBody>
          <a:bodyPr>
            <a:normAutofit fontScale="92500" lnSpcReduction="20000"/>
          </a:bodyPr>
          <a:lstStyle/>
          <a:p>
            <a:pPr marL="285750" indent="-285750">
              <a:buFont typeface="Arial" panose="020B0604020202020204" pitchFamily="34" charset="0"/>
              <a:buChar char="•"/>
            </a:pPr>
            <a:r>
              <a:rPr lang="nl-BE" dirty="0"/>
              <a:t>Begin in kring</a:t>
            </a:r>
          </a:p>
          <a:p>
            <a:pPr marL="285750" indent="-285750">
              <a:buFont typeface="Arial" panose="020B0604020202020204" pitchFamily="34" charset="0"/>
              <a:buChar char="•"/>
            </a:pPr>
            <a:r>
              <a:rPr lang="nl-BE" dirty="0"/>
              <a:t>Het weerbericht </a:t>
            </a:r>
          </a:p>
          <a:p>
            <a:pPr marL="285750" indent="-285750">
              <a:buFont typeface="Arial" panose="020B0604020202020204" pitchFamily="34" charset="0"/>
              <a:buChar char="•"/>
            </a:pPr>
            <a:r>
              <a:rPr lang="nl-BE" dirty="0"/>
              <a:t>Veilige plek</a:t>
            </a:r>
          </a:p>
          <a:p>
            <a:pPr marL="285750" indent="-285750">
              <a:buFont typeface="Arial" panose="020B0604020202020204" pitchFamily="34" charset="0"/>
              <a:buChar char="•"/>
            </a:pPr>
            <a:r>
              <a:rPr lang="nl-BE" dirty="0"/>
              <a:t>Voorbereiding terugkoppeling ouders</a:t>
            </a:r>
          </a:p>
          <a:p>
            <a:pPr marL="285750" indent="-285750">
              <a:buFont typeface="Arial" panose="020B0604020202020204" pitchFamily="34" charset="0"/>
              <a:buChar char="•"/>
            </a:pPr>
            <a:r>
              <a:rPr lang="nl-BE" dirty="0"/>
              <a:t>Pauze  +  voorbereiding ouders</a:t>
            </a:r>
          </a:p>
          <a:p>
            <a:pPr marL="285750" indent="-285750">
              <a:buFont typeface="Arial" panose="020B0604020202020204" pitchFamily="34" charset="0"/>
              <a:buChar char="•"/>
            </a:pPr>
            <a:r>
              <a:rPr lang="nl-BE" dirty="0"/>
              <a:t>Ouders verwelkomen</a:t>
            </a:r>
          </a:p>
          <a:p>
            <a:pPr marL="285750" indent="-285750">
              <a:buFont typeface="Arial" panose="020B0604020202020204" pitchFamily="34" charset="0"/>
              <a:buChar char="•"/>
            </a:pPr>
            <a:r>
              <a:rPr lang="nl-BE" dirty="0"/>
              <a:t>‘Far </a:t>
            </a:r>
            <a:r>
              <a:rPr lang="nl-BE" dirty="0" err="1"/>
              <a:t>from</a:t>
            </a:r>
            <a:r>
              <a:rPr lang="nl-BE" dirty="0"/>
              <a:t> </a:t>
            </a:r>
            <a:r>
              <a:rPr lang="nl-BE" dirty="0" err="1"/>
              <a:t>the</a:t>
            </a:r>
            <a:r>
              <a:rPr lang="nl-BE" dirty="0"/>
              <a:t> tree’</a:t>
            </a:r>
          </a:p>
          <a:p>
            <a:pPr marL="285750" indent="-285750">
              <a:buFont typeface="Arial" panose="020B0604020202020204" pitchFamily="34" charset="0"/>
              <a:buChar char="•"/>
            </a:pPr>
            <a:r>
              <a:rPr lang="nl-BE" dirty="0"/>
              <a:t>Uitwisseling ouders en kinderen + veiligheidsplan</a:t>
            </a:r>
          </a:p>
          <a:p>
            <a:pPr marL="285750" indent="-285750">
              <a:buFont typeface="Arial" panose="020B0604020202020204" pitchFamily="34" charset="0"/>
              <a:buChar char="•"/>
            </a:pPr>
            <a:r>
              <a:rPr lang="nl-BE" dirty="0"/>
              <a:t>Afronding: bewegingsoefening + afronden in kring</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endParaRPr lang="nl-BE" dirty="0"/>
          </a:p>
        </p:txBody>
      </p:sp>
    </p:spTree>
    <p:extLst>
      <p:ext uri="{BB962C8B-B14F-4D97-AF65-F5344CB8AC3E}">
        <p14:creationId xmlns:p14="http://schemas.microsoft.com/office/powerpoint/2010/main" val="173690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9F7749E-D0F2-E270-FA82-9A3885FDCBF5}"/>
              </a:ext>
            </a:extLst>
          </p:cNvPr>
          <p:cNvSpPr>
            <a:spLocks noGrp="1"/>
          </p:cNvSpPr>
          <p:nvPr>
            <p:ph type="title"/>
          </p:nvPr>
        </p:nvSpPr>
        <p:spPr/>
        <p:txBody>
          <a:bodyPr/>
          <a:lstStyle/>
          <a:p>
            <a:r>
              <a:rPr lang="nl-BE" dirty="0"/>
              <a:t>Enkele sfeerbeelden</a:t>
            </a:r>
          </a:p>
        </p:txBody>
      </p:sp>
      <p:pic>
        <p:nvPicPr>
          <p:cNvPr id="15" name="Tijdelijke aanduiding voor inhoud 14" descr="Afbeelding met tekst, binnen&#10;&#10;Automatisch gegenereerde beschrijving">
            <a:extLst>
              <a:ext uri="{FF2B5EF4-FFF2-40B4-BE49-F238E27FC236}">
                <a16:creationId xmlns:a16="http://schemas.microsoft.com/office/drawing/2014/main" id="{B480DB25-0D65-80F9-4F09-729333D5C2E1}"/>
              </a:ext>
            </a:extLst>
          </p:cNvPr>
          <p:cNvPicPr>
            <a:picLocks noGrp="1" noChangeAspect="1"/>
          </p:cNvPicPr>
          <p:nvPr>
            <p:ph idx="1"/>
          </p:nvPr>
        </p:nvPicPr>
        <p:blipFill>
          <a:blip r:embed="rId2"/>
          <a:stretch>
            <a:fillRect/>
          </a:stretch>
        </p:blipFill>
        <p:spPr>
          <a:xfrm>
            <a:off x="5017750" y="4076625"/>
            <a:ext cx="2156499" cy="2269999"/>
          </a:xfrm>
        </p:spPr>
      </p:pic>
      <p:pic>
        <p:nvPicPr>
          <p:cNvPr id="17" name="Tijdelijke aanduiding voor inhoud 16" descr="Afbeelding met tekst&#10;&#10;Automatisch gegenereerde beschrijving">
            <a:extLst>
              <a:ext uri="{FF2B5EF4-FFF2-40B4-BE49-F238E27FC236}">
                <a16:creationId xmlns:a16="http://schemas.microsoft.com/office/drawing/2014/main" id="{3B3FCD52-4EC4-695D-DDA5-C4565FA40FF2}"/>
              </a:ext>
            </a:extLst>
          </p:cNvPr>
          <p:cNvPicPr>
            <a:picLocks noGrp="1" noChangeAspect="1"/>
          </p:cNvPicPr>
          <p:nvPr>
            <p:ph sz="quarter" idx="4294967295"/>
          </p:nvPr>
        </p:nvPicPr>
        <p:blipFill>
          <a:blip r:embed="rId3"/>
          <a:stretch>
            <a:fillRect/>
          </a:stretch>
        </p:blipFill>
        <p:spPr>
          <a:xfrm>
            <a:off x="931862" y="4226057"/>
            <a:ext cx="2894136" cy="2179225"/>
          </a:xfrm>
        </p:spPr>
      </p:pic>
      <p:pic>
        <p:nvPicPr>
          <p:cNvPr id="19" name="Afbeelding 18" descr="Afbeelding met persoon&#10;&#10;Automatisch gegenereerde beschrijving">
            <a:extLst>
              <a:ext uri="{FF2B5EF4-FFF2-40B4-BE49-F238E27FC236}">
                <a16:creationId xmlns:a16="http://schemas.microsoft.com/office/drawing/2014/main" id="{FD71C4BD-D8EA-C9E0-D9F8-A5542B44DB8D}"/>
              </a:ext>
            </a:extLst>
          </p:cNvPr>
          <p:cNvPicPr>
            <a:picLocks noChangeAspect="1"/>
          </p:cNvPicPr>
          <p:nvPr/>
        </p:nvPicPr>
        <p:blipFill>
          <a:blip r:embed="rId4"/>
          <a:stretch>
            <a:fillRect/>
          </a:stretch>
        </p:blipFill>
        <p:spPr>
          <a:xfrm>
            <a:off x="2603122" y="1580931"/>
            <a:ext cx="2107795" cy="2248315"/>
          </a:xfrm>
          <a:prstGeom prst="rect">
            <a:avLst/>
          </a:prstGeom>
        </p:spPr>
      </p:pic>
      <p:pic>
        <p:nvPicPr>
          <p:cNvPr id="21" name="Afbeelding 20" descr="Afbeelding met tekst, kantoorartikelen, envelop, accessoire&#10;&#10;Automatisch gegenereerde beschrijving">
            <a:extLst>
              <a:ext uri="{FF2B5EF4-FFF2-40B4-BE49-F238E27FC236}">
                <a16:creationId xmlns:a16="http://schemas.microsoft.com/office/drawing/2014/main" id="{325DDF5B-B319-50A5-BB90-2D30026CE071}"/>
              </a:ext>
            </a:extLst>
          </p:cNvPr>
          <p:cNvPicPr>
            <a:picLocks noChangeAspect="1"/>
          </p:cNvPicPr>
          <p:nvPr/>
        </p:nvPicPr>
        <p:blipFill>
          <a:blip r:embed="rId5"/>
          <a:stretch>
            <a:fillRect/>
          </a:stretch>
        </p:blipFill>
        <p:spPr>
          <a:xfrm>
            <a:off x="8366001" y="4175476"/>
            <a:ext cx="2777270" cy="2082953"/>
          </a:xfrm>
          <a:prstGeom prst="rect">
            <a:avLst/>
          </a:prstGeom>
        </p:spPr>
      </p:pic>
      <p:pic>
        <p:nvPicPr>
          <p:cNvPr id="23" name="Afbeelding 22" descr="Afbeelding met tekst, persoon&#10;&#10;Automatisch gegenereerde beschrijving">
            <a:extLst>
              <a:ext uri="{FF2B5EF4-FFF2-40B4-BE49-F238E27FC236}">
                <a16:creationId xmlns:a16="http://schemas.microsoft.com/office/drawing/2014/main" id="{A47DCFCA-ACB2-8369-A1E4-9E0D89F12E05}"/>
              </a:ext>
            </a:extLst>
          </p:cNvPr>
          <p:cNvPicPr>
            <a:picLocks noChangeAspect="1"/>
          </p:cNvPicPr>
          <p:nvPr/>
        </p:nvPicPr>
        <p:blipFill>
          <a:blip r:embed="rId6"/>
          <a:stretch>
            <a:fillRect/>
          </a:stretch>
        </p:blipFill>
        <p:spPr>
          <a:xfrm>
            <a:off x="6667928" y="809966"/>
            <a:ext cx="2317750" cy="2746963"/>
          </a:xfrm>
          <a:prstGeom prst="rect">
            <a:avLst/>
          </a:prstGeom>
        </p:spPr>
      </p:pic>
    </p:spTree>
    <p:extLst>
      <p:ext uri="{BB962C8B-B14F-4D97-AF65-F5344CB8AC3E}">
        <p14:creationId xmlns:p14="http://schemas.microsoft.com/office/powerpoint/2010/main" val="248762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F2A00-8836-46A3-B570-EB20F854372B}"/>
              </a:ext>
            </a:extLst>
          </p:cNvPr>
          <p:cNvSpPr>
            <a:spLocks noGrp="1"/>
          </p:cNvSpPr>
          <p:nvPr>
            <p:ph type="title"/>
          </p:nvPr>
        </p:nvSpPr>
        <p:spPr/>
        <p:txBody>
          <a:bodyPr/>
          <a:lstStyle/>
          <a:p>
            <a:r>
              <a:rPr lang="nl-BE" dirty="0"/>
              <a:t>Nazorg</a:t>
            </a:r>
          </a:p>
        </p:txBody>
      </p:sp>
      <p:sp>
        <p:nvSpPr>
          <p:cNvPr id="3" name="Tijdelijke aanduiding voor tekst 2">
            <a:extLst>
              <a:ext uri="{FF2B5EF4-FFF2-40B4-BE49-F238E27FC236}">
                <a16:creationId xmlns:a16="http://schemas.microsoft.com/office/drawing/2014/main" id="{22C6FC9F-CDBE-47DD-9FF3-8CED3B899A5C}"/>
              </a:ext>
            </a:extLst>
          </p:cNvPr>
          <p:cNvSpPr>
            <a:spLocks noGrp="1"/>
          </p:cNvSpPr>
          <p:nvPr>
            <p:ph type="body" sz="half" idx="2"/>
          </p:nvPr>
        </p:nvSpPr>
        <p:spPr>
          <a:xfrm>
            <a:off x="1154953" y="3048000"/>
            <a:ext cx="8825659" cy="2362200"/>
          </a:xfrm>
        </p:spPr>
        <p:txBody>
          <a:bodyPr/>
          <a:lstStyle/>
          <a:p>
            <a:pPr marL="285750" indent="-285750">
              <a:buFont typeface="Wingdings" panose="05000000000000000000" pitchFamily="2" charset="2"/>
              <a:buChar char="§"/>
            </a:pPr>
            <a:r>
              <a:rPr lang="nl-BE" dirty="0"/>
              <a:t>Zijn er ouders die beroep willen doen op CAW? </a:t>
            </a:r>
          </a:p>
          <a:p>
            <a:pPr marL="285750" indent="-285750">
              <a:buFont typeface="Wingdings" panose="05000000000000000000" pitchFamily="2" charset="2"/>
              <a:buChar char="§"/>
            </a:pPr>
            <a:r>
              <a:rPr lang="nl-BE" dirty="0"/>
              <a:t>Andere nazorg? </a:t>
            </a:r>
          </a:p>
          <a:p>
            <a:pPr marL="285750" indent="-285750">
              <a:buFont typeface="Wingdings" panose="05000000000000000000" pitchFamily="2" charset="2"/>
              <a:buChar char="§"/>
            </a:pPr>
            <a:endParaRPr lang="nl-BE" dirty="0"/>
          </a:p>
          <a:p>
            <a:endParaRPr lang="nl-BE" dirty="0"/>
          </a:p>
          <a:p>
            <a:pPr marL="285750" indent="-285750">
              <a:buFont typeface="Wingdings" panose="05000000000000000000" pitchFamily="2" charset="2"/>
              <a:buChar char="§"/>
            </a:pPr>
            <a:r>
              <a:rPr lang="nl-BE" dirty="0"/>
              <a:t>Wens: gemeenschappelijke taal die verder gecreëerd kan worden in de gezinnen, andere kijk naar gedrag van kinderen en nieuwe aanpak</a:t>
            </a:r>
          </a:p>
          <a:p>
            <a:endParaRPr lang="nl-BE" dirty="0"/>
          </a:p>
        </p:txBody>
      </p:sp>
    </p:spTree>
    <p:extLst>
      <p:ext uri="{BB962C8B-B14F-4D97-AF65-F5344CB8AC3E}">
        <p14:creationId xmlns:p14="http://schemas.microsoft.com/office/powerpoint/2010/main" val="1736991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8662907-254C-4722-8D83-0F3BF3EBD18E}"/>
              </a:ext>
            </a:extLst>
          </p:cNvPr>
          <p:cNvSpPr>
            <a:spLocks noGrp="1"/>
          </p:cNvSpPr>
          <p:nvPr>
            <p:ph type="title"/>
          </p:nvPr>
        </p:nvSpPr>
        <p:spPr/>
        <p:txBody>
          <a:bodyPr/>
          <a:lstStyle/>
          <a:p>
            <a:r>
              <a:rPr lang="nl-BE" dirty="0"/>
              <a:t>Vragen? </a:t>
            </a:r>
            <a:br>
              <a:rPr lang="nl-BE" dirty="0"/>
            </a:br>
            <a:br>
              <a:rPr lang="nl-BE" dirty="0"/>
            </a:br>
            <a:br>
              <a:rPr lang="nl-BE" dirty="0"/>
            </a:br>
            <a:r>
              <a:rPr lang="nl-BE" dirty="0">
                <a:hlinkClick r:id="rId2"/>
              </a:rPr>
              <a:t>veilighuis@mechelen.be</a:t>
            </a:r>
            <a:br>
              <a:rPr lang="nl-BE" dirty="0"/>
            </a:br>
            <a:r>
              <a:rPr lang="nl-BE" dirty="0">
                <a:hlinkClick r:id="rId3"/>
              </a:rPr>
              <a:t>karen.casier@mechelen.be</a:t>
            </a:r>
            <a:br>
              <a:rPr lang="nl-BE" dirty="0"/>
            </a:br>
            <a:r>
              <a:rPr lang="nl-BE" dirty="0">
                <a:hlinkClick r:id="rId4"/>
              </a:rPr>
              <a:t>karolien.boonen@mechelen.be</a:t>
            </a:r>
            <a:br>
              <a:rPr lang="nl-BE" dirty="0"/>
            </a:br>
            <a:endParaRPr lang="nl-BE" dirty="0"/>
          </a:p>
        </p:txBody>
      </p:sp>
    </p:spTree>
    <p:extLst>
      <p:ext uri="{BB962C8B-B14F-4D97-AF65-F5344CB8AC3E}">
        <p14:creationId xmlns:p14="http://schemas.microsoft.com/office/powerpoint/2010/main" val="391084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8F094-9C0A-8C7E-06FD-323A8DF5B5FD}"/>
              </a:ext>
            </a:extLst>
          </p:cNvPr>
          <p:cNvSpPr>
            <a:spLocks noGrp="1"/>
          </p:cNvSpPr>
          <p:nvPr>
            <p:ph type="title"/>
          </p:nvPr>
        </p:nvSpPr>
        <p:spPr/>
        <p:txBody>
          <a:bodyPr/>
          <a:lstStyle/>
          <a:p>
            <a:r>
              <a:rPr lang="nl-BE" dirty="0"/>
              <a:t>Kader</a:t>
            </a:r>
          </a:p>
        </p:txBody>
      </p:sp>
      <p:sp>
        <p:nvSpPr>
          <p:cNvPr id="3" name="Tijdelijke aanduiding voor inhoud 2">
            <a:extLst>
              <a:ext uri="{FF2B5EF4-FFF2-40B4-BE49-F238E27FC236}">
                <a16:creationId xmlns:a16="http://schemas.microsoft.com/office/drawing/2014/main" id="{54BD16AE-597E-FD00-6B15-F3905C412C07}"/>
              </a:ext>
            </a:extLst>
          </p:cNvPr>
          <p:cNvSpPr>
            <a:spLocks noGrp="1"/>
          </p:cNvSpPr>
          <p:nvPr>
            <p:ph idx="1"/>
          </p:nvPr>
        </p:nvSpPr>
        <p:spPr/>
        <p:txBody>
          <a:bodyPr/>
          <a:lstStyle/>
          <a:p>
            <a:r>
              <a:rPr lang="nl-BE" dirty="0"/>
              <a:t>Kinderen die getuige zijn van partnergeweld = slachtoffers</a:t>
            </a:r>
          </a:p>
          <a:p>
            <a:r>
              <a:rPr lang="nl-BE" dirty="0"/>
              <a:t>Nood aan een laagdrempelig aanbod voor kinderen</a:t>
            </a:r>
          </a:p>
          <a:p>
            <a:r>
              <a:rPr lang="nl-BE" dirty="0" err="1"/>
              <a:t>Psycho</a:t>
            </a:r>
            <a:r>
              <a:rPr lang="nl-BE" dirty="0"/>
              <a:t> educatief aanbod voor ouders over de impact van partnergeweld op de kinderen</a:t>
            </a:r>
          </a:p>
          <a:p>
            <a:r>
              <a:rPr lang="nl-BE" dirty="0"/>
              <a:t>Inbedding in de werking van het Family Justice Center</a:t>
            </a:r>
          </a:p>
          <a:p>
            <a:r>
              <a:rPr lang="nl-BE" dirty="0"/>
              <a:t>Professionals sensibiliseren om oog te hebben voor de kinderen</a:t>
            </a:r>
          </a:p>
        </p:txBody>
      </p:sp>
    </p:spTree>
    <p:extLst>
      <p:ext uri="{BB962C8B-B14F-4D97-AF65-F5344CB8AC3E}">
        <p14:creationId xmlns:p14="http://schemas.microsoft.com/office/powerpoint/2010/main" val="307263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8F094-9C0A-8C7E-06FD-323A8DF5B5FD}"/>
              </a:ext>
            </a:extLst>
          </p:cNvPr>
          <p:cNvSpPr>
            <a:spLocks noGrp="1"/>
          </p:cNvSpPr>
          <p:nvPr>
            <p:ph type="title"/>
          </p:nvPr>
        </p:nvSpPr>
        <p:spPr/>
        <p:txBody>
          <a:bodyPr/>
          <a:lstStyle/>
          <a:p>
            <a:r>
              <a:rPr lang="nl-BE" dirty="0"/>
              <a:t>Impulsproject</a:t>
            </a:r>
          </a:p>
        </p:txBody>
      </p:sp>
      <p:sp>
        <p:nvSpPr>
          <p:cNvPr id="3" name="Tijdelijke aanduiding voor inhoud 2">
            <a:extLst>
              <a:ext uri="{FF2B5EF4-FFF2-40B4-BE49-F238E27FC236}">
                <a16:creationId xmlns:a16="http://schemas.microsoft.com/office/drawing/2014/main" id="{54BD16AE-597E-FD00-6B15-F3905C412C07}"/>
              </a:ext>
            </a:extLst>
          </p:cNvPr>
          <p:cNvSpPr>
            <a:spLocks noGrp="1"/>
          </p:cNvSpPr>
          <p:nvPr>
            <p:ph idx="1"/>
          </p:nvPr>
        </p:nvSpPr>
        <p:spPr/>
        <p:txBody>
          <a:bodyPr/>
          <a:lstStyle/>
          <a:p>
            <a:r>
              <a:rPr lang="nl-BE" dirty="0"/>
              <a:t>Impulsmiddelen FOD Binnenlandse Zaken okt ’22 – okt ‘24</a:t>
            </a:r>
          </a:p>
          <a:p>
            <a:r>
              <a:rPr lang="nl-BE" dirty="0"/>
              <a:t>Stad Mechelen = projectleider</a:t>
            </a:r>
          </a:p>
          <a:p>
            <a:r>
              <a:rPr lang="nl-BE" dirty="0"/>
              <a:t>Alle lokale besturen en de 5 politiezones werden betrokken in de aanvraag (via de samenwerkingsovereenkomsten </a:t>
            </a:r>
            <a:r>
              <a:rPr lang="nl-BE" dirty="0" err="1"/>
              <a:t>ikv</a:t>
            </a:r>
            <a:r>
              <a:rPr lang="nl-BE" dirty="0"/>
              <a:t> Veilig Huis)</a:t>
            </a:r>
          </a:p>
          <a:p>
            <a:r>
              <a:rPr lang="nl-BE" dirty="0"/>
              <a:t>Uitvoering van het project in samenwerking met het team van Veilig Huis, het Vertrouwenscentrum Kindermishandeling en het CAW</a:t>
            </a:r>
          </a:p>
          <a:p>
            <a:r>
              <a:rPr lang="nl-BE" dirty="0"/>
              <a:t>Okt ’22 – dec ’22 : voorbereidingsfase</a:t>
            </a:r>
          </a:p>
          <a:p>
            <a:r>
              <a:rPr lang="nl-BE" dirty="0"/>
              <a:t>2023: effectieve uitvoering</a:t>
            </a:r>
          </a:p>
        </p:txBody>
      </p:sp>
    </p:spTree>
    <p:extLst>
      <p:ext uri="{BB962C8B-B14F-4D97-AF65-F5344CB8AC3E}">
        <p14:creationId xmlns:p14="http://schemas.microsoft.com/office/powerpoint/2010/main" val="191950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44DEC-9C86-6F53-2374-AF5C29930EDB}"/>
              </a:ext>
            </a:extLst>
          </p:cNvPr>
          <p:cNvSpPr>
            <a:spLocks noGrp="1"/>
          </p:cNvSpPr>
          <p:nvPr>
            <p:ph type="title"/>
          </p:nvPr>
        </p:nvSpPr>
        <p:spPr/>
        <p:txBody>
          <a:bodyPr/>
          <a:lstStyle/>
          <a:p>
            <a:r>
              <a:rPr lang="nl-BE"/>
              <a:t>Cijfers werking 2023</a:t>
            </a:r>
            <a:endParaRPr lang="nl-BE" dirty="0"/>
          </a:p>
        </p:txBody>
      </p:sp>
      <p:sp>
        <p:nvSpPr>
          <p:cNvPr id="3" name="Tijdelijke aanduiding voor inhoud 2">
            <a:extLst>
              <a:ext uri="{FF2B5EF4-FFF2-40B4-BE49-F238E27FC236}">
                <a16:creationId xmlns:a16="http://schemas.microsoft.com/office/drawing/2014/main" id="{CF24E3B3-8120-649E-851A-435FEE00822F}"/>
              </a:ext>
            </a:extLst>
          </p:cNvPr>
          <p:cNvSpPr>
            <a:spLocks noGrp="1"/>
          </p:cNvSpPr>
          <p:nvPr>
            <p:ph idx="1"/>
          </p:nvPr>
        </p:nvSpPr>
        <p:spPr/>
        <p:txBody>
          <a:bodyPr>
            <a:normAutofit fontScale="85000" lnSpcReduction="10000"/>
          </a:bodyPr>
          <a:lstStyle/>
          <a:p>
            <a:r>
              <a:rPr lang="nl-BE" dirty="0"/>
              <a:t>21 kinderen hebben effectief deelgenomen aan de </a:t>
            </a:r>
            <a:r>
              <a:rPr lang="nl-BE" dirty="0" err="1"/>
              <a:t>kindgroepen</a:t>
            </a:r>
            <a:endParaRPr lang="nl-BE" dirty="0"/>
          </a:p>
          <a:p>
            <a:pPr lvl="1"/>
            <a:r>
              <a:rPr lang="nl-BE" dirty="0"/>
              <a:t>3 volledige reeksen (2 in Mechelen, 1 in Duffel)</a:t>
            </a:r>
          </a:p>
          <a:p>
            <a:r>
              <a:rPr lang="nl-BE" dirty="0"/>
              <a:t>35 ouders hebben effectief deelgenomen aan een oudergroep</a:t>
            </a:r>
          </a:p>
          <a:p>
            <a:pPr lvl="1"/>
            <a:r>
              <a:rPr lang="nl-BE" dirty="0"/>
              <a:t>Extra oudergroepen (1 in Mechelen, 1 in Berlaar, 1 </a:t>
            </a:r>
            <a:r>
              <a:rPr lang="nl-BE"/>
              <a:t>in Ruisbroek, 1 in Lier)</a:t>
            </a:r>
            <a:endParaRPr lang="nl-BE" dirty="0"/>
          </a:p>
          <a:p>
            <a:r>
              <a:rPr lang="nl-BE" dirty="0"/>
              <a:t>6 ouders stroomden door naar een individueel begeleidingstraject bij het CAW</a:t>
            </a:r>
          </a:p>
          <a:p>
            <a:endParaRPr lang="nl-BE" dirty="0"/>
          </a:p>
          <a:p>
            <a:r>
              <a:rPr lang="nl-BE" dirty="0"/>
              <a:t>Opmerkingen:</a:t>
            </a:r>
          </a:p>
          <a:p>
            <a:pPr lvl="1"/>
            <a:r>
              <a:rPr lang="nl-BE" dirty="0"/>
              <a:t>Het blijft een hoge drempel voor ouders om naar de groep te komen</a:t>
            </a:r>
          </a:p>
          <a:p>
            <a:pPr lvl="1"/>
            <a:r>
              <a:rPr lang="nl-BE" dirty="0"/>
              <a:t>Het vraagt een engagement om kinderen 3 woensdagnamiddagen naar de </a:t>
            </a:r>
            <a:r>
              <a:rPr lang="nl-BE" dirty="0" err="1"/>
              <a:t>kindgroep</a:t>
            </a:r>
            <a:r>
              <a:rPr lang="nl-BE" dirty="0"/>
              <a:t> te laten komen</a:t>
            </a:r>
          </a:p>
          <a:p>
            <a:pPr lvl="1"/>
            <a:r>
              <a:rPr lang="nl-BE" dirty="0"/>
              <a:t>Het vraagt tijd om een nieuw aanbod te integreren in de regio</a:t>
            </a:r>
          </a:p>
          <a:p>
            <a:pPr lvl="1"/>
            <a:r>
              <a:rPr lang="nl-BE" dirty="0"/>
              <a:t>Wie wel deelneemt (zowel ouders als kinderen) is zeer tevreden over het aanbod</a:t>
            </a:r>
          </a:p>
          <a:p>
            <a:pPr lvl="1"/>
            <a:endParaRPr lang="nl-BE" dirty="0"/>
          </a:p>
        </p:txBody>
      </p:sp>
    </p:spTree>
    <p:extLst>
      <p:ext uri="{BB962C8B-B14F-4D97-AF65-F5344CB8AC3E}">
        <p14:creationId xmlns:p14="http://schemas.microsoft.com/office/powerpoint/2010/main" val="412582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44DEC-9C86-6F53-2374-AF5C29930EDB}"/>
              </a:ext>
            </a:extLst>
          </p:cNvPr>
          <p:cNvSpPr>
            <a:spLocks noGrp="1"/>
          </p:cNvSpPr>
          <p:nvPr>
            <p:ph type="title"/>
          </p:nvPr>
        </p:nvSpPr>
        <p:spPr/>
        <p:txBody>
          <a:bodyPr/>
          <a:lstStyle/>
          <a:p>
            <a:r>
              <a:rPr lang="nl-BE" dirty="0"/>
              <a:t>Tussentijdse evaluatie</a:t>
            </a:r>
          </a:p>
        </p:txBody>
      </p:sp>
      <p:sp>
        <p:nvSpPr>
          <p:cNvPr id="3" name="Tijdelijke aanduiding voor inhoud 2">
            <a:extLst>
              <a:ext uri="{FF2B5EF4-FFF2-40B4-BE49-F238E27FC236}">
                <a16:creationId xmlns:a16="http://schemas.microsoft.com/office/drawing/2014/main" id="{CF24E3B3-8120-649E-851A-435FEE00822F}"/>
              </a:ext>
            </a:extLst>
          </p:cNvPr>
          <p:cNvSpPr>
            <a:spLocks noGrp="1"/>
          </p:cNvSpPr>
          <p:nvPr>
            <p:ph idx="1"/>
          </p:nvPr>
        </p:nvSpPr>
        <p:spPr>
          <a:xfrm>
            <a:off x="1103312" y="1676400"/>
            <a:ext cx="8946541" cy="4571999"/>
          </a:xfrm>
        </p:spPr>
        <p:txBody>
          <a:bodyPr>
            <a:normAutofit/>
          </a:bodyPr>
          <a:lstStyle/>
          <a:p>
            <a:r>
              <a:rPr lang="nl-NL" b="0" i="0" dirty="0">
                <a:effectLst/>
                <a:latin typeface="Times New Roman" panose="02020603050405020304" pitchFamily="18" charset="0"/>
              </a:rPr>
              <a:t>De doorverwijzing naar dit aanbod werd verruimd. Niet enkel de eigen casusregisseurs kunnen ouders en kinderen </a:t>
            </a:r>
            <a:r>
              <a:rPr lang="nl-NL" b="0" i="0" dirty="0" err="1">
                <a:effectLst/>
                <a:latin typeface="Times New Roman" panose="02020603050405020304" pitchFamily="18" charset="0"/>
              </a:rPr>
              <a:t>toeleiden</a:t>
            </a:r>
            <a:r>
              <a:rPr lang="nl-NL" b="0" i="0" dirty="0">
                <a:effectLst/>
                <a:latin typeface="Times New Roman" panose="02020603050405020304" pitchFamily="18" charset="0"/>
              </a:rPr>
              <a:t> naar het aanbod, maar ook professionals uit de regio die een begeleidingsaanbod bieden voor gezinnen die met IFG geconfronteerd worden.</a:t>
            </a:r>
            <a:r>
              <a:rPr lang="nl-BE" dirty="0"/>
              <a:t> </a:t>
            </a:r>
          </a:p>
          <a:p>
            <a:r>
              <a:rPr lang="nl-NL" b="0" i="0" dirty="0">
                <a:effectLst/>
                <a:latin typeface="Times New Roman" panose="02020603050405020304" pitchFamily="18" charset="0"/>
              </a:rPr>
              <a:t>De 12 FJC-casusregisseurs kregen een opleiding over de nood aan een trauma-sensitieve aanpak voor kinderen als getuige van geweld + het concrete programma van Blaffen of Schuilen. 4 casusregisseurs konden zich verder specialiseren als co-begeleider en deelnemen aan een van de oudergroepen.</a:t>
            </a:r>
          </a:p>
          <a:p>
            <a:r>
              <a:rPr lang="nl-NL" dirty="0">
                <a:latin typeface="Times New Roman" panose="02020603050405020304" pitchFamily="18" charset="0"/>
              </a:rPr>
              <a:t>Dit nieuwe aanbod werd uitgebreid bekendgemaakt aan professionals in de regio</a:t>
            </a:r>
          </a:p>
          <a:p>
            <a:r>
              <a:rPr lang="nl-NL" b="0" i="0" dirty="0">
                <a:effectLst/>
                <a:latin typeface="Times New Roman" panose="02020603050405020304" pitchFamily="18" charset="0"/>
              </a:rPr>
              <a:t>Op de overlegtafels van Veilig Huis wordt het aanbod structureel als mogelijkheid besproken.</a:t>
            </a:r>
          </a:p>
          <a:p>
            <a:endParaRPr lang="nl-BE" dirty="0"/>
          </a:p>
          <a:p>
            <a:endParaRPr lang="nl-BE" dirty="0"/>
          </a:p>
          <a:p>
            <a:pPr lvl="1"/>
            <a:endParaRPr lang="nl-BE" dirty="0"/>
          </a:p>
        </p:txBody>
      </p:sp>
    </p:spTree>
    <p:extLst>
      <p:ext uri="{BB962C8B-B14F-4D97-AF65-F5344CB8AC3E}">
        <p14:creationId xmlns:p14="http://schemas.microsoft.com/office/powerpoint/2010/main" val="388521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E336C-FF1E-458B-9708-6E348DE51144}"/>
              </a:ext>
            </a:extLst>
          </p:cNvPr>
          <p:cNvSpPr>
            <a:spLocks noGrp="1"/>
          </p:cNvSpPr>
          <p:nvPr>
            <p:ph type="ctrTitle"/>
          </p:nvPr>
        </p:nvSpPr>
        <p:spPr>
          <a:xfrm>
            <a:off x="5606233" y="1447800"/>
            <a:ext cx="4374379" cy="3329581"/>
          </a:xfrm>
        </p:spPr>
        <p:txBody>
          <a:bodyPr>
            <a:normAutofit/>
          </a:bodyPr>
          <a:lstStyle/>
          <a:p>
            <a:pPr>
              <a:lnSpc>
                <a:spcPct val="90000"/>
              </a:lnSpc>
            </a:pPr>
            <a:r>
              <a:rPr lang="nl-BE"/>
              <a:t>Blaffen of schuilen?</a:t>
            </a:r>
          </a:p>
        </p:txBody>
      </p:sp>
      <p:sp>
        <p:nvSpPr>
          <p:cNvPr id="3" name="Ondertitel 2">
            <a:extLst>
              <a:ext uri="{FF2B5EF4-FFF2-40B4-BE49-F238E27FC236}">
                <a16:creationId xmlns:a16="http://schemas.microsoft.com/office/drawing/2014/main" id="{5AB74AC7-2100-4F37-98E6-26BDEEAADDA1}"/>
              </a:ext>
            </a:extLst>
          </p:cNvPr>
          <p:cNvSpPr>
            <a:spLocks noGrp="1"/>
          </p:cNvSpPr>
          <p:nvPr>
            <p:ph type="subTitle" idx="1"/>
          </p:nvPr>
        </p:nvSpPr>
        <p:spPr>
          <a:xfrm>
            <a:off x="5606233" y="4777380"/>
            <a:ext cx="4374379" cy="861420"/>
          </a:xfrm>
        </p:spPr>
        <p:txBody>
          <a:bodyPr>
            <a:normAutofit/>
          </a:bodyPr>
          <a:lstStyle/>
          <a:p>
            <a:r>
              <a:rPr lang="nl-BE"/>
              <a:t>Voorstelling ouder- en </a:t>
            </a:r>
            <a:r>
              <a:rPr lang="nl-BE" err="1"/>
              <a:t>kindgroepen</a:t>
            </a:r>
            <a:endParaRPr lang="nl-BE"/>
          </a:p>
        </p:txBody>
      </p:sp>
      <p:pic>
        <p:nvPicPr>
          <p:cNvPr id="15" name="Afbeelding 14">
            <a:extLst>
              <a:ext uri="{FF2B5EF4-FFF2-40B4-BE49-F238E27FC236}">
                <a16:creationId xmlns:a16="http://schemas.microsoft.com/office/drawing/2014/main" id="{BA49F698-51D1-4737-8137-407059C29B18}"/>
              </a:ext>
            </a:extLst>
          </p:cNvPr>
          <p:cNvPicPr>
            <a:picLocks noChangeAspect="1"/>
          </p:cNvPicPr>
          <p:nvPr/>
        </p:nvPicPr>
        <p:blipFill rotWithShape="1">
          <a:blip r:embed="rId3"/>
          <a:srcRect r="33124" b="11218"/>
          <a:stretch/>
        </p:blipFill>
        <p:spPr>
          <a:xfrm>
            <a:off x="1502607" y="3600952"/>
            <a:ext cx="2472850" cy="2302493"/>
          </a:xfrm>
          <a:prstGeom prst="rect">
            <a:avLst/>
          </a:prstGeom>
          <a:effectLst/>
        </p:spPr>
      </p:pic>
      <p:pic>
        <p:nvPicPr>
          <p:cNvPr id="8" name="Afbeelding 7">
            <a:extLst>
              <a:ext uri="{FF2B5EF4-FFF2-40B4-BE49-F238E27FC236}">
                <a16:creationId xmlns:a16="http://schemas.microsoft.com/office/drawing/2014/main" id="{1350D4DE-54B1-470B-B967-F0FF6E2FA5C1}"/>
              </a:ext>
            </a:extLst>
          </p:cNvPr>
          <p:cNvPicPr>
            <a:picLocks noChangeAspect="1"/>
          </p:cNvPicPr>
          <p:nvPr/>
        </p:nvPicPr>
        <p:blipFill rotWithShape="1">
          <a:blip r:embed="rId4"/>
          <a:srcRect l="2757" t="4325" r="51923" b="6433"/>
          <a:stretch/>
        </p:blipFill>
        <p:spPr>
          <a:xfrm>
            <a:off x="1502607" y="880818"/>
            <a:ext cx="2472850" cy="2479221"/>
          </a:xfrm>
          <a:prstGeom prst="rect">
            <a:avLst/>
          </a:prstGeom>
          <a:effectLst/>
        </p:spPr>
      </p:pic>
      <p:sp>
        <p:nvSpPr>
          <p:cNvPr id="9" name="Tekstvak 8">
            <a:extLst>
              <a:ext uri="{FF2B5EF4-FFF2-40B4-BE49-F238E27FC236}">
                <a16:creationId xmlns:a16="http://schemas.microsoft.com/office/drawing/2014/main" id="{4648925B-3F87-4FD8-92F0-BE5C1D164880}"/>
              </a:ext>
            </a:extLst>
          </p:cNvPr>
          <p:cNvSpPr txBox="1"/>
          <p:nvPr/>
        </p:nvSpPr>
        <p:spPr>
          <a:xfrm>
            <a:off x="3047215" y="3237263"/>
            <a:ext cx="6094428" cy="369332"/>
          </a:xfrm>
          <a:prstGeom prst="rect">
            <a:avLst/>
          </a:prstGeom>
          <a:noFill/>
        </p:spPr>
        <p:txBody>
          <a:bodyPr wrap="square">
            <a:spAutoFit/>
          </a:bodyPr>
          <a:lstStyle/>
          <a:p>
            <a:endParaRPr lang="nl-BE" dirty="0"/>
          </a:p>
        </p:txBody>
      </p:sp>
      <p:sp>
        <p:nvSpPr>
          <p:cNvPr id="11" name="Tekstvak 10">
            <a:extLst>
              <a:ext uri="{FF2B5EF4-FFF2-40B4-BE49-F238E27FC236}">
                <a16:creationId xmlns:a16="http://schemas.microsoft.com/office/drawing/2014/main" id="{4131D0EB-B801-4DE7-B1AB-F3E2B4F6BEE8}"/>
              </a:ext>
            </a:extLst>
          </p:cNvPr>
          <p:cNvSpPr txBox="1"/>
          <p:nvPr/>
        </p:nvSpPr>
        <p:spPr>
          <a:xfrm>
            <a:off x="3047215" y="3237263"/>
            <a:ext cx="6094428" cy="369332"/>
          </a:xfrm>
          <a:prstGeom prst="rect">
            <a:avLst/>
          </a:prstGeom>
          <a:noFill/>
        </p:spPr>
        <p:txBody>
          <a:bodyPr wrap="square">
            <a:spAutoFit/>
          </a:bodyPr>
          <a:lstStyle/>
          <a:p>
            <a:endParaRPr lang="nl-BE" dirty="0"/>
          </a:p>
        </p:txBody>
      </p:sp>
    </p:spTree>
    <p:extLst>
      <p:ext uri="{BB962C8B-B14F-4D97-AF65-F5344CB8AC3E}">
        <p14:creationId xmlns:p14="http://schemas.microsoft.com/office/powerpoint/2010/main" val="68190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 name="Picture 3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1" name="Picture 3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2" name="Oval 3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3" name="Picture 3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4" name="Picture 3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5" name="Rectangle 4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6" name="Rectangle 43">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el 1">
            <a:extLst>
              <a:ext uri="{FF2B5EF4-FFF2-40B4-BE49-F238E27FC236}">
                <a16:creationId xmlns:a16="http://schemas.microsoft.com/office/drawing/2014/main" id="{1A9B1FE6-D34B-4094-905F-1ECDE2838DE0}"/>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b="0" i="0" kern="1200">
                <a:solidFill>
                  <a:srgbClr val="EBEBEB"/>
                </a:solidFill>
                <a:latin typeface="+mj-lt"/>
                <a:ea typeface="+mj-ea"/>
                <a:cs typeface="+mj-cs"/>
              </a:rPr>
              <a:t>Flyer</a:t>
            </a:r>
          </a:p>
        </p:txBody>
      </p:sp>
      <p:sp>
        <p:nvSpPr>
          <p:cNvPr id="6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68" name="Freeform: Shape 47">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9" name="Rectangle 49">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Afbeelding 2">
            <a:extLst>
              <a:ext uri="{FF2B5EF4-FFF2-40B4-BE49-F238E27FC236}">
                <a16:creationId xmlns:a16="http://schemas.microsoft.com/office/drawing/2014/main" id="{B98DF2DC-3735-41A6-A8C7-B85D68C22504}"/>
              </a:ext>
            </a:extLst>
          </p:cNvPr>
          <p:cNvPicPr>
            <a:picLocks noChangeAspect="1"/>
          </p:cNvPicPr>
          <p:nvPr/>
        </p:nvPicPr>
        <p:blipFill>
          <a:blip r:embed="rId7"/>
          <a:stretch>
            <a:fillRect/>
          </a:stretch>
        </p:blipFill>
        <p:spPr>
          <a:xfrm>
            <a:off x="643854" y="1210521"/>
            <a:ext cx="6270662" cy="4436492"/>
          </a:xfrm>
          <a:prstGeom prst="rect">
            <a:avLst/>
          </a:prstGeom>
          <a:effectLst/>
        </p:spPr>
      </p:pic>
    </p:spTree>
    <p:extLst>
      <p:ext uri="{BB962C8B-B14F-4D97-AF65-F5344CB8AC3E}">
        <p14:creationId xmlns:p14="http://schemas.microsoft.com/office/powerpoint/2010/main" val="3118580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E9D03-C137-4F1D-A249-15589FE930C7}"/>
              </a:ext>
            </a:extLst>
          </p:cNvPr>
          <p:cNvSpPr>
            <a:spLocks noGrp="1"/>
          </p:cNvSpPr>
          <p:nvPr>
            <p:ph type="title"/>
          </p:nvPr>
        </p:nvSpPr>
        <p:spPr>
          <a:xfrm>
            <a:off x="951754" y="482600"/>
            <a:ext cx="8825659" cy="1981200"/>
          </a:xfrm>
        </p:spPr>
        <p:txBody>
          <a:bodyPr/>
          <a:lstStyle/>
          <a:p>
            <a:r>
              <a:rPr lang="nl-BE" dirty="0"/>
              <a:t>Oudergroep</a:t>
            </a:r>
            <a:br>
              <a:rPr lang="nl-BE" dirty="0"/>
            </a:br>
            <a:br>
              <a:rPr lang="nl-BE" dirty="0"/>
            </a:br>
            <a:endParaRPr lang="nl-BE" dirty="0"/>
          </a:p>
        </p:txBody>
      </p:sp>
      <p:sp>
        <p:nvSpPr>
          <p:cNvPr id="3" name="Tijdelijke aanduiding voor tekst 2">
            <a:extLst>
              <a:ext uri="{FF2B5EF4-FFF2-40B4-BE49-F238E27FC236}">
                <a16:creationId xmlns:a16="http://schemas.microsoft.com/office/drawing/2014/main" id="{2131861C-0D6D-49A2-BB6F-13DC92602E7B}"/>
              </a:ext>
            </a:extLst>
          </p:cNvPr>
          <p:cNvSpPr>
            <a:spLocks noGrp="1"/>
          </p:cNvSpPr>
          <p:nvPr>
            <p:ph type="body" sz="half" idx="2"/>
          </p:nvPr>
        </p:nvSpPr>
        <p:spPr>
          <a:xfrm>
            <a:off x="804153" y="1663700"/>
            <a:ext cx="10220194" cy="4533899"/>
          </a:xfrm>
        </p:spPr>
        <p:txBody>
          <a:bodyPr>
            <a:normAutofit fontScale="92500" lnSpcReduction="10000"/>
          </a:bodyPr>
          <a:lstStyle/>
          <a:p>
            <a:pPr marL="285750" indent="-285750">
              <a:buFont typeface="Wingdings" panose="05000000000000000000" pitchFamily="2" charset="2"/>
              <a:buChar char="§"/>
            </a:pPr>
            <a:endParaRPr lang="nl-BE" dirty="0"/>
          </a:p>
          <a:p>
            <a:endParaRPr lang="nl-BE" dirty="0"/>
          </a:p>
          <a:p>
            <a:pPr marL="342900" indent="-342900">
              <a:buFont typeface="Wingdings" panose="05000000000000000000" pitchFamily="2" charset="2"/>
              <a:buChar char="§"/>
            </a:pPr>
            <a:r>
              <a:rPr lang="nl-BE" sz="2000" dirty="0"/>
              <a:t>Voorstelling en inleiding</a:t>
            </a:r>
          </a:p>
          <a:p>
            <a:pPr marL="342900" indent="-342900">
              <a:buFont typeface="Wingdings" panose="05000000000000000000" pitchFamily="2" charset="2"/>
              <a:buChar char="§"/>
            </a:pPr>
            <a:r>
              <a:rPr lang="nl-BE" sz="2000" dirty="0"/>
              <a:t>Rode draad: 	Wat is het effect van geweld op kinderen?</a:t>
            </a:r>
            <a:br>
              <a:rPr lang="nl-BE" sz="2000" dirty="0"/>
            </a:br>
            <a:r>
              <a:rPr lang="nl-BE" sz="2000" dirty="0"/>
              <a:t>					Wat helpt kinderen?</a:t>
            </a:r>
            <a:br>
              <a:rPr lang="nl-BE" sz="2000" dirty="0"/>
            </a:br>
            <a:r>
              <a:rPr lang="nl-BE" sz="2000" dirty="0"/>
              <a:t>					Zelfzorg ouders?</a:t>
            </a:r>
          </a:p>
          <a:p>
            <a:endParaRPr lang="nl-BE" sz="2000" dirty="0"/>
          </a:p>
          <a:p>
            <a:pPr marL="285750" indent="-285750">
              <a:buFont typeface="Wingdings" panose="05000000000000000000" pitchFamily="2" charset="2"/>
              <a:buChar char="§"/>
            </a:pPr>
            <a:r>
              <a:rPr lang="nl-BE" sz="2000" dirty="0">
                <a:effectLst/>
                <a:ea typeface="Calibri" panose="020F0502020204030204" pitchFamily="34" charset="0"/>
                <a:cs typeface="Times New Roman" panose="02020603050405020304" pitchFamily="18" charset="0"/>
              </a:rPr>
              <a:t>Kortfilm: Bewijsstuk A  + </a:t>
            </a:r>
            <a:r>
              <a:rPr lang="nl-BE" sz="2000" dirty="0" err="1">
                <a:effectLst/>
                <a:ea typeface="Calibri" panose="020F0502020204030204" pitchFamily="34" charset="0"/>
                <a:cs typeface="Times New Roman" panose="02020603050405020304" pitchFamily="18" charset="0"/>
              </a:rPr>
              <a:t>psycho</a:t>
            </a:r>
            <a:r>
              <a:rPr lang="nl-BE" sz="2000" dirty="0">
                <a:effectLst/>
                <a:ea typeface="Calibri" panose="020F0502020204030204" pitchFamily="34" charset="0"/>
                <a:cs typeface="Times New Roman" panose="02020603050405020304" pitchFamily="18" charset="0"/>
              </a:rPr>
              <a:t> educatie   </a:t>
            </a:r>
            <a:r>
              <a:rPr lang="nl-B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https://www.weliswaar.be/bewijsstukA</a:t>
            </a:r>
            <a:endParaRPr lang="nl-BE" sz="2000"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nl-BE" sz="2000" dirty="0" err="1">
                <a:effectLst/>
                <a:ea typeface="Calibri" panose="020F0502020204030204" pitchFamily="34" charset="0"/>
                <a:cs typeface="Times New Roman" panose="02020603050405020304" pitchFamily="18" charset="0"/>
              </a:rPr>
              <a:t>Window</a:t>
            </a:r>
            <a:r>
              <a:rPr lang="nl-BE" sz="2000" dirty="0">
                <a:effectLst/>
                <a:ea typeface="Calibri" panose="020F0502020204030204" pitchFamily="34" charset="0"/>
                <a:cs typeface="Times New Roman" panose="02020603050405020304" pitchFamily="18" charset="0"/>
              </a:rPr>
              <a:t> of </a:t>
            </a:r>
            <a:r>
              <a:rPr lang="nl-BE" sz="2000" dirty="0" err="1">
                <a:effectLst/>
                <a:ea typeface="Calibri" panose="020F0502020204030204" pitchFamily="34" charset="0"/>
                <a:cs typeface="Times New Roman" panose="02020603050405020304" pitchFamily="18" charset="0"/>
              </a:rPr>
              <a:t>tolerance</a:t>
            </a:r>
            <a:r>
              <a:rPr lang="nl-BE" sz="2000" dirty="0">
                <a:effectLst/>
                <a:ea typeface="Calibri" panose="020F0502020204030204" pitchFamily="34" charset="0"/>
                <a:cs typeface="Times New Roman" panose="02020603050405020304" pitchFamily="18" charset="0"/>
              </a:rPr>
              <a:t> + filmpje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https://www.youtube.com/watch?v=U8gLstY6dYc</a:t>
            </a:r>
            <a:endParaRPr lang="nl-BE" sz="2000"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nl-BE" sz="2000" dirty="0">
                <a:ea typeface="Calibri" panose="020F0502020204030204" pitchFamily="34" charset="0"/>
                <a:cs typeface="Times New Roman" panose="02020603050405020304" pitchFamily="18" charset="0"/>
              </a:rPr>
              <a:t>Verhaal: ‘</a:t>
            </a:r>
            <a:r>
              <a:rPr lang="nl-BE" sz="2000" dirty="0" err="1">
                <a:ea typeface="Calibri" panose="020F0502020204030204" pitchFamily="34" charset="0"/>
                <a:cs typeface="Times New Roman" panose="02020603050405020304" pitchFamily="18" charset="0"/>
              </a:rPr>
              <a:t>once</a:t>
            </a:r>
            <a:r>
              <a:rPr lang="nl-BE" sz="2000" dirty="0">
                <a:ea typeface="Calibri" panose="020F0502020204030204" pitchFamily="34" charset="0"/>
                <a:cs typeface="Times New Roman" panose="02020603050405020304" pitchFamily="18" charset="0"/>
              </a:rPr>
              <a:t> I was </a:t>
            </a:r>
            <a:r>
              <a:rPr lang="nl-BE" sz="2000" dirty="0" err="1">
                <a:ea typeface="Calibri" panose="020F0502020204030204" pitchFamily="34" charset="0"/>
                <a:cs typeface="Times New Roman" panose="02020603050405020304" pitchFamily="18" charset="0"/>
              </a:rPr>
              <a:t>very</a:t>
            </a:r>
            <a:r>
              <a:rPr lang="nl-BE" sz="2000" dirty="0">
                <a:ea typeface="Calibri" panose="020F0502020204030204" pitchFamily="34" charset="0"/>
                <a:cs typeface="Times New Roman" panose="02020603050405020304" pitchFamily="18" charset="0"/>
              </a:rPr>
              <a:t> </a:t>
            </a:r>
            <a:r>
              <a:rPr lang="nl-BE" sz="2000" dirty="0" err="1">
                <a:ea typeface="Calibri" panose="020F0502020204030204" pitchFamily="34" charset="0"/>
                <a:cs typeface="Times New Roman" panose="02020603050405020304" pitchFamily="18" charset="0"/>
              </a:rPr>
              <a:t>very</a:t>
            </a:r>
            <a:r>
              <a:rPr lang="nl-BE" sz="2000" dirty="0">
                <a:ea typeface="Calibri" panose="020F0502020204030204" pitchFamily="34" charset="0"/>
                <a:cs typeface="Times New Roman" panose="02020603050405020304" pitchFamily="18" charset="0"/>
              </a:rPr>
              <a:t> </a:t>
            </a:r>
            <a:r>
              <a:rPr lang="nl-BE" sz="2000" dirty="0" err="1">
                <a:ea typeface="Calibri" panose="020F0502020204030204" pitchFamily="34" charset="0"/>
                <a:cs typeface="Times New Roman" panose="02020603050405020304" pitchFamily="18" charset="0"/>
              </a:rPr>
              <a:t>scared</a:t>
            </a:r>
            <a:r>
              <a:rPr lang="nl-BE" sz="2000" dirty="0">
                <a:ea typeface="Calibri" panose="020F0502020204030204" pitchFamily="34" charset="0"/>
                <a:cs typeface="Times New Roman" panose="02020603050405020304" pitchFamily="18" charset="0"/>
              </a:rPr>
              <a:t>’ van Chandra Ghosh </a:t>
            </a:r>
            <a:r>
              <a:rPr lang="nl-BE" sz="2000" dirty="0" err="1">
                <a:ea typeface="Calibri" panose="020F0502020204030204" pitchFamily="34" charset="0"/>
                <a:cs typeface="Times New Roman" panose="02020603050405020304" pitchFamily="18" charset="0"/>
              </a:rPr>
              <a:t>Ippen</a:t>
            </a:r>
            <a:r>
              <a:rPr lang="nl-BE" sz="2000" dirty="0">
                <a:ea typeface="Calibri" panose="020F0502020204030204" pitchFamily="34" charset="0"/>
                <a:cs typeface="Times New Roman" panose="02020603050405020304" pitchFamily="18" charset="0"/>
              </a:rPr>
              <a:t>  (boekje)</a:t>
            </a:r>
          </a:p>
          <a:p>
            <a:pPr marL="285750" indent="-285750">
              <a:buFont typeface="Wingdings" panose="05000000000000000000" pitchFamily="2" charset="2"/>
              <a:buChar char="§"/>
            </a:pPr>
            <a:r>
              <a:rPr lang="nl-BE" sz="2000" dirty="0">
                <a:effectLst/>
                <a:ea typeface="Calibri" panose="020F0502020204030204" pitchFamily="34" charset="0"/>
                <a:cs typeface="Times New Roman" panose="02020603050405020304" pitchFamily="18" charset="0"/>
              </a:rPr>
              <a:t>OPTIONEEL: oefening over de impact van IFG per leeftijdscategorie</a:t>
            </a:r>
          </a:p>
          <a:p>
            <a:pPr marL="285750" indent="-285750">
              <a:buFont typeface="Wingdings" panose="05000000000000000000" pitchFamily="2" charset="2"/>
              <a:buChar char="§"/>
            </a:pPr>
            <a:r>
              <a:rPr lang="nl-BE" sz="2000" dirty="0">
                <a:ea typeface="Calibri" panose="020F0502020204030204" pitchFamily="34" charset="0"/>
                <a:cs typeface="Times New Roman" panose="02020603050405020304" pitchFamily="18" charset="0"/>
              </a:rPr>
              <a:t>Afronding + goed voornemen </a:t>
            </a:r>
            <a:endParaRPr lang="nl-BE" sz="2000"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nl-BE"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nl-BE"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nl-BE" dirty="0"/>
          </a:p>
        </p:txBody>
      </p:sp>
    </p:spTree>
    <p:extLst>
      <p:ext uri="{BB962C8B-B14F-4D97-AF65-F5344CB8AC3E}">
        <p14:creationId xmlns:p14="http://schemas.microsoft.com/office/powerpoint/2010/main" val="384304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3" name="Rectangle 15">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Afbeelding 10">
            <a:extLst>
              <a:ext uri="{FF2B5EF4-FFF2-40B4-BE49-F238E27FC236}">
                <a16:creationId xmlns:a16="http://schemas.microsoft.com/office/drawing/2014/main" id="{450E375B-162A-B43F-6DCA-EA440922B64F}"/>
              </a:ext>
            </a:extLst>
          </p:cNvPr>
          <p:cNvPicPr>
            <a:picLocks noChangeAspect="1"/>
          </p:cNvPicPr>
          <p:nvPr/>
        </p:nvPicPr>
        <p:blipFill>
          <a:blip r:embed="rId3"/>
          <a:stretch>
            <a:fillRect/>
          </a:stretch>
        </p:blipFill>
        <p:spPr>
          <a:xfrm>
            <a:off x="1749646" y="643467"/>
            <a:ext cx="8692707" cy="5571066"/>
          </a:xfrm>
          <a:prstGeom prst="rect">
            <a:avLst/>
          </a:prstGeom>
        </p:spPr>
      </p:pic>
      <p:sp>
        <p:nvSpPr>
          <p:cNvPr id="34" name="Rectangle 17">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D0CB1A3-D02F-2B31-05D2-738A4252C30A}"/>
              </a:ext>
            </a:extLst>
          </p:cNvPr>
          <p:cNvSpPr>
            <a:spLocks noChangeArrowheads="1"/>
          </p:cNvSpPr>
          <p:nvPr/>
        </p:nvSpPr>
        <p:spPr bwMode="auto">
          <a:xfrm>
            <a:off x="1192213" y="11699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10" name="Rectangle 9">
            <a:extLst>
              <a:ext uri="{FF2B5EF4-FFF2-40B4-BE49-F238E27FC236}">
                <a16:creationId xmlns:a16="http://schemas.microsoft.com/office/drawing/2014/main" id="{6AF366F5-8DE6-029A-B6CF-45CFB7C37FE2}"/>
              </a:ext>
            </a:extLst>
          </p:cNvPr>
          <p:cNvSpPr>
            <a:spLocks noChangeArrowheads="1"/>
          </p:cNvSpPr>
          <p:nvPr/>
        </p:nvSpPr>
        <p:spPr bwMode="auto">
          <a:xfrm>
            <a:off x="1192213" y="1627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Tree>
    <p:extLst>
      <p:ext uri="{BB962C8B-B14F-4D97-AF65-F5344CB8AC3E}">
        <p14:creationId xmlns:p14="http://schemas.microsoft.com/office/powerpoint/2010/main" val="3369362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B42122681970449BABD02C18C451A8" ma:contentTypeVersion="10" ma:contentTypeDescription="Een nieuw document maken." ma:contentTypeScope="" ma:versionID="0673526a9ba330745319f21a5fc1f83b">
  <xsd:schema xmlns:xsd="http://www.w3.org/2001/XMLSchema" xmlns:xs="http://www.w3.org/2001/XMLSchema" xmlns:p="http://schemas.microsoft.com/office/2006/metadata/properties" xmlns:ns2="224bfa41-38d6-4487-83b9-389e83d933c3" xmlns:ns3="e7b2cfe9-1149-4c30-8d9e-9a7f415ea4ce" targetNamespace="http://schemas.microsoft.com/office/2006/metadata/properties" ma:root="true" ma:fieldsID="af6ffebe875bca72ca2ed5a0d6572d1e" ns2:_="" ns3:_="">
    <xsd:import namespace="224bfa41-38d6-4487-83b9-389e83d933c3"/>
    <xsd:import namespace="e7b2cfe9-1149-4c30-8d9e-9a7f415ea4ce"/>
    <xsd:element name="properties">
      <xsd:complexType>
        <xsd:sequence>
          <xsd:element name="documentManagement">
            <xsd:complexType>
              <xsd:all>
                <xsd:element ref="ns2:Thema" minOccurs="0"/>
                <xsd:element ref="ns2:MediaServiceMetadata" minOccurs="0"/>
                <xsd:element ref="ns2: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bfa41-38d6-4487-83b9-389e83d933c3" elementFormDefault="qualified">
    <xsd:import namespace="http://schemas.microsoft.com/office/2006/documentManagement/types"/>
    <xsd:import namespace="http://schemas.microsoft.com/office/infopath/2007/PartnerControls"/>
    <xsd:element name="Thema" ma:index="8" nillable="true" ma:displayName="Thema" ma:description="fietsinfo" ma:format="Dropdown" ma:internalName="Thema">
      <xsd:simpleType>
        <xsd:union memberTypes="dms:Text">
          <xsd:simpleType>
            <xsd:restriction base="dms:Choice">
              <xsd:enumeration value="A.Team"/>
              <xsd:enumeration value="D.Blaffen of schuilen"/>
              <xsd:enumeration value="B.Info &amp; Vorming"/>
              <xsd:enumeration value="nogmaals test"/>
              <xsd:enumeration value="C.Groepen"/>
              <xsd:enumeration value="G.Koppel-theken"/>
              <xsd:enumeration value="E.(V)Echtscheiding"/>
              <xsd:enumeration value="F.Reservatie Fiets VL O"/>
              <xsd:enumeration value="Legally Blonde"/>
              <xsd:enumeration value="One Flew over the Cuckoo's Nest"/>
              <xsd:enumeration value="Police Academy"/>
              <xsd:enumeration value="Prizzi's Honor"/>
              <xsd:enumeration value="Sex Education"/>
              <xsd:enumeration value="The Social Network"/>
              <xsd:enumeration value="Bibliotheek"/>
            </xsd:restriction>
          </xsd:simpleType>
        </xsd:un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b2cfe9-1149-4c30-8d9e-9a7f415ea4ce" elementFormDefault="qualified">
    <xsd:import namespace="http://schemas.microsoft.com/office/2006/documentManagement/types"/>
    <xsd:import namespace="http://schemas.microsoft.com/office/infopath/2007/PartnerControls"/>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ema xmlns="224bfa41-38d6-4487-83b9-389e83d933c3">D.Blaffen of schuilen</Thema>
  </documentManagement>
</p:properties>
</file>

<file path=customXml/itemProps1.xml><?xml version="1.0" encoding="utf-8"?>
<ds:datastoreItem xmlns:ds="http://schemas.openxmlformats.org/officeDocument/2006/customXml" ds:itemID="{4C743060-58C2-4E40-A3E6-37D7D2DB5548}">
  <ds:schemaRefs>
    <ds:schemaRef ds:uri="http://schemas.microsoft.com/sharepoint/v3/contenttype/forms"/>
  </ds:schemaRefs>
</ds:datastoreItem>
</file>

<file path=customXml/itemProps2.xml><?xml version="1.0" encoding="utf-8"?>
<ds:datastoreItem xmlns:ds="http://schemas.openxmlformats.org/officeDocument/2006/customXml" ds:itemID="{294D544F-8A65-49D6-8377-A0B57F6D7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bfa41-38d6-4487-83b9-389e83d933c3"/>
    <ds:schemaRef ds:uri="e7b2cfe9-1149-4c30-8d9e-9a7f415ea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BB806F-B5DA-4A0D-8749-7CE90E889D9A}">
  <ds:schemaRefs>
    <ds:schemaRef ds:uri="http://schemas.microsoft.com/office/2006/metadata/properties"/>
    <ds:schemaRef ds:uri="http://schemas.microsoft.com/office/infopath/2007/PartnerControls"/>
    <ds:schemaRef ds:uri="224bfa41-38d6-4487-83b9-389e83d933c3"/>
  </ds:schemaRefs>
</ds:datastoreItem>
</file>

<file path=docProps/app.xml><?xml version="1.0" encoding="utf-8"?>
<Properties xmlns="http://schemas.openxmlformats.org/officeDocument/2006/extended-properties" xmlns:vt="http://schemas.openxmlformats.org/officeDocument/2006/docPropsVTypes">
  <Template>Ion</Template>
  <TotalTime>3395</TotalTime>
  <Words>2060</Words>
  <Application>Microsoft Office PowerPoint</Application>
  <PresentationFormat>Breedbeeld</PresentationFormat>
  <Paragraphs>162</Paragraphs>
  <Slides>13</Slides>
  <Notes>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13</vt:i4>
      </vt:variant>
    </vt:vector>
  </HeadingPairs>
  <TitlesOfParts>
    <vt:vector size="22" baseType="lpstr">
      <vt:lpstr>Arial</vt:lpstr>
      <vt:lpstr>Calibri</vt:lpstr>
      <vt:lpstr>Century Gothic</vt:lpstr>
      <vt:lpstr>Courier New</vt:lpstr>
      <vt:lpstr>Symbol</vt:lpstr>
      <vt:lpstr>Times New Roman</vt:lpstr>
      <vt:lpstr>Wingdings</vt:lpstr>
      <vt:lpstr>Wingdings 3</vt:lpstr>
      <vt:lpstr>Ion</vt:lpstr>
      <vt:lpstr>Trauma bij kinderen na IFG Impulsproject Mechelen</vt:lpstr>
      <vt:lpstr>Kader</vt:lpstr>
      <vt:lpstr>Impulsproject</vt:lpstr>
      <vt:lpstr>Cijfers werking 2023</vt:lpstr>
      <vt:lpstr>Tussentijdse evaluatie</vt:lpstr>
      <vt:lpstr>Blaffen of schuilen?</vt:lpstr>
      <vt:lpstr>Flyer</vt:lpstr>
      <vt:lpstr>Oudergroep  </vt:lpstr>
      <vt:lpstr>PowerPoint-presentatie</vt:lpstr>
      <vt:lpstr>3 Kindgroepen</vt:lpstr>
      <vt:lpstr>Enkele sfeerbeelden</vt:lpstr>
      <vt:lpstr>Nazorg</vt:lpstr>
      <vt:lpstr>Vragen?    veilighuis@mechelen.be karen.casier@mechelen.be karolien.boonen@mechelen.be </vt:lpstr>
    </vt:vector>
  </TitlesOfParts>
  <Company>Stad Mechelen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Blaffen of schuilen?</dc:title>
  <dc:creator>Scheers An</dc:creator>
  <cp:lastModifiedBy>An Van Der Goten</cp:lastModifiedBy>
  <cp:revision>3</cp:revision>
  <dcterms:created xsi:type="dcterms:W3CDTF">2022-11-22T10:33:56Z</dcterms:created>
  <dcterms:modified xsi:type="dcterms:W3CDTF">2024-01-22T13:13:02Z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0x0101007EB42122681970449BABD02C18C451A8</vt:lpwstr>
  </property>
</Properties>
</file>