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57" r:id="rId5"/>
    <p:sldId id="644" r:id="rId6"/>
    <p:sldId id="645" r:id="rId7"/>
    <p:sldId id="646" r:id="rId8"/>
    <p:sldId id="647" r:id="rId9"/>
    <p:sldId id="648" r:id="rId10"/>
    <p:sldId id="649" r:id="rId11"/>
    <p:sldId id="650" r:id="rId12"/>
    <p:sldId id="654" r:id="rId13"/>
    <p:sldId id="655" r:id="rId14"/>
    <p:sldId id="666" r:id="rId15"/>
    <p:sldId id="667" r:id="rId16"/>
    <p:sldId id="668" r:id="rId17"/>
    <p:sldId id="669" r:id="rId18"/>
    <p:sldId id="670" r:id="rId19"/>
    <p:sldId id="671" r:id="rId20"/>
    <p:sldId id="656" r:id="rId21"/>
    <p:sldId id="657" r:id="rId22"/>
    <p:sldId id="660" r:id="rId23"/>
    <p:sldId id="661" r:id="rId24"/>
    <p:sldId id="651" r:id="rId25"/>
    <p:sldId id="662" r:id="rId26"/>
    <p:sldId id="653" r:id="rId27"/>
    <p:sldId id="663" r:id="rId28"/>
    <p:sldId id="664" r:id="rId29"/>
    <p:sldId id="665" r:id="rId30"/>
  </p:sldIdLst>
  <p:sldSz cx="9144000" cy="5715000" type="screen16x10"/>
  <p:notesSz cx="6797675" cy="9928225"/>
  <p:defaultTextStyle>
    <a:defPPr>
      <a:defRPr lang="nl-BE"/>
    </a:defPPr>
    <a:lvl1pPr marL="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8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mbruck Annick" initials="KA" lastIdx="11" clrIdx="0"/>
  <p:cmAuthor id="2" name="Henderickx Lesley" initials="HL" lastIdx="6" clrIdx="1"/>
  <p:cmAuthor id="3" name="Verbelen Anneke" initials="VA" lastIdx="1" clrIdx="2"/>
  <p:cmAuthor id="4" name="Van der Zweep Lisa" initials="VdZL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4"/>
    <a:srgbClr val="84BF41"/>
    <a:srgbClr val="34848F"/>
    <a:srgbClr val="D1DFCE"/>
    <a:srgbClr val="E9F0E8"/>
    <a:srgbClr val="008F00"/>
    <a:srgbClr val="FFFFFF"/>
    <a:srgbClr val="D4BC15"/>
    <a:srgbClr val="54AE2A"/>
    <a:srgbClr val="004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0" autoAdjust="0"/>
    <p:restoredTop sz="91298" autoAdjust="0"/>
  </p:normalViewPr>
  <p:slideViewPr>
    <p:cSldViewPr snapToGrid="0">
      <p:cViewPr varScale="1">
        <p:scale>
          <a:sx n="122" d="100"/>
          <a:sy n="122" d="100"/>
        </p:scale>
        <p:origin x="200" y="576"/>
      </p:cViewPr>
      <p:guideLst>
        <p:guide orient="horz" pos="825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00" d="100"/>
        <a:sy n="100" d="100"/>
      </p:scale>
      <p:origin x="0" y="1728"/>
    </p:cViewPr>
  </p:sorterViewPr>
  <p:notesViewPr>
    <p:cSldViewPr snapToGrid="0">
      <p:cViewPr varScale="1">
        <p:scale>
          <a:sx n="95" d="100"/>
          <a:sy n="95" d="100"/>
        </p:scale>
        <p:origin x="263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7DED6-809E-B44C-AA8A-9EC994064BB7}" type="datetimeFigureOut">
              <a:rPr lang="nl-NL" smtClean="0"/>
              <a:t>24-09-2020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96C32-516E-694C-80B9-E469F4CB02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123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019EA-AC92-455A-A11F-F683C5156120}" type="datetimeFigureOut">
              <a:rPr lang="nl-BE" smtClean="0"/>
              <a:t>24/09/2020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656DE-CB42-4FDC-A807-C10209951F5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1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4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4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8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aren.jacobs\Downloads\preview_MECH_Sint-Romboutskathedraal_Layla+Aerts%281%29 (1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130"/>
            <a:ext cx="9143999" cy="609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/>
          <p:cNvSpPr/>
          <p:nvPr userDrawn="1"/>
        </p:nvSpPr>
        <p:spPr>
          <a:xfrm>
            <a:off x="-437600" y="3604799"/>
            <a:ext cx="8094444" cy="1157308"/>
          </a:xfrm>
          <a:prstGeom prst="rect">
            <a:avLst/>
          </a:prstGeom>
          <a:solidFill>
            <a:srgbClr val="005A8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nl-BE" sz="1800"/>
          </a:p>
        </p:txBody>
      </p:sp>
      <p:pic>
        <p:nvPicPr>
          <p:cNvPr id="19" name="Picture 5" descr="J:\Sites\Huisstijl\Mechelen Algemeen\Mechelen_logo_Combi1_Corporate\White\Mech2_corporate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17" y="99103"/>
            <a:ext cx="899712" cy="7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3603184"/>
            <a:ext cx="7302490" cy="1157308"/>
          </a:xfrm>
        </p:spPr>
        <p:txBody>
          <a:bodyPr anchor="ctr" anchorCtr="0">
            <a:noAutofit/>
          </a:bodyPr>
          <a:lstStyle>
            <a:lvl1pPr algn="l">
              <a:lnSpc>
                <a:spcPts val="4200"/>
              </a:lnSpc>
              <a:defRPr sz="4000" b="1">
                <a:solidFill>
                  <a:schemeClr val="bg1"/>
                </a:solidFill>
                <a:latin typeface="Proxima Nova Rg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22" name="Driehoek 14"/>
          <p:cNvSpPr/>
          <p:nvPr userDrawn="1"/>
        </p:nvSpPr>
        <p:spPr>
          <a:xfrm rot="8100000">
            <a:off x="6177914" y="4073645"/>
            <a:ext cx="2181810" cy="1090906"/>
          </a:xfrm>
          <a:prstGeom prst="triangl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nl-NL"/>
          </a:p>
        </p:txBody>
      </p:sp>
      <p:sp>
        <p:nvSpPr>
          <p:cNvPr id="23" name="Driehoek 15"/>
          <p:cNvSpPr/>
          <p:nvPr userDrawn="1"/>
        </p:nvSpPr>
        <p:spPr>
          <a:xfrm rot="2700000">
            <a:off x="6771786" y="3504970"/>
            <a:ext cx="1305054" cy="652528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65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en.jacobs\Downloads\preview_MECH_Sint-Romboutskathedraal_Layla+Aerts%281%29 (1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130"/>
            <a:ext cx="9143999" cy="609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 userDrawn="1"/>
        </p:nvSpPr>
        <p:spPr>
          <a:xfrm>
            <a:off x="-437600" y="3604799"/>
            <a:ext cx="8094444" cy="1157308"/>
          </a:xfrm>
          <a:prstGeom prst="rect">
            <a:avLst/>
          </a:prstGeom>
          <a:solidFill>
            <a:srgbClr val="005A8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nl-BE" sz="1800"/>
          </a:p>
        </p:txBody>
      </p:sp>
      <p:sp>
        <p:nvSpPr>
          <p:cNvPr id="16" name="Driehoek 14"/>
          <p:cNvSpPr/>
          <p:nvPr userDrawn="1"/>
        </p:nvSpPr>
        <p:spPr>
          <a:xfrm rot="8100000">
            <a:off x="6177914" y="4073645"/>
            <a:ext cx="2181810" cy="1090906"/>
          </a:xfrm>
          <a:prstGeom prst="triangl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nl-NL"/>
          </a:p>
        </p:txBody>
      </p:sp>
      <p:sp>
        <p:nvSpPr>
          <p:cNvPr id="17" name="Driehoek 15"/>
          <p:cNvSpPr/>
          <p:nvPr userDrawn="1"/>
        </p:nvSpPr>
        <p:spPr>
          <a:xfrm rot="2700000">
            <a:off x="6771786" y="3504970"/>
            <a:ext cx="1305054" cy="652528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nl-NL"/>
              <a:t> </a:t>
            </a:r>
          </a:p>
        </p:txBody>
      </p:sp>
      <p:sp>
        <p:nvSpPr>
          <p:cNvPr id="32" name="Titel 1"/>
          <p:cNvSpPr>
            <a:spLocks noGrp="1"/>
          </p:cNvSpPr>
          <p:nvPr>
            <p:ph type="ctrTitle"/>
          </p:nvPr>
        </p:nvSpPr>
        <p:spPr>
          <a:xfrm>
            <a:off x="360005" y="3619697"/>
            <a:ext cx="6991772" cy="795724"/>
          </a:xfrm>
        </p:spPr>
        <p:txBody>
          <a:bodyPr anchor="t" anchorCtr="0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Proxima Nova Rg" pitchFamily="50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360003" y="4279392"/>
            <a:ext cx="5311335" cy="48271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Proxima Nova Rg" pitchFamily="50" charset="0"/>
              </a:defRPr>
            </a:lvl1pPr>
            <a:lvl2pPr marL="4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8" name="Picture 5" descr="J:\Sites\Huisstijl\Mechelen Algemeen\Mechelen_logo_Combi1_Corporate\White\Mech2_corporate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17" y="99103"/>
            <a:ext cx="899712" cy="7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7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"/>
            <a:ext cx="9144000" cy="940009"/>
          </a:xfrm>
          <a:prstGeom prst="rect">
            <a:avLst/>
          </a:prstGeom>
          <a:solidFill>
            <a:srgbClr val="005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nl-BE" sz="1800">
              <a:ln>
                <a:noFill/>
              </a:ln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5"/>
            <a:ext cx="8229600" cy="940009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Proxima Nova Rg" pitchFamily="50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368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Driehoek 14"/>
          <p:cNvSpPr/>
          <p:nvPr userDrawn="1"/>
        </p:nvSpPr>
        <p:spPr>
          <a:xfrm rot="8100000">
            <a:off x="8196633" y="343486"/>
            <a:ext cx="1398847" cy="699424"/>
          </a:xfrm>
          <a:prstGeom prst="triangl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nl-NL"/>
          </a:p>
        </p:txBody>
      </p:sp>
      <p:sp>
        <p:nvSpPr>
          <p:cNvPr id="12" name="Driehoek 15"/>
          <p:cNvSpPr/>
          <p:nvPr userDrawn="1"/>
        </p:nvSpPr>
        <p:spPr>
          <a:xfrm rot="2700000">
            <a:off x="8578405" y="-64224"/>
            <a:ext cx="836723" cy="418362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20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27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24E349A-4DD0-4A4E-99CA-4C11D0B0AD4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238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1" y="228864"/>
            <a:ext cx="8229600" cy="9525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333505"/>
            <a:ext cx="8229600" cy="3771636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62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0" r:id="rId4"/>
    <p:sldLayoutId id="2147483669" r:id="rId5"/>
  </p:sldLayoutIdLst>
  <p:hf hdr="0" ftr="0" dt="0"/>
  <p:txStyles>
    <p:titleStyle>
      <a:lvl1pPr algn="ctr" defTabSz="91418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roxima Nova Rg" pitchFamily="50" charset="0"/>
          <a:ea typeface="+mj-ea"/>
          <a:cs typeface="+mj-cs"/>
        </a:defRPr>
      </a:lvl1pPr>
    </p:titleStyle>
    <p:bodyStyle>
      <a:lvl1pPr marL="342819" indent="-342819" algn="l" defTabSz="9141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1pPr>
      <a:lvl2pPr marL="742776" indent="-285684" algn="l" defTabSz="9141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2pPr>
      <a:lvl3pPr marL="1142732" indent="-228547" algn="l" defTabSz="9141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3pPr>
      <a:lvl4pPr marL="1599827" indent="-228547" algn="l" defTabSz="9141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4pPr>
      <a:lvl5pPr marL="2056921" indent="-228547" algn="l" defTabSz="91418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5pPr>
      <a:lvl6pPr marL="2514014" indent="-228547" algn="l" defTabSz="9141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7" indent="-228547" algn="l" defTabSz="9141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01" indent="-228547" algn="l" defTabSz="9141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7" algn="l" defTabSz="9141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4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4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8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chelen.be/" TargetMode="External"/><Relationship Id="rId2" Type="http://schemas.openxmlformats.org/officeDocument/2006/relationships/hyperlink" Target="http://www.shoppeninmechelen.be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sz="36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Lancering nieuwe </a:t>
            </a:r>
            <a:r>
              <a:rPr lang="nl-BE" sz="3600" dirty="0" err="1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Mechelenbon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5"/>
    </mc:Choice>
    <mc:Fallback xmlns="">
      <p:transition spd="slow" advTm="532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73EF-2D93-4175-82BA-674F3FC6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Mechelenbon ontwaarden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2ADC75-74C6-C648-9239-02501827E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1" y="1800000"/>
            <a:ext cx="3953899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DE5B7B-3C55-A447-9D93-BCFDFB2C2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51" y="1800251"/>
            <a:ext cx="4197600" cy="287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8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334"/>
    </mc:Choice>
    <mc:Fallback xmlns="">
      <p:transition spd="slow" advTm="63833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73EF-2D93-4175-82BA-674F3FC6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Mechelenbon ontwaarden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7BA6F-9A96-844A-A046-599EBA515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00000"/>
            <a:ext cx="3953886" cy="28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3907C9-1502-E24F-8F79-BEE200C51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00346"/>
            <a:ext cx="4230000" cy="287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334"/>
    </mc:Choice>
    <mc:Fallback xmlns="">
      <p:transition spd="slow" advTm="63833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73EF-2D93-4175-82BA-674F3FC6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Mechelenbon ontwaarden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A23B0-3ADA-814B-A0D1-081FF9C64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00000"/>
            <a:ext cx="3952800" cy="287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E0C03B-45F1-884C-B3D3-F800D9CF1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200" y="1832319"/>
            <a:ext cx="4150800" cy="288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334"/>
    </mc:Choice>
    <mc:Fallback xmlns="">
      <p:transition spd="slow" advTm="63833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73EF-2D93-4175-82BA-674F3FC6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Mechelenbon ontwaarden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034DE-5DFC-9449-820E-19523443B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00000"/>
            <a:ext cx="3952800" cy="287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810E87-850B-B242-8279-58B7F6A15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200" y="1800000"/>
            <a:ext cx="3952800" cy="28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334"/>
    </mc:Choice>
    <mc:Fallback xmlns="">
      <p:transition spd="slow" advTm="63833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73EF-2D93-4175-82BA-674F3FC6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Saldo overschrijven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1878E-0ABC-3946-AF36-94AB7754E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00000"/>
            <a:ext cx="3952800" cy="287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12F46-C4C6-914C-B38A-2D230C208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200" y="1799256"/>
            <a:ext cx="4132800" cy="287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334"/>
    </mc:Choice>
    <mc:Fallback xmlns="">
      <p:transition spd="slow" advTm="63833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73EF-2D93-4175-82BA-674F3FC6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Saldo overschrijven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568F9-7BD3-BC4E-BDBF-9ACE475ED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00000"/>
            <a:ext cx="4237200" cy="2879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3B68C6-D2F9-E447-B828-8A8ADB250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200" y="1800000"/>
            <a:ext cx="3952800" cy="28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334"/>
    </mc:Choice>
    <mc:Fallback xmlns="">
      <p:transition spd="slow" advTm="63833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73EF-2D93-4175-82BA-674F3FC6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Saldo overschrijven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0563E-ECF3-EA4D-A180-8F694E9A1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00000"/>
            <a:ext cx="3952800" cy="287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ADBA2-1B72-9A4B-8ED1-8F8F83692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202" y="1800000"/>
            <a:ext cx="3945600" cy="28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334"/>
    </mc:Choice>
    <mc:Fallback xmlns="">
      <p:transition spd="slow" advTm="63833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73EF-2D93-4175-82BA-674F3FC6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Account activeren</a:t>
            </a:r>
          </a:p>
        </p:txBody>
      </p:sp>
      <p:grpSp>
        <p:nvGrpSpPr>
          <p:cNvPr id="3" name="Groupe 6">
            <a:extLst>
              <a:ext uri="{FF2B5EF4-FFF2-40B4-BE49-F238E27FC236}">
                <a16:creationId xmlns:a16="http://schemas.microsoft.com/office/drawing/2014/main" id="{626B7968-E865-D846-84C6-9E52BA298D18}"/>
              </a:ext>
            </a:extLst>
          </p:cNvPr>
          <p:cNvGrpSpPr/>
          <p:nvPr/>
        </p:nvGrpSpPr>
        <p:grpSpPr>
          <a:xfrm>
            <a:off x="1434701" y="1126656"/>
            <a:ext cx="2556490" cy="4500000"/>
            <a:chOff x="3760650" y="1925645"/>
            <a:chExt cx="2556490" cy="4500000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1D4A9C9-EDE0-B340-87E4-C72A2DA6A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0650" y="1925645"/>
              <a:ext cx="2556490" cy="4500000"/>
            </a:xfrm>
            <a:prstGeom prst="rect">
              <a:avLst/>
            </a:prstGeom>
          </p:spPr>
        </p:pic>
        <p:pic>
          <p:nvPicPr>
            <p:cNvPr id="5" name="Image 5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423F8068-EE6E-C44F-A94D-65B52A4F9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244" y="2531412"/>
              <a:ext cx="1781295" cy="3158188"/>
            </a:xfrm>
            <a:prstGeom prst="rect">
              <a:avLst/>
            </a:prstGeom>
          </p:spPr>
        </p:pic>
      </p:grpSp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1CAA7FA3-4E10-9A44-9120-CCEB692017DF}"/>
              </a:ext>
            </a:extLst>
          </p:cNvPr>
          <p:cNvSpPr/>
          <p:nvPr/>
        </p:nvSpPr>
        <p:spPr>
          <a:xfrm flipV="1">
            <a:off x="2010919" y="4377415"/>
            <a:ext cx="1384663" cy="333969"/>
          </a:xfrm>
          <a:prstGeom prst="roundRect">
            <a:avLst/>
          </a:prstGeom>
          <a:noFill/>
          <a:ln>
            <a:solidFill>
              <a:srgbClr val="005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14">
            <a:extLst>
              <a:ext uri="{FF2B5EF4-FFF2-40B4-BE49-F238E27FC236}">
                <a16:creationId xmlns:a16="http://schemas.microsoft.com/office/drawing/2014/main" id="{EFD819AF-1AB4-9F4A-95F2-175F34F4587B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395582" y="2976825"/>
            <a:ext cx="1845111" cy="1576452"/>
          </a:xfrm>
          <a:prstGeom prst="bentConnector3">
            <a:avLst>
              <a:gd name="adj1" fmla="val 50000"/>
            </a:avLst>
          </a:prstGeom>
          <a:ln>
            <a:solidFill>
              <a:srgbClr val="0057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90143C86-CE2B-9D4D-8B63-F840A6F5AB62}"/>
              </a:ext>
            </a:extLst>
          </p:cNvPr>
          <p:cNvSpPr/>
          <p:nvPr/>
        </p:nvSpPr>
        <p:spPr>
          <a:xfrm>
            <a:off x="5240693" y="2429208"/>
            <a:ext cx="2350517" cy="1095233"/>
          </a:xfrm>
          <a:prstGeom prst="roundRect">
            <a:avLst/>
          </a:prstGeom>
          <a:solidFill>
            <a:srgbClr val="005781"/>
          </a:solidFill>
          <a:ln>
            <a:solidFill>
              <a:srgbClr val="005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Proxima Nova Light" panose="02000506030000020004" pitchFamily="2" charset="0"/>
              </a:rPr>
              <a:t>Welkom, klik op ‘Volgende’ om te beginnen</a:t>
            </a:r>
            <a:endParaRPr lang="en-US" sz="1600" dirty="0">
              <a:latin typeface="Proxima Nova Ligh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33"/>
    </mc:Choice>
    <mc:Fallback xmlns="">
      <p:transition spd="slow" advTm="1473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73EF-2D93-4175-82BA-674F3FC6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Account activeren</a:t>
            </a:r>
          </a:p>
        </p:txBody>
      </p:sp>
      <p:grpSp>
        <p:nvGrpSpPr>
          <p:cNvPr id="3" name="Groupe 5">
            <a:extLst>
              <a:ext uri="{FF2B5EF4-FFF2-40B4-BE49-F238E27FC236}">
                <a16:creationId xmlns:a16="http://schemas.microsoft.com/office/drawing/2014/main" id="{78017C6A-9162-0D4C-B1D4-9D746A3EA7E9}"/>
              </a:ext>
            </a:extLst>
          </p:cNvPr>
          <p:cNvGrpSpPr/>
          <p:nvPr/>
        </p:nvGrpSpPr>
        <p:grpSpPr>
          <a:xfrm>
            <a:off x="1434700" y="1126657"/>
            <a:ext cx="2556489" cy="4499998"/>
            <a:chOff x="3760650" y="1925647"/>
            <a:chExt cx="2556489" cy="4499998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A6F8671-B49A-074F-AA28-AE575557A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0650" y="1925647"/>
              <a:ext cx="2556489" cy="4499998"/>
            </a:xfrm>
            <a:prstGeom prst="rect">
              <a:avLst/>
            </a:prstGeom>
          </p:spPr>
        </p:pic>
        <p:pic>
          <p:nvPicPr>
            <p:cNvPr id="5" name="Image 4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4F731C8F-A0E7-D541-AD82-DC4C91EE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8765" y="2532474"/>
              <a:ext cx="1789618" cy="3172944"/>
            </a:xfrm>
            <a:prstGeom prst="rect">
              <a:avLst/>
            </a:prstGeom>
          </p:spPr>
        </p:pic>
      </p:grp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68D15EEA-2D17-1243-8888-C3EFA710C420}"/>
              </a:ext>
            </a:extLst>
          </p:cNvPr>
          <p:cNvSpPr/>
          <p:nvPr/>
        </p:nvSpPr>
        <p:spPr>
          <a:xfrm>
            <a:off x="5240692" y="1691963"/>
            <a:ext cx="2350517" cy="1832478"/>
          </a:xfrm>
          <a:prstGeom prst="roundRect">
            <a:avLst/>
          </a:prstGeom>
          <a:solidFill>
            <a:srgbClr val="005781"/>
          </a:solidFill>
          <a:ln>
            <a:solidFill>
              <a:srgbClr val="005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Proxima Nova Light" panose="02000506030000020004" pitchFamily="2" charset="0"/>
              </a:rPr>
              <a:t>Vul hier je info in. Let op, mail moet hetzelfde zijn als datgene dat je gebruikt hebt tijdens de preregistratie</a:t>
            </a:r>
            <a:endParaRPr lang="en-US" sz="1600" dirty="0">
              <a:latin typeface="Proxima Nova Light" panose="02000506030000020004" pitchFamily="2" charset="0"/>
            </a:endParaRPr>
          </a:p>
        </p:txBody>
      </p:sp>
      <p:cxnSp>
        <p:nvCxnSpPr>
          <p:cNvPr id="7" name="Connector: Elbow 16">
            <a:extLst>
              <a:ext uri="{FF2B5EF4-FFF2-40B4-BE49-F238E27FC236}">
                <a16:creationId xmlns:a16="http://schemas.microsoft.com/office/drawing/2014/main" id="{515AEFE0-754F-5D45-AC22-F58B7B81686F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 flipV="1">
            <a:off x="3478026" y="2608202"/>
            <a:ext cx="1762666" cy="731357"/>
          </a:xfrm>
          <a:prstGeom prst="bentConnector3">
            <a:avLst>
              <a:gd name="adj1" fmla="val 50000"/>
            </a:avLst>
          </a:prstGeom>
          <a:ln>
            <a:solidFill>
              <a:srgbClr val="0057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17">
            <a:extLst>
              <a:ext uri="{FF2B5EF4-FFF2-40B4-BE49-F238E27FC236}">
                <a16:creationId xmlns:a16="http://schemas.microsoft.com/office/drawing/2014/main" id="{F459E4EE-EB9F-C448-849D-57D2EBD099BB}"/>
              </a:ext>
            </a:extLst>
          </p:cNvPr>
          <p:cNvSpPr/>
          <p:nvPr/>
        </p:nvSpPr>
        <p:spPr>
          <a:xfrm flipV="1">
            <a:off x="1906572" y="2822983"/>
            <a:ext cx="1571454" cy="1033153"/>
          </a:xfrm>
          <a:prstGeom prst="roundRect">
            <a:avLst/>
          </a:prstGeom>
          <a:noFill/>
          <a:ln>
            <a:solidFill>
              <a:srgbClr val="005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52"/>
    </mc:Choice>
    <mc:Fallback xmlns="">
      <p:transition spd="slow" advTm="10445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73EF-2D93-4175-82BA-674F3FC6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Account activeren</a:t>
            </a:r>
          </a:p>
        </p:txBody>
      </p:sp>
      <p:grpSp>
        <p:nvGrpSpPr>
          <p:cNvPr id="3" name="Groupe 4">
            <a:extLst>
              <a:ext uri="{FF2B5EF4-FFF2-40B4-BE49-F238E27FC236}">
                <a16:creationId xmlns:a16="http://schemas.microsoft.com/office/drawing/2014/main" id="{14172C4B-7314-6B4B-BB12-79574E518AA0}"/>
              </a:ext>
            </a:extLst>
          </p:cNvPr>
          <p:cNvGrpSpPr/>
          <p:nvPr/>
        </p:nvGrpSpPr>
        <p:grpSpPr>
          <a:xfrm>
            <a:off x="-56753" y="1126655"/>
            <a:ext cx="2556489" cy="4499998"/>
            <a:chOff x="3760651" y="1925645"/>
            <a:chExt cx="2556489" cy="4499998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0A5EC63-B879-7141-AD4B-992706A7F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0651" y="1925645"/>
              <a:ext cx="2556489" cy="4499998"/>
            </a:xfrm>
            <a:prstGeom prst="rect">
              <a:avLst/>
            </a:prstGeom>
          </p:spPr>
        </p:pic>
        <p:pic>
          <p:nvPicPr>
            <p:cNvPr id="5" name="Image 3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40EDA70D-4BDD-B347-AB0C-1FFD68010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7849" y="2535497"/>
              <a:ext cx="1790884" cy="3175189"/>
            </a:xfrm>
            <a:prstGeom prst="rect">
              <a:avLst/>
            </a:prstGeom>
          </p:spPr>
        </p:pic>
      </p:grp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6D4E5F54-23F7-7C44-BC35-7673FD42E4D4}"/>
              </a:ext>
            </a:extLst>
          </p:cNvPr>
          <p:cNvSpPr/>
          <p:nvPr/>
        </p:nvSpPr>
        <p:spPr>
          <a:xfrm>
            <a:off x="391628" y="2914451"/>
            <a:ext cx="1633356" cy="1523136"/>
          </a:xfrm>
          <a:prstGeom prst="roundRect">
            <a:avLst/>
          </a:prstGeom>
          <a:noFill/>
          <a:ln>
            <a:solidFill>
              <a:srgbClr val="005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e 25">
            <a:extLst>
              <a:ext uri="{FF2B5EF4-FFF2-40B4-BE49-F238E27FC236}">
                <a16:creationId xmlns:a16="http://schemas.microsoft.com/office/drawing/2014/main" id="{E9399471-0472-9046-813C-3D1E4B4F88A4}"/>
              </a:ext>
            </a:extLst>
          </p:cNvPr>
          <p:cNvGrpSpPr/>
          <p:nvPr/>
        </p:nvGrpSpPr>
        <p:grpSpPr>
          <a:xfrm>
            <a:off x="2182512" y="1126655"/>
            <a:ext cx="2556488" cy="4499996"/>
            <a:chOff x="3760650" y="1925649"/>
            <a:chExt cx="2556488" cy="4499996"/>
          </a:xfrm>
        </p:grpSpPr>
        <p:grpSp>
          <p:nvGrpSpPr>
            <p:cNvPr id="8" name="Groupe 4">
              <a:extLst>
                <a:ext uri="{FF2B5EF4-FFF2-40B4-BE49-F238E27FC236}">
                  <a16:creationId xmlns:a16="http://schemas.microsoft.com/office/drawing/2014/main" id="{0A117988-135E-BA45-9C1A-0347191C3AA5}"/>
                </a:ext>
              </a:extLst>
            </p:cNvPr>
            <p:cNvGrpSpPr/>
            <p:nvPr/>
          </p:nvGrpSpPr>
          <p:grpSpPr>
            <a:xfrm>
              <a:off x="3760650" y="1925649"/>
              <a:ext cx="2556488" cy="4499996"/>
              <a:chOff x="3760650" y="1925649"/>
              <a:chExt cx="2556488" cy="4499996"/>
            </a:xfrm>
          </p:grpSpPr>
          <p:pic>
            <p:nvPicPr>
              <p:cNvPr id="10" name="Picture 9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C87250A4-2B0C-C24F-B08D-FDA4D2947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0650" y="1925649"/>
                <a:ext cx="2556488" cy="4499996"/>
              </a:xfrm>
              <a:prstGeom prst="rect">
                <a:avLst/>
              </a:prstGeom>
            </p:spPr>
          </p:pic>
          <p:pic>
            <p:nvPicPr>
              <p:cNvPr id="11" name="Image 3" descr="Une image contenant capture d’écran&#10;&#10;Description générée automatiquement">
                <a:extLst>
                  <a:ext uri="{FF2B5EF4-FFF2-40B4-BE49-F238E27FC236}">
                    <a16:creationId xmlns:a16="http://schemas.microsoft.com/office/drawing/2014/main" id="{21308D70-E501-754F-BB21-0836BED93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5694" y="2538251"/>
                <a:ext cx="1791764" cy="3176749"/>
              </a:xfrm>
              <a:prstGeom prst="rect">
                <a:avLst/>
              </a:prstGeom>
            </p:spPr>
          </p:pic>
        </p:grpSp>
        <p:pic>
          <p:nvPicPr>
            <p:cNvPr id="9" name="Image 23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1D2E8E1B-8E7C-E446-B034-41149E731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7500" y="2538251"/>
              <a:ext cx="1791764" cy="3176749"/>
            </a:xfrm>
            <a:prstGeom prst="rect">
              <a:avLst/>
            </a:prstGeom>
          </p:spPr>
        </p:pic>
      </p:grp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7C179532-0B75-8E45-A38B-9BC3F5BB12CB}"/>
              </a:ext>
            </a:extLst>
          </p:cNvPr>
          <p:cNvSpPr/>
          <p:nvPr/>
        </p:nvSpPr>
        <p:spPr>
          <a:xfrm>
            <a:off x="2648304" y="2869239"/>
            <a:ext cx="1584252" cy="1382232"/>
          </a:xfrm>
          <a:prstGeom prst="roundRect">
            <a:avLst/>
          </a:prstGeom>
          <a:noFill/>
          <a:ln>
            <a:solidFill>
              <a:srgbClr val="005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e 13">
            <a:extLst>
              <a:ext uri="{FF2B5EF4-FFF2-40B4-BE49-F238E27FC236}">
                <a16:creationId xmlns:a16="http://schemas.microsoft.com/office/drawing/2014/main" id="{6639EEEC-6AC1-E441-A019-59FC70EDFF6D}"/>
              </a:ext>
            </a:extLst>
          </p:cNvPr>
          <p:cNvGrpSpPr/>
          <p:nvPr/>
        </p:nvGrpSpPr>
        <p:grpSpPr>
          <a:xfrm>
            <a:off x="4421777" y="1126654"/>
            <a:ext cx="2556488" cy="4499996"/>
            <a:chOff x="3760650" y="1925649"/>
            <a:chExt cx="2556488" cy="4499996"/>
          </a:xfrm>
        </p:grpSpPr>
        <p:pic>
          <p:nvPicPr>
            <p:cNvPr id="14" name="Picture 1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3CEB0A0-34F9-B545-9D0D-52AE33B6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60650" y="1925649"/>
              <a:ext cx="2556488" cy="4499996"/>
            </a:xfrm>
            <a:prstGeom prst="rect">
              <a:avLst/>
            </a:prstGeom>
          </p:spPr>
        </p:pic>
        <p:pic>
          <p:nvPicPr>
            <p:cNvPr id="15" name="Image 6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1534E222-D36E-F347-BEDF-D92E4C49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25712" y="2535998"/>
              <a:ext cx="1793428" cy="3179700"/>
            </a:xfrm>
            <a:prstGeom prst="rect">
              <a:avLst/>
            </a:prstGeom>
          </p:spPr>
        </p:pic>
      </p:grp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4A955600-9EE7-984E-A99F-D2A27B79CF58}"/>
              </a:ext>
            </a:extLst>
          </p:cNvPr>
          <p:cNvSpPr/>
          <p:nvPr/>
        </p:nvSpPr>
        <p:spPr>
          <a:xfrm>
            <a:off x="4895268" y="2986039"/>
            <a:ext cx="1576553" cy="1148630"/>
          </a:xfrm>
          <a:prstGeom prst="roundRect">
            <a:avLst/>
          </a:prstGeom>
          <a:noFill/>
          <a:ln>
            <a:solidFill>
              <a:srgbClr val="005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e 4">
            <a:extLst>
              <a:ext uri="{FF2B5EF4-FFF2-40B4-BE49-F238E27FC236}">
                <a16:creationId xmlns:a16="http://schemas.microsoft.com/office/drawing/2014/main" id="{6F457EBE-2EC6-8242-A34F-9E9011CBAC1C}"/>
              </a:ext>
            </a:extLst>
          </p:cNvPr>
          <p:cNvGrpSpPr/>
          <p:nvPr/>
        </p:nvGrpSpPr>
        <p:grpSpPr>
          <a:xfrm>
            <a:off x="6654769" y="1126655"/>
            <a:ext cx="2556487" cy="4499995"/>
            <a:chOff x="3760650" y="1925645"/>
            <a:chExt cx="2556487" cy="4499995"/>
          </a:xfrm>
        </p:grpSpPr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9947C02-606B-D244-8A76-A09C5BA93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60650" y="1925645"/>
              <a:ext cx="2556487" cy="4499995"/>
            </a:xfrm>
            <a:prstGeom prst="rect">
              <a:avLst/>
            </a:prstGeom>
          </p:spPr>
        </p:pic>
        <p:pic>
          <p:nvPicPr>
            <p:cNvPr id="19" name="Image 3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5C622E9D-9355-834C-A937-B0093877A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27038" y="2530589"/>
              <a:ext cx="1800431" cy="3192117"/>
            </a:xfrm>
            <a:prstGeom prst="rect">
              <a:avLst/>
            </a:prstGeom>
          </p:spPr>
        </p:pic>
      </p:grp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29EB7C93-3DF8-1D49-9B24-526817EF010D}"/>
              </a:ext>
            </a:extLst>
          </p:cNvPr>
          <p:cNvSpPr/>
          <p:nvPr/>
        </p:nvSpPr>
        <p:spPr>
          <a:xfrm>
            <a:off x="7118875" y="3311702"/>
            <a:ext cx="1628273" cy="497305"/>
          </a:xfrm>
          <a:prstGeom prst="roundRect">
            <a:avLst/>
          </a:prstGeom>
          <a:noFill/>
          <a:ln>
            <a:solidFill>
              <a:srgbClr val="005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3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09"/>
    </mc:Choice>
    <mc:Fallback xmlns="">
      <p:transition spd="slow" advTm="414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CDF12-7689-48BF-A9D8-240994028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Oude </a:t>
            </a:r>
            <a:r>
              <a:rPr lang="nl-BE" dirty="0" err="1"/>
              <a:t>Mechelenbon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3A464-A354-4ABA-ABB9-B30D1D0A4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Systeem verouderd: zeer manueel proces, arbeidsintensief…  </a:t>
            </a:r>
          </a:p>
          <a:p>
            <a:pPr marL="457092" lvl="1" indent="0">
              <a:buNone/>
            </a:pPr>
            <a:r>
              <a:rPr lang="nl-BE" dirty="0"/>
              <a:t>--&gt; Groot potentieel dat niet benut wordt, o.a. de b-</a:t>
            </a:r>
            <a:r>
              <a:rPr lang="nl-BE" dirty="0" err="1"/>
              <a:t>to</a:t>
            </a:r>
            <a:r>
              <a:rPr lang="nl-BE" dirty="0"/>
              <a:t>-b markt</a:t>
            </a:r>
          </a:p>
          <a:p>
            <a:r>
              <a:rPr lang="nl-BE" dirty="0"/>
              <a:t>Slechts 1 fysiek aankooppunt  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6" name="Picture 2" descr="Mechelenbon - Shoppen in Mechelen">
            <a:extLst>
              <a:ext uri="{FF2B5EF4-FFF2-40B4-BE49-F238E27FC236}">
                <a16:creationId xmlns:a16="http://schemas.microsoft.com/office/drawing/2014/main" id="{9B27D574-5ADE-42EB-B3E0-240722D6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108" y="4009712"/>
            <a:ext cx="3609892" cy="17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88"/>
    </mc:Choice>
    <mc:Fallback xmlns="">
      <p:transition spd="slow" advTm="9298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73EF-2D93-4175-82BA-674F3FC6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Account activeren</a:t>
            </a:r>
          </a:p>
        </p:txBody>
      </p:sp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C70B88AB-D1DE-4A4A-95BF-C025EF56D792}"/>
              </a:ext>
            </a:extLst>
          </p:cNvPr>
          <p:cNvSpPr/>
          <p:nvPr/>
        </p:nvSpPr>
        <p:spPr>
          <a:xfrm>
            <a:off x="5240693" y="2429207"/>
            <a:ext cx="2350517" cy="1095233"/>
          </a:xfrm>
          <a:prstGeom prst="roundRect">
            <a:avLst/>
          </a:prstGeom>
          <a:solidFill>
            <a:srgbClr val="005781"/>
          </a:solidFill>
          <a:ln>
            <a:solidFill>
              <a:srgbClr val="005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>
                <a:latin typeface="Proxima Nova Light" panose="02000506030000020004" pitchFamily="2" charset="0"/>
              </a:rPr>
              <a:t>Enjoy!</a:t>
            </a:r>
            <a:endParaRPr lang="en-US" sz="1600">
              <a:latin typeface="Proxima Nova Light" panose="02000506030000020004" pitchFamily="2" charset="0"/>
            </a:endParaRPr>
          </a:p>
        </p:txBody>
      </p:sp>
      <p:grpSp>
        <p:nvGrpSpPr>
          <p:cNvPr id="4" name="Groupe 4">
            <a:extLst>
              <a:ext uri="{FF2B5EF4-FFF2-40B4-BE49-F238E27FC236}">
                <a16:creationId xmlns:a16="http://schemas.microsoft.com/office/drawing/2014/main" id="{811D729A-B603-954C-AFE0-136B3F21C6D8}"/>
              </a:ext>
            </a:extLst>
          </p:cNvPr>
          <p:cNvGrpSpPr/>
          <p:nvPr/>
        </p:nvGrpSpPr>
        <p:grpSpPr>
          <a:xfrm>
            <a:off x="1434701" y="1126655"/>
            <a:ext cx="2556490" cy="4500000"/>
            <a:chOff x="3760650" y="1925645"/>
            <a:chExt cx="2556490" cy="4500000"/>
          </a:xfrm>
        </p:grpSpPr>
        <p:pic>
          <p:nvPicPr>
            <p:cNvPr id="5" name="Picture 4" descr="A picture containing phone, monitor, lotion&#10;&#10;Description automatically generated">
              <a:extLst>
                <a:ext uri="{FF2B5EF4-FFF2-40B4-BE49-F238E27FC236}">
                  <a16:creationId xmlns:a16="http://schemas.microsoft.com/office/drawing/2014/main" id="{A75A37D4-017C-E14A-A2C8-85810CCFC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0650" y="1925645"/>
              <a:ext cx="2556490" cy="4500000"/>
            </a:xfrm>
            <a:prstGeom prst="rect">
              <a:avLst/>
            </a:prstGeom>
          </p:spPr>
        </p:pic>
        <p:pic>
          <p:nvPicPr>
            <p:cNvPr id="6" name="Image 3">
              <a:extLst>
                <a:ext uri="{FF2B5EF4-FFF2-40B4-BE49-F238E27FC236}">
                  <a16:creationId xmlns:a16="http://schemas.microsoft.com/office/drawing/2014/main" id="{139416E2-999B-F94D-B972-B80FB7DF3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3695" y="2525458"/>
              <a:ext cx="1801126" cy="3206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72"/>
    </mc:Choice>
    <mc:Fallback xmlns="">
      <p:transition spd="slow" advTm="13327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2FD86-F02E-42DD-A328-9341FF69D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Marketingcampagne</a:t>
            </a:r>
          </a:p>
        </p:txBody>
      </p:sp>
    </p:spTree>
    <p:extLst>
      <p:ext uri="{BB962C8B-B14F-4D97-AF65-F5344CB8AC3E}">
        <p14:creationId xmlns:p14="http://schemas.microsoft.com/office/powerpoint/2010/main" val="29428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87"/>
    </mc:Choice>
    <mc:Fallback xmlns="">
      <p:transition spd="slow" advTm="5258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EDD67-A2D6-4965-80C7-53F39D9A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Communicatiecampagne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6B9BFC-6B86-49A6-A0D1-112D2BD2D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 Nieuwe Maan</a:t>
            </a:r>
          </a:p>
          <a:p>
            <a:r>
              <a:rPr lang="nl-BE" dirty="0"/>
              <a:t>Website </a:t>
            </a:r>
            <a:r>
              <a:rPr lang="nl-BE" dirty="0">
                <a:hlinkClick r:id="rId2"/>
              </a:rPr>
              <a:t>www.ShoppenInMechelen.be</a:t>
            </a:r>
            <a:r>
              <a:rPr lang="nl-BE" dirty="0"/>
              <a:t> (en </a:t>
            </a:r>
            <a:r>
              <a:rPr lang="nl-BE" dirty="0">
                <a:hlinkClick r:id="rId3"/>
              </a:rPr>
              <a:t>www.mechelen.be</a:t>
            </a:r>
            <a:r>
              <a:rPr lang="nl-BE" dirty="0"/>
              <a:t>)</a:t>
            </a:r>
          </a:p>
          <a:p>
            <a:r>
              <a:rPr lang="nl-BE" dirty="0" err="1"/>
              <a:t>Social</a:t>
            </a:r>
            <a:r>
              <a:rPr lang="nl-BE" dirty="0"/>
              <a:t> media </a:t>
            </a:r>
          </a:p>
          <a:p>
            <a:r>
              <a:rPr lang="nl-BE" dirty="0"/>
              <a:t>Pers</a:t>
            </a:r>
          </a:p>
          <a:p>
            <a:r>
              <a:rPr lang="nl-BE" dirty="0"/>
              <a:t>…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474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28"/>
    </mc:Choice>
    <mc:Fallback xmlns="">
      <p:transition spd="slow" advTm="1832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7D49A-1DD8-4C94-B4AF-D4B166F6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Mechelenbon</a:t>
            </a:r>
            <a:r>
              <a:rPr lang="nl-BE" dirty="0"/>
              <a:t> </a:t>
            </a:r>
            <a:r>
              <a:rPr lang="nl-BE" dirty="0" err="1"/>
              <a:t>ihkv</a:t>
            </a:r>
            <a:r>
              <a:rPr lang="nl-BE"/>
              <a:t> Corona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715137-527E-4432-8406-2080AA5BF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33505"/>
            <a:ext cx="6404775" cy="3771636"/>
          </a:xfrm>
        </p:spPr>
        <p:txBody>
          <a:bodyPr/>
          <a:lstStyle/>
          <a:p>
            <a:r>
              <a:rPr lang="nl-BE" dirty="0" err="1"/>
              <a:t>Mechelenbon</a:t>
            </a:r>
            <a:r>
              <a:rPr lang="nl-BE" dirty="0"/>
              <a:t> voor alle Mechelse gezinnen</a:t>
            </a:r>
          </a:p>
          <a:p>
            <a:r>
              <a:rPr lang="nl-BE" dirty="0"/>
              <a:t>Totaal 20 euro (1x10 en 2x5)</a:t>
            </a:r>
          </a:p>
          <a:p>
            <a:r>
              <a:rPr lang="nl-BE" dirty="0"/>
              <a:t>!Bij besteding van dubbel bedrag!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ED0A21-EA5E-4661-91E4-38A5CA209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83" y="2379691"/>
            <a:ext cx="2204704" cy="3118941"/>
          </a:xfrm>
          <a:prstGeom prst="rect">
            <a:avLst/>
          </a:prstGeom>
        </p:spPr>
      </p:pic>
      <p:pic>
        <p:nvPicPr>
          <p:cNvPr id="1026" name="Picture 2" descr="QR-code - Wikipedia">
            <a:extLst>
              <a:ext uri="{FF2B5EF4-FFF2-40B4-BE49-F238E27FC236}">
                <a16:creationId xmlns:a16="http://schemas.microsoft.com/office/drawing/2014/main" id="{0F6AA27F-29C6-4EA6-973A-8F20C94F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4060" y="2801841"/>
            <a:ext cx="427508" cy="42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R-code - Wikipedia">
            <a:extLst>
              <a:ext uri="{FF2B5EF4-FFF2-40B4-BE49-F238E27FC236}">
                <a16:creationId xmlns:a16="http://schemas.microsoft.com/office/drawing/2014/main" id="{C2A61B92-CCB4-4E81-ACAF-AAE51B5C8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4060" y="3870825"/>
            <a:ext cx="427508" cy="42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QR-code - Wikipedia">
            <a:extLst>
              <a:ext uri="{FF2B5EF4-FFF2-40B4-BE49-F238E27FC236}">
                <a16:creationId xmlns:a16="http://schemas.microsoft.com/office/drawing/2014/main" id="{FD97C9B3-9DF2-4019-BB57-2A7EC688F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4060" y="4891387"/>
            <a:ext cx="427508" cy="42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56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7F1D0-D540-462B-9765-227A70F6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Mechelenbon</a:t>
            </a:r>
            <a:r>
              <a:rPr lang="nl-BE" dirty="0"/>
              <a:t> voor bedrijven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3ED568-A2A4-4A31-BC9B-4E2A79145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Najaar: campagne richting Mechelse bedrijven om </a:t>
            </a:r>
            <a:r>
              <a:rPr lang="nl-BE" dirty="0" err="1"/>
              <a:t>Mechelenbon</a:t>
            </a:r>
            <a:r>
              <a:rPr lang="nl-BE" dirty="0"/>
              <a:t> te schenken aan personeel, als relatiegeschenk…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87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82"/>
    </mc:Choice>
    <mc:Fallback xmlns="">
      <p:transition spd="slow" advTm="5648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8C93E0-A514-4AF8-AFDC-FD296FE56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Promotie in eigen stadsmedia en in samenwerking met Mechelen </a:t>
            </a:r>
            <a:r>
              <a:rPr lang="nl-BE" dirty="0" err="1"/>
              <a:t>MeeMaken</a:t>
            </a:r>
            <a:r>
              <a:rPr lang="nl-BE" dirty="0"/>
              <a:t> n.a.v. eindejaar, shoppingevents,…</a:t>
            </a:r>
          </a:p>
        </p:txBody>
      </p:sp>
    </p:spTree>
    <p:extLst>
      <p:ext uri="{BB962C8B-B14F-4D97-AF65-F5344CB8AC3E}">
        <p14:creationId xmlns:p14="http://schemas.microsoft.com/office/powerpoint/2010/main" val="174391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8A1D4-DAD3-48B3-8819-ACE3423A5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Succes! </a:t>
            </a:r>
          </a:p>
        </p:txBody>
      </p:sp>
    </p:spTree>
    <p:extLst>
      <p:ext uri="{BB962C8B-B14F-4D97-AF65-F5344CB8AC3E}">
        <p14:creationId xmlns:p14="http://schemas.microsoft.com/office/powerpoint/2010/main" val="34713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7D22E-9062-4CEC-B9DD-F5A04C91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Nieuwe </a:t>
            </a:r>
            <a:r>
              <a:rPr lang="nl-BE" dirty="0" err="1"/>
              <a:t>Mechelenbon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A2EDAB-3FE8-4FFF-AC6E-D763EF9B3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/>
              <a:t>Fysiek &amp; digitaal aan te kopen </a:t>
            </a:r>
          </a:p>
          <a:p>
            <a:r>
              <a:rPr lang="nl-BE" dirty="0"/>
              <a:t>Grote volumes mogelijk </a:t>
            </a:r>
          </a:p>
          <a:p>
            <a:r>
              <a:rPr lang="nl-BE" dirty="0"/>
              <a:t>Veilig en </a:t>
            </a:r>
            <a:r>
              <a:rPr lang="nl-BE" dirty="0" err="1"/>
              <a:t>future-proof</a:t>
            </a:r>
            <a:r>
              <a:rPr lang="nl-BE" dirty="0"/>
              <a:t> – meer mogelijkheden naar de toekomst.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! Enkel nog nieuwe bons te verkrijgen vanaf 1/10</a:t>
            </a:r>
          </a:p>
          <a:p>
            <a:pPr marL="0" indent="0">
              <a:buNone/>
            </a:pPr>
            <a:r>
              <a:rPr lang="nl-BE" dirty="0"/>
              <a:t>! Oude bons in rotatie tot 30 sept 2021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989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189"/>
    </mc:Choice>
    <mc:Fallback xmlns="">
      <p:transition spd="slow" advTm="2251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C6FF3-4493-487A-977F-B851E167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Nieuwe </a:t>
            </a:r>
            <a:r>
              <a:rPr lang="nl-BE" dirty="0" err="1"/>
              <a:t>Mechelenbon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F76B30-B50F-4D8F-B058-39C903414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Lancering nieuwe bon wordt ondersteund met marketingcampagne</a:t>
            </a:r>
          </a:p>
          <a:p>
            <a:r>
              <a:rPr lang="nl-BE" dirty="0"/>
              <a:t>Alle handelaars die intekenen ontvangen binnenkort nieuw promo-materiaal</a:t>
            </a:r>
          </a:p>
        </p:txBody>
      </p:sp>
    </p:spTree>
    <p:extLst>
      <p:ext uri="{BB962C8B-B14F-4D97-AF65-F5344CB8AC3E}">
        <p14:creationId xmlns:p14="http://schemas.microsoft.com/office/powerpoint/2010/main" val="20809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2"/>
    </mc:Choice>
    <mc:Fallback xmlns="">
      <p:transition spd="slow" advTm="1562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2FD86-F02E-42DD-A328-9341FF69D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365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3"/>
    </mc:Choice>
    <mc:Fallback xmlns="">
      <p:transition spd="slow" advTm="341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1DAA19-421A-445B-8FE7-0DC4C716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Nieuwe Mechelenbon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396EE3-4FEA-9E44-A85C-BD3FF9214ED2}"/>
              </a:ext>
            </a:extLst>
          </p:cNvPr>
          <p:cNvSpPr/>
          <p:nvPr/>
        </p:nvSpPr>
        <p:spPr>
          <a:xfrm>
            <a:off x="-8878" y="1543307"/>
            <a:ext cx="5934922" cy="4189444"/>
          </a:xfrm>
          <a:prstGeom prst="rect">
            <a:avLst/>
          </a:prstGeom>
          <a:solidFill>
            <a:srgbClr val="00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DC4AE1-CD3D-3947-8F0B-3FA46F484496}"/>
              </a:ext>
            </a:extLst>
          </p:cNvPr>
          <p:cNvGrpSpPr/>
          <p:nvPr/>
        </p:nvGrpSpPr>
        <p:grpSpPr>
          <a:xfrm>
            <a:off x="909531" y="1737807"/>
            <a:ext cx="4098104" cy="3852000"/>
            <a:chOff x="5219085" y="2677143"/>
            <a:chExt cx="4098104" cy="3852000"/>
          </a:xfrm>
        </p:grpSpPr>
        <p:grpSp>
          <p:nvGrpSpPr>
            <p:cNvPr id="22" name="Groupe 6">
              <a:extLst>
                <a:ext uri="{FF2B5EF4-FFF2-40B4-BE49-F238E27FC236}">
                  <a16:creationId xmlns:a16="http://schemas.microsoft.com/office/drawing/2014/main" id="{0BCA359A-02D9-D248-B3B6-DF0C27F872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58689" y="3157692"/>
              <a:ext cx="1858500" cy="3276000"/>
              <a:chOff x="3764255" y="1877878"/>
              <a:chExt cx="2552885" cy="4500000"/>
            </a:xfrm>
          </p:grpSpPr>
          <p:grpSp>
            <p:nvGrpSpPr>
              <p:cNvPr id="29" name="Groupe 1">
                <a:extLst>
                  <a:ext uri="{FF2B5EF4-FFF2-40B4-BE49-F238E27FC236}">
                    <a16:creationId xmlns:a16="http://schemas.microsoft.com/office/drawing/2014/main" id="{75524ACE-B219-E046-9241-DCCE1048A262}"/>
                  </a:ext>
                </a:extLst>
              </p:cNvPr>
              <p:cNvGrpSpPr/>
              <p:nvPr/>
            </p:nvGrpSpPr>
            <p:grpSpPr>
              <a:xfrm>
                <a:off x="3764255" y="1877878"/>
                <a:ext cx="2552885" cy="4500000"/>
                <a:chOff x="3764255" y="1877878"/>
                <a:chExt cx="2552885" cy="4500000"/>
              </a:xfrm>
            </p:grpSpPr>
            <p:pic>
              <p:nvPicPr>
                <p:cNvPr id="31" name="Image 2" descr="Une image contenant capture d’écran&#10;&#10;Description générée automatiquement">
                  <a:extLst>
                    <a:ext uri="{FF2B5EF4-FFF2-40B4-BE49-F238E27FC236}">
                      <a16:creationId xmlns:a16="http://schemas.microsoft.com/office/drawing/2014/main" id="{0E7BD5A1-CC7C-D24B-9DAD-5AC7FD3518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64255" y="1877878"/>
                  <a:ext cx="2552885" cy="4500000"/>
                </a:xfrm>
                <a:prstGeom prst="rect">
                  <a:avLst/>
                </a:prstGeom>
              </p:spPr>
            </p:pic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1118B7A-EB17-C444-A263-72EB510E2C3A}"/>
                    </a:ext>
                  </a:extLst>
                </p:cNvPr>
                <p:cNvSpPr/>
                <p:nvPr/>
              </p:nvSpPr>
              <p:spPr>
                <a:xfrm>
                  <a:off x="4222100" y="5000262"/>
                  <a:ext cx="1495794" cy="1736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0" name="Image 4" descr="Une image contenant capture d’écran&#10;&#10;Description générée automatiquement">
                <a:extLst>
                  <a:ext uri="{FF2B5EF4-FFF2-40B4-BE49-F238E27FC236}">
                    <a16:creationId xmlns:a16="http://schemas.microsoft.com/office/drawing/2014/main" id="{DAADF33A-5CC5-2843-8A21-78B1CF3FA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8448" y="2483455"/>
                <a:ext cx="1799746" cy="3190902"/>
              </a:xfrm>
              <a:prstGeom prst="rect">
                <a:avLst/>
              </a:prstGeom>
            </p:spPr>
          </p:pic>
        </p:grpSp>
        <p:grpSp>
          <p:nvGrpSpPr>
            <p:cNvPr id="23" name="Groupe 15">
              <a:extLst>
                <a:ext uri="{FF2B5EF4-FFF2-40B4-BE49-F238E27FC236}">
                  <a16:creationId xmlns:a16="http://schemas.microsoft.com/office/drawing/2014/main" id="{968F1CFD-78F5-6B45-B85F-FCB7B627D9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19085" y="3164723"/>
              <a:ext cx="1858501" cy="3276000"/>
              <a:chOff x="3762452" y="1925645"/>
              <a:chExt cx="2552885" cy="4500001"/>
            </a:xfrm>
          </p:grpSpPr>
          <p:pic>
            <p:nvPicPr>
              <p:cNvPr id="27" name="Image 16" descr="Une image contenant capture d’écran, téléphone&#10;&#10;Description générée automatiquement">
                <a:extLst>
                  <a:ext uri="{FF2B5EF4-FFF2-40B4-BE49-F238E27FC236}">
                    <a16:creationId xmlns:a16="http://schemas.microsoft.com/office/drawing/2014/main" id="{BD76C106-4C5F-D640-8492-93FFB69C8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2452" y="1925645"/>
                <a:ext cx="2552885" cy="4500001"/>
              </a:xfrm>
              <a:prstGeom prst="rect">
                <a:avLst/>
              </a:prstGeom>
            </p:spPr>
          </p:pic>
          <p:pic>
            <p:nvPicPr>
              <p:cNvPr id="28" name="Image 18" descr="Une image contenant capture d’écran&#10;&#10;Description générée automatiquement">
                <a:extLst>
                  <a:ext uri="{FF2B5EF4-FFF2-40B4-BE49-F238E27FC236}">
                    <a16:creationId xmlns:a16="http://schemas.microsoft.com/office/drawing/2014/main" id="{07DE5C93-A525-B54D-BBBE-060732EA5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4726" y="2535473"/>
                <a:ext cx="1792047" cy="3177251"/>
              </a:xfrm>
              <a:prstGeom prst="rect">
                <a:avLst/>
              </a:prstGeom>
            </p:spPr>
          </p:pic>
        </p:grpSp>
        <p:grpSp>
          <p:nvGrpSpPr>
            <p:cNvPr id="24" name="Groupe 6">
              <a:extLst>
                <a:ext uri="{FF2B5EF4-FFF2-40B4-BE49-F238E27FC236}">
                  <a16:creationId xmlns:a16="http://schemas.microsoft.com/office/drawing/2014/main" id="{826B4DCD-C5A1-C044-A8DA-6F2B406069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51662" y="2677143"/>
              <a:ext cx="2188354" cy="3852000"/>
              <a:chOff x="3760650" y="1925645"/>
              <a:chExt cx="2556490" cy="4500000"/>
            </a:xfrm>
          </p:grpSpPr>
          <p:pic>
            <p:nvPicPr>
              <p:cNvPr id="25" name="Picture 24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EF953E9C-6C79-E84A-A817-60EE80FE4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0650" y="1925645"/>
                <a:ext cx="2556490" cy="4500000"/>
              </a:xfrm>
              <a:prstGeom prst="rect">
                <a:avLst/>
              </a:prstGeom>
            </p:spPr>
          </p:pic>
          <p:pic>
            <p:nvPicPr>
              <p:cNvPr id="26" name="Image 5" descr="Une image contenant capture d’écran&#10;&#10;Description générée automatiquement">
                <a:extLst>
                  <a:ext uri="{FF2B5EF4-FFF2-40B4-BE49-F238E27FC236}">
                    <a16:creationId xmlns:a16="http://schemas.microsoft.com/office/drawing/2014/main" id="{DAC89E10-2676-D043-84C2-7982540E73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3244" y="2531412"/>
                <a:ext cx="1781295" cy="3158188"/>
              </a:xfrm>
              <a:prstGeom prst="rect">
                <a:avLst/>
              </a:prstGeom>
            </p:spPr>
          </p:pic>
        </p:grpSp>
      </p:grpSp>
      <p:sp>
        <p:nvSpPr>
          <p:cNvPr id="33" name="Shape 1663">
            <a:extLst>
              <a:ext uri="{FF2B5EF4-FFF2-40B4-BE49-F238E27FC236}">
                <a16:creationId xmlns:a16="http://schemas.microsoft.com/office/drawing/2014/main" id="{F0C18016-8D8F-C044-A29F-C7B4B1C9DC9C}"/>
              </a:ext>
            </a:extLst>
          </p:cNvPr>
          <p:cNvSpPr/>
          <p:nvPr/>
        </p:nvSpPr>
        <p:spPr>
          <a:xfrm>
            <a:off x="5926044" y="1727516"/>
            <a:ext cx="3054699" cy="1936291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</a:rPr>
              <a:t>Digitale cadeaubon met administratieve ontzorging van de lokale overheid en de handelaar</a:t>
            </a:r>
            <a:endParaRPr lang="en-BE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Rg" pitchFamily="50" charset="0"/>
            </a:endParaRPr>
          </a:p>
        </p:txBody>
      </p:sp>
      <p:sp>
        <p:nvSpPr>
          <p:cNvPr id="34" name="Shape 1663">
            <a:extLst>
              <a:ext uri="{FF2B5EF4-FFF2-40B4-BE49-F238E27FC236}">
                <a16:creationId xmlns:a16="http://schemas.microsoft.com/office/drawing/2014/main" id="{0C524E04-0437-ED4B-A85B-06A649ED5E08}"/>
              </a:ext>
            </a:extLst>
          </p:cNvPr>
          <p:cNvSpPr/>
          <p:nvPr/>
        </p:nvSpPr>
        <p:spPr>
          <a:xfrm>
            <a:off x="5948420" y="3681889"/>
            <a:ext cx="3054699" cy="174552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</a:rPr>
              <a:t>QR code</a:t>
            </a:r>
            <a:endParaRPr lang="en-BE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27"/>
    </mc:Choice>
    <mc:Fallback xmlns="">
      <p:transition spd="slow" advTm="4572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F2702-4FA4-4748-946B-6BDB0A2B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werkt het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BF63A4-9445-D444-A2AB-9896DDD37E07}"/>
              </a:ext>
            </a:extLst>
          </p:cNvPr>
          <p:cNvSpPr/>
          <p:nvPr/>
        </p:nvSpPr>
        <p:spPr>
          <a:xfrm>
            <a:off x="6407999" y="1184013"/>
            <a:ext cx="2376000" cy="4291735"/>
          </a:xfrm>
          <a:prstGeom prst="rect">
            <a:avLst/>
          </a:prstGeom>
          <a:solidFill>
            <a:srgbClr val="00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dirty="0">
              <a:latin typeface="Quicksand" pitchFamily="2" charset="77"/>
            </a:endParaRPr>
          </a:p>
          <a:p>
            <a:pPr algn="ctr"/>
            <a:r>
              <a:rPr lang="fr-FR" sz="1600" dirty="0" err="1">
                <a:solidFill>
                  <a:schemeClr val="bg1"/>
                </a:solidFill>
                <a:latin typeface="Proxima Nova Rg" pitchFamily="50" charset="0"/>
              </a:rPr>
              <a:t>Uitbetaling</a:t>
            </a:r>
            <a:r>
              <a:rPr lang="fr-FR" sz="1600" dirty="0">
                <a:solidFill>
                  <a:schemeClr val="bg1"/>
                </a:solidFill>
                <a:latin typeface="Proxima Nova Rg" pitchFamily="50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Proxima Nova Rg" pitchFamily="50" charset="0"/>
              </a:rPr>
              <a:t>vragen</a:t>
            </a:r>
            <a:r>
              <a:rPr lang="fr-FR" sz="1600" dirty="0">
                <a:solidFill>
                  <a:schemeClr val="bg1"/>
                </a:solidFill>
                <a:latin typeface="Proxima Nova Rg" pitchFamily="50" charset="0"/>
              </a:rPr>
              <a:t> op </a:t>
            </a:r>
            <a:r>
              <a:rPr lang="fr-FR" sz="1600" dirty="0" err="1">
                <a:solidFill>
                  <a:schemeClr val="bg1"/>
                </a:solidFill>
                <a:latin typeface="Proxima Nova Rg" pitchFamily="50" charset="0"/>
              </a:rPr>
              <a:t>rekening</a:t>
            </a:r>
            <a:r>
              <a:rPr lang="fr-FR" sz="1600" dirty="0">
                <a:solidFill>
                  <a:schemeClr val="bg1"/>
                </a:solidFill>
                <a:latin typeface="Proxima Nova Rg" pitchFamily="50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Proxima Nova Rg" pitchFamily="50" charset="0"/>
              </a:rPr>
              <a:t>handelaar</a:t>
            </a:r>
            <a:endParaRPr lang="fr-FR" sz="1600" dirty="0">
              <a:solidFill>
                <a:schemeClr val="bg1"/>
              </a:solidFill>
              <a:latin typeface="Proxima Nova Rg" pitchFamily="50" charset="0"/>
            </a:endParaRPr>
          </a:p>
          <a:p>
            <a:pPr algn="ctr"/>
            <a:r>
              <a:rPr lang="fr-FR" sz="2000" b="1" dirty="0" err="1">
                <a:solidFill>
                  <a:schemeClr val="bg1"/>
                </a:solidFill>
                <a:latin typeface="Proxima Nova Rg" pitchFamily="50" charset="0"/>
              </a:rPr>
              <a:t>Applicatie</a:t>
            </a:r>
            <a:r>
              <a:rPr lang="fr-FR" sz="2000" b="1" dirty="0">
                <a:solidFill>
                  <a:schemeClr val="bg1"/>
                </a:solidFill>
                <a:latin typeface="Proxima Nova Rg" pitchFamily="50" charset="0"/>
              </a:rPr>
              <a:t> - </a:t>
            </a:r>
            <a:r>
              <a:rPr lang="fr-FR" sz="2000" b="1" dirty="0" err="1">
                <a:solidFill>
                  <a:schemeClr val="bg1"/>
                </a:solidFill>
                <a:latin typeface="Proxima Nova Rg" pitchFamily="50" charset="0"/>
              </a:rPr>
              <a:t>Inwisselen</a:t>
            </a:r>
            <a:endParaRPr lang="fr-FR" sz="2000" b="1" dirty="0">
              <a:solidFill>
                <a:schemeClr val="bg1"/>
              </a:solidFill>
              <a:latin typeface="Proxima Nova Rg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C01B1D-2501-DD41-BB3A-58F39D6F4357}"/>
              </a:ext>
            </a:extLst>
          </p:cNvPr>
          <p:cNvSpPr/>
          <p:nvPr/>
        </p:nvSpPr>
        <p:spPr>
          <a:xfrm>
            <a:off x="3367570" y="1184013"/>
            <a:ext cx="2376000" cy="4291735"/>
          </a:xfrm>
          <a:prstGeom prst="rect">
            <a:avLst/>
          </a:prstGeom>
          <a:solidFill>
            <a:srgbClr val="00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dirty="0">
              <a:latin typeface="Quicksand" pitchFamily="2" charset="77"/>
            </a:endParaRPr>
          </a:p>
          <a:p>
            <a:pPr algn="ctr"/>
            <a:r>
              <a:rPr lang="fr-FR" sz="1600" dirty="0" err="1">
                <a:solidFill>
                  <a:schemeClr val="bg1"/>
                </a:solidFill>
                <a:latin typeface="Proxima Nova Rg" pitchFamily="50" charset="0"/>
              </a:rPr>
              <a:t>Handelaar</a:t>
            </a:r>
            <a:r>
              <a:rPr lang="fr-FR" sz="1600" dirty="0">
                <a:solidFill>
                  <a:schemeClr val="bg1"/>
                </a:solidFill>
                <a:latin typeface="Proxima Nova Rg" pitchFamily="50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Proxima Nova Rg" pitchFamily="50" charset="0"/>
              </a:rPr>
              <a:t>scant</a:t>
            </a:r>
            <a:r>
              <a:rPr lang="fr-FR" sz="1600" dirty="0">
                <a:solidFill>
                  <a:schemeClr val="bg1"/>
                </a:solidFill>
                <a:latin typeface="Proxima Nova Rg" pitchFamily="50" charset="0"/>
              </a:rPr>
              <a:t> QR van consument</a:t>
            </a:r>
          </a:p>
          <a:p>
            <a:pPr algn="ctr"/>
            <a:r>
              <a:rPr lang="fr-FR" sz="2000" b="1" dirty="0" err="1">
                <a:solidFill>
                  <a:schemeClr val="bg1"/>
                </a:solidFill>
                <a:latin typeface="Proxima Nova Rg" pitchFamily="50" charset="0"/>
              </a:rPr>
              <a:t>Applicatie</a:t>
            </a:r>
            <a:r>
              <a:rPr lang="fr-FR" sz="2000" b="1" dirty="0">
                <a:solidFill>
                  <a:schemeClr val="bg1"/>
                </a:solidFill>
                <a:latin typeface="Proxima Nova Rg" pitchFamily="50" charset="0"/>
              </a:rPr>
              <a:t> – Scan QR</a:t>
            </a:r>
          </a:p>
        </p:txBody>
      </p:sp>
      <p:sp>
        <p:nvSpPr>
          <p:cNvPr id="6" name="AutoShape 6" descr="Image result for icon good cause">
            <a:extLst>
              <a:ext uri="{FF2B5EF4-FFF2-40B4-BE49-F238E27FC236}">
                <a16:creationId xmlns:a16="http://schemas.microsoft.com/office/drawing/2014/main" id="{0A986400-81C4-054E-9896-B7E7DE5FF9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90563" y="40722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solidFill>
                <a:srgbClr val="51626F"/>
              </a:solidFill>
              <a:latin typeface="BelfiusAlternative Regular" panose="0200080302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865AF-4C0A-1442-8407-26AFBF88767C}"/>
              </a:ext>
            </a:extLst>
          </p:cNvPr>
          <p:cNvSpPr/>
          <p:nvPr/>
        </p:nvSpPr>
        <p:spPr>
          <a:xfrm>
            <a:off x="2350770" y="5209269"/>
            <a:ext cx="281940" cy="63771"/>
          </a:xfrm>
          <a:prstGeom prst="rect">
            <a:avLst/>
          </a:prstGeom>
          <a:solidFill>
            <a:srgbClr val="ED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800A9-723E-DD44-BD34-3B6D346C044C}"/>
              </a:ext>
            </a:extLst>
          </p:cNvPr>
          <p:cNvSpPr/>
          <p:nvPr/>
        </p:nvSpPr>
        <p:spPr>
          <a:xfrm>
            <a:off x="360001" y="1184013"/>
            <a:ext cx="2376336" cy="4291735"/>
          </a:xfrm>
          <a:prstGeom prst="rect">
            <a:avLst/>
          </a:prstGeom>
          <a:solidFill>
            <a:srgbClr val="00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bg1"/>
              </a:solidFill>
              <a:latin typeface="Quicksand" pitchFamily="2" charset="77"/>
            </a:endParaRPr>
          </a:p>
          <a:p>
            <a:pPr algn="ctr"/>
            <a:endParaRPr lang="fr-FR" dirty="0">
              <a:solidFill>
                <a:schemeClr val="bg1"/>
              </a:solidFill>
              <a:latin typeface="Quicksand" pitchFamily="2" charset="77"/>
            </a:endParaRPr>
          </a:p>
          <a:p>
            <a:pPr algn="ctr"/>
            <a:endParaRPr lang="fr-FR" sz="1600" dirty="0">
              <a:solidFill>
                <a:schemeClr val="bg1"/>
              </a:solidFill>
              <a:latin typeface="Proxima Nova Rg" pitchFamily="50" charset="0"/>
            </a:endParaRPr>
          </a:p>
          <a:p>
            <a:pPr algn="ctr"/>
            <a:r>
              <a:rPr lang="fr-FR" sz="1600" dirty="0" err="1">
                <a:solidFill>
                  <a:schemeClr val="bg1"/>
                </a:solidFill>
                <a:latin typeface="Proxima Nova Rg" pitchFamily="50" charset="0"/>
              </a:rPr>
              <a:t>Aankoop</a:t>
            </a:r>
            <a:r>
              <a:rPr lang="fr-FR" sz="1600" dirty="0">
                <a:solidFill>
                  <a:schemeClr val="bg1"/>
                </a:solidFill>
                <a:latin typeface="Proxima Nova Rg" pitchFamily="50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Proxima Nova Rg" pitchFamily="50" charset="0"/>
              </a:rPr>
              <a:t>Mechelenbonnen</a:t>
            </a:r>
            <a:endParaRPr lang="fr-FR" sz="1600" dirty="0">
              <a:solidFill>
                <a:schemeClr val="bg1"/>
              </a:solidFill>
              <a:latin typeface="Proxima Nova Rg" pitchFamily="50" charset="0"/>
            </a:endParaRPr>
          </a:p>
          <a:p>
            <a:pPr algn="ctr"/>
            <a:r>
              <a:rPr lang="fr-FR" sz="2000" b="1" dirty="0" err="1">
                <a:solidFill>
                  <a:schemeClr val="bg1"/>
                </a:solidFill>
                <a:latin typeface="Proxima Nova Rg" pitchFamily="50" charset="0"/>
              </a:rPr>
              <a:t>Webshop</a:t>
            </a:r>
            <a:r>
              <a:rPr lang="fr-FR" sz="2000" b="1" dirty="0">
                <a:solidFill>
                  <a:schemeClr val="bg1"/>
                </a:solidFill>
                <a:latin typeface="Proxima Nova Rg" pitchFamily="50" charset="0"/>
              </a:rPr>
              <a:t> of via UIT-</a:t>
            </a:r>
            <a:r>
              <a:rPr lang="fr-FR" sz="2000" b="1" dirty="0" err="1">
                <a:solidFill>
                  <a:schemeClr val="bg1"/>
                </a:solidFill>
                <a:latin typeface="Proxima Nova Rg" pitchFamily="50" charset="0"/>
              </a:rPr>
              <a:t>balie</a:t>
            </a:r>
            <a:endParaRPr lang="fr-FR" sz="2000" b="1" dirty="0">
              <a:solidFill>
                <a:schemeClr val="bg1"/>
              </a:solidFill>
              <a:latin typeface="Proxima Nova Rg" pitchFamily="50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Proxima Nova Rg" pitchFamily="50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Proxima Nova Rg" pitchFamily="50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Proxima Nova Rg" pitchFamily="50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Proxima Nova Rg" pitchFamily="50" charset="0"/>
            </a:endParaRPr>
          </a:p>
          <a:p>
            <a:pPr algn="ctr"/>
            <a:endParaRPr lang="fr-FR" sz="2300" b="1" dirty="0">
              <a:solidFill>
                <a:schemeClr val="bg1"/>
              </a:solidFill>
              <a:latin typeface="Quicksand" pitchFamily="2" charset="77"/>
            </a:endParaRPr>
          </a:p>
        </p:txBody>
      </p:sp>
      <p:grpSp>
        <p:nvGrpSpPr>
          <p:cNvPr id="9" name="Groupe 6">
            <a:extLst>
              <a:ext uri="{FF2B5EF4-FFF2-40B4-BE49-F238E27FC236}">
                <a16:creationId xmlns:a16="http://schemas.microsoft.com/office/drawing/2014/main" id="{AA320313-510B-C643-89A3-8C0EDB1A262F}"/>
              </a:ext>
            </a:extLst>
          </p:cNvPr>
          <p:cNvGrpSpPr>
            <a:grpSpLocks noChangeAspect="1"/>
          </p:cNvGrpSpPr>
          <p:nvPr/>
        </p:nvGrpSpPr>
        <p:grpSpPr>
          <a:xfrm>
            <a:off x="6880170" y="2857500"/>
            <a:ext cx="1431658" cy="2523600"/>
            <a:chOff x="3764255" y="1877878"/>
            <a:chExt cx="2552885" cy="4500000"/>
          </a:xfrm>
        </p:grpSpPr>
        <p:grpSp>
          <p:nvGrpSpPr>
            <p:cNvPr id="10" name="Groupe 1">
              <a:extLst>
                <a:ext uri="{FF2B5EF4-FFF2-40B4-BE49-F238E27FC236}">
                  <a16:creationId xmlns:a16="http://schemas.microsoft.com/office/drawing/2014/main" id="{F7D7EE2A-338C-C346-BE81-E3E40C154866}"/>
                </a:ext>
              </a:extLst>
            </p:cNvPr>
            <p:cNvGrpSpPr/>
            <p:nvPr/>
          </p:nvGrpSpPr>
          <p:grpSpPr>
            <a:xfrm>
              <a:off x="3764255" y="1877878"/>
              <a:ext cx="2552885" cy="4500000"/>
              <a:chOff x="3764255" y="1877878"/>
              <a:chExt cx="2552885" cy="4500000"/>
            </a:xfrm>
          </p:grpSpPr>
          <p:pic>
            <p:nvPicPr>
              <p:cNvPr id="12" name="Image 2" descr="Une image contenant capture d’écran&#10;&#10;Description générée automatiquement">
                <a:extLst>
                  <a:ext uri="{FF2B5EF4-FFF2-40B4-BE49-F238E27FC236}">
                    <a16:creationId xmlns:a16="http://schemas.microsoft.com/office/drawing/2014/main" id="{B6AD54CE-0880-A647-B408-B81ED783D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64255" y="1877878"/>
                <a:ext cx="2552885" cy="4500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9652D6-5E60-5C4B-BF29-897AC26FCC2A}"/>
                  </a:ext>
                </a:extLst>
              </p:cNvPr>
              <p:cNvSpPr/>
              <p:nvPr/>
            </p:nvSpPr>
            <p:spPr>
              <a:xfrm>
                <a:off x="4222100" y="5000262"/>
                <a:ext cx="1495794" cy="173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Image 4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032C0C52-5B9B-F145-BE0E-4BE4DF0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8448" y="2483455"/>
              <a:ext cx="1799746" cy="3190902"/>
            </a:xfrm>
            <a:prstGeom prst="rect">
              <a:avLst/>
            </a:prstGeom>
          </p:spPr>
        </p:pic>
      </p:grpSp>
      <p:grpSp>
        <p:nvGrpSpPr>
          <p:cNvPr id="14" name="Groupe 15">
            <a:extLst>
              <a:ext uri="{FF2B5EF4-FFF2-40B4-BE49-F238E27FC236}">
                <a16:creationId xmlns:a16="http://schemas.microsoft.com/office/drawing/2014/main" id="{D4A8738C-CA8A-EE46-9CA0-B237D42864CC}"/>
              </a:ext>
            </a:extLst>
          </p:cNvPr>
          <p:cNvGrpSpPr>
            <a:grpSpLocks noChangeAspect="1"/>
          </p:cNvGrpSpPr>
          <p:nvPr/>
        </p:nvGrpSpPr>
        <p:grpSpPr>
          <a:xfrm>
            <a:off x="3856171" y="2857500"/>
            <a:ext cx="1431658" cy="2523600"/>
            <a:chOff x="3762452" y="1925645"/>
            <a:chExt cx="2552885" cy="4500001"/>
          </a:xfrm>
        </p:grpSpPr>
        <p:pic>
          <p:nvPicPr>
            <p:cNvPr id="15" name="Image 16" descr="Une image contenant capture d’écran, téléphone&#10;&#10;Description générée automatiquement">
              <a:extLst>
                <a:ext uri="{FF2B5EF4-FFF2-40B4-BE49-F238E27FC236}">
                  <a16:creationId xmlns:a16="http://schemas.microsoft.com/office/drawing/2014/main" id="{142882EC-235B-FF4B-9CDF-3C04BD820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2452" y="1925645"/>
              <a:ext cx="2552885" cy="4500001"/>
            </a:xfrm>
            <a:prstGeom prst="rect">
              <a:avLst/>
            </a:prstGeom>
          </p:spPr>
        </p:pic>
        <p:pic>
          <p:nvPicPr>
            <p:cNvPr id="16" name="Image 18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7BF3BDBE-28C3-AA4D-B559-1A5D1B528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4726" y="2535473"/>
              <a:ext cx="1792047" cy="3177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5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02"/>
    </mc:Choice>
    <mc:Fallback xmlns="">
      <p:transition spd="slow" advTm="5940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73EF-2D93-4175-82BA-674F3FC6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werkt het (financiële flow)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AB608-A186-8649-9FF8-9D4AA8848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76" y="1381651"/>
            <a:ext cx="7981025" cy="39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4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51"/>
    </mc:Choice>
    <mc:Fallback xmlns="">
      <p:transition spd="slow" advTm="7715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73EF-2D93-4175-82BA-674F3FC6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werkt het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23853-5F02-9A44-88DF-71014EAD43A7}"/>
              </a:ext>
            </a:extLst>
          </p:cNvPr>
          <p:cNvSpPr/>
          <p:nvPr/>
        </p:nvSpPr>
        <p:spPr>
          <a:xfrm>
            <a:off x="595318" y="1509205"/>
            <a:ext cx="7953363" cy="3311371"/>
          </a:xfrm>
          <a:prstGeom prst="rect">
            <a:avLst/>
          </a:prstGeom>
          <a:solidFill>
            <a:srgbClr val="00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BEC7C5-B476-DE4D-9741-E332F2048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440" y="1553594"/>
            <a:ext cx="7721117" cy="2982897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fr-FR" sz="1600" b="1" dirty="0" err="1">
                <a:solidFill>
                  <a:schemeClr val="bg1"/>
                </a:solidFill>
                <a:latin typeface="Quicksand" pitchFamily="2" charset="77"/>
              </a:rPr>
              <a:t>Geen</a:t>
            </a:r>
            <a:r>
              <a:rPr lang="fr-FR" sz="16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Quicksand" pitchFamily="2" charset="77"/>
              </a:rPr>
              <a:t>kost</a:t>
            </a:r>
            <a:r>
              <a:rPr lang="fr-FR" sz="16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Quicksand" pitchFamily="2" charset="77"/>
              </a:rPr>
              <a:t>voor</a:t>
            </a:r>
            <a:r>
              <a:rPr lang="fr-FR" sz="1600" b="1" dirty="0">
                <a:solidFill>
                  <a:schemeClr val="bg1"/>
                </a:solidFill>
                <a:latin typeface="Quicksand" pitchFamily="2" charset="77"/>
              </a:rPr>
              <a:t> de </a:t>
            </a:r>
            <a:r>
              <a:rPr lang="fr-FR" sz="1600" b="1" dirty="0" err="1">
                <a:solidFill>
                  <a:schemeClr val="bg1"/>
                </a:solidFill>
                <a:latin typeface="Quicksand" pitchFamily="2" charset="77"/>
              </a:rPr>
              <a:t>handelaar</a:t>
            </a:r>
            <a:endParaRPr lang="fr-FR" sz="1600" b="1" dirty="0">
              <a:solidFill>
                <a:schemeClr val="bg1"/>
              </a:solidFill>
              <a:latin typeface="Quicksand" pitchFamily="2" charset="77"/>
            </a:endParaRPr>
          </a:p>
          <a:p>
            <a:pPr marL="228600" lvl="1">
              <a:lnSpc>
                <a:spcPct val="160000"/>
              </a:lnSpc>
              <a:spcBef>
                <a:spcPts val="1000"/>
              </a:spcBef>
            </a:pPr>
            <a:endParaRPr lang="fr-FR" sz="1600" b="1" dirty="0">
              <a:solidFill>
                <a:schemeClr val="bg1"/>
              </a:solidFill>
              <a:latin typeface="Quicksand" pitchFamily="2" charset="77"/>
            </a:endParaRPr>
          </a:p>
          <a:p>
            <a:pPr marL="342819" lvl="1" indent="-342819">
              <a:lnSpc>
                <a:spcPct val="160000"/>
              </a:lnSpc>
              <a:spcBef>
                <a:spcPts val="1368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/>
                </a:solidFill>
                <a:latin typeface="Quicksand" pitchFamily="2" charset="77"/>
              </a:rPr>
              <a:t>De QR-code op de bon </a:t>
            </a:r>
            <a:r>
              <a:rPr lang="fr-FR" sz="1600" b="1" dirty="0" err="1">
                <a:solidFill>
                  <a:schemeClr val="bg1"/>
                </a:solidFill>
                <a:latin typeface="Quicksand" pitchFamily="2" charset="77"/>
              </a:rPr>
              <a:t>is</a:t>
            </a:r>
            <a:r>
              <a:rPr lang="fr-FR" sz="16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Quicksand" pitchFamily="2" charset="77"/>
              </a:rPr>
              <a:t>een</a:t>
            </a:r>
            <a:r>
              <a:rPr lang="fr-FR" sz="1600" b="1" dirty="0">
                <a:solidFill>
                  <a:schemeClr val="bg1"/>
                </a:solidFill>
                <a:latin typeface="Quicksand" pitchFamily="2" charset="77"/>
              </a:rPr>
              <a:t> digitale portefeuille van de consument =&gt; </a:t>
            </a:r>
            <a:r>
              <a:rPr lang="fr-FR" sz="1600" b="1" dirty="0" err="1">
                <a:solidFill>
                  <a:schemeClr val="bg1"/>
                </a:solidFill>
                <a:latin typeface="Quicksand" pitchFamily="2" charset="77"/>
              </a:rPr>
              <a:t>moet</a:t>
            </a:r>
            <a:r>
              <a:rPr lang="fr-FR" sz="1600" b="1" dirty="0">
                <a:solidFill>
                  <a:schemeClr val="bg1"/>
                </a:solidFill>
                <a:latin typeface="Quicksand" pitchFamily="2" charset="77"/>
              </a:rPr>
              <a:t> niet in 1 </a:t>
            </a:r>
            <a:r>
              <a:rPr lang="fr-FR" sz="1600" b="1" dirty="0" err="1">
                <a:solidFill>
                  <a:schemeClr val="bg1"/>
                </a:solidFill>
                <a:latin typeface="Quicksand" pitchFamily="2" charset="77"/>
              </a:rPr>
              <a:t>keer</a:t>
            </a:r>
            <a:r>
              <a:rPr lang="fr-FR" sz="16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Quicksand" pitchFamily="2" charset="77"/>
              </a:rPr>
              <a:t>gebruikt</a:t>
            </a:r>
            <a:r>
              <a:rPr lang="fr-FR" sz="16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Quicksand" pitchFamily="2" charset="77"/>
              </a:rPr>
              <a:t>worden</a:t>
            </a:r>
            <a:r>
              <a:rPr lang="fr-FR" sz="16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</a:p>
          <a:p>
            <a:pPr marL="342819" lvl="1" indent="-342819">
              <a:lnSpc>
                <a:spcPct val="160000"/>
              </a:lnSpc>
              <a:spcBef>
                <a:spcPts val="1368"/>
              </a:spcBef>
              <a:buFont typeface="Arial" panose="020B0604020202020204" pitchFamily="34" charset="0"/>
              <a:buChar char="•"/>
            </a:pPr>
            <a:endParaRPr lang="fr-FR" sz="1600" b="1" dirty="0">
              <a:solidFill>
                <a:schemeClr val="bg1"/>
              </a:solidFill>
              <a:latin typeface="Quicksand" pitchFamily="2" charset="77"/>
            </a:endParaRPr>
          </a:p>
          <a:p>
            <a:pPr marL="342819" lvl="1" indent="-342819">
              <a:lnSpc>
                <a:spcPct val="160000"/>
              </a:lnSpc>
              <a:spcBef>
                <a:spcPts val="1368"/>
              </a:spcBef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chemeClr val="bg1"/>
                </a:solidFill>
                <a:latin typeface="Quicksand" pitchFamily="2" charset="77"/>
              </a:rPr>
              <a:t>Altijd</a:t>
            </a:r>
            <a:r>
              <a:rPr lang="fr-FR" sz="1600" b="1" dirty="0">
                <a:solidFill>
                  <a:schemeClr val="bg1"/>
                </a:solidFill>
                <a:latin typeface="Quicksand" pitchFamily="2" charset="77"/>
              </a:rPr>
              <a:t> de bon </a:t>
            </a:r>
            <a:r>
              <a:rPr lang="fr-FR" sz="1600" b="1" dirty="0" err="1">
                <a:solidFill>
                  <a:schemeClr val="bg1"/>
                </a:solidFill>
                <a:latin typeface="Quicksand" pitchFamily="2" charset="77"/>
              </a:rPr>
              <a:t>scannen</a:t>
            </a:r>
            <a:r>
              <a:rPr lang="fr-FR" sz="16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Quicksand" pitchFamily="2" charset="77"/>
              </a:rPr>
              <a:t>bij</a:t>
            </a:r>
            <a:r>
              <a:rPr lang="fr-FR" sz="1600" b="1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Quicksand" pitchFamily="2" charset="77"/>
              </a:rPr>
              <a:t>afrekening</a:t>
            </a:r>
            <a:r>
              <a:rPr lang="fr-FR" sz="1600" b="1" dirty="0">
                <a:solidFill>
                  <a:schemeClr val="bg1"/>
                </a:solidFill>
                <a:latin typeface="Quicksand" pitchFamily="2" charset="77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20975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93"/>
    </mc:Choice>
    <mc:Fallback xmlns="">
      <p:transition spd="slow" advTm="60193"/>
    </mc:Fallback>
  </mc:AlternateContent>
</p:sld>
</file>

<file path=ppt/theme/theme1.xml><?xml version="1.0" encoding="utf-8"?>
<a:theme xmlns:a="http://schemas.openxmlformats.org/drawingml/2006/main" name="Kantoorthema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angepast 1">
      <a:majorFont>
        <a:latin typeface="Proxima Nova Rg"/>
        <a:ea typeface=""/>
        <a:cs typeface=""/>
      </a:majorFont>
      <a:minorFont>
        <a:latin typeface="Proxima Nova Rg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_MetFoto_STAD  -  Alleen-lezen" id="{D4AAA5D6-F418-4B3B-837A-95B7983174A2}" vid="{748A0E5E-85D3-4A9E-993C-382B81B3DB1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2746F9811EDA43AA93A66D04383D68" ma:contentTypeVersion="10" ma:contentTypeDescription="Een nieuw document maken." ma:contentTypeScope="" ma:versionID="7edf8f1de30895e3c624c7275cc07163">
  <xsd:schema xmlns:xsd="http://www.w3.org/2001/XMLSchema" xmlns:xs="http://www.w3.org/2001/XMLSchema" xmlns:p="http://schemas.microsoft.com/office/2006/metadata/properties" xmlns:ns3="759c6e79-eb6a-4b4e-be5b-80e5b9e67e57" xmlns:ns4="e1b276c9-e31f-459b-8b0e-e809e71f3822" targetNamespace="http://schemas.microsoft.com/office/2006/metadata/properties" ma:root="true" ma:fieldsID="451a8dfaa2243875cb7cd83a8ce07f7d" ns3:_="" ns4:_="">
    <xsd:import namespace="759c6e79-eb6a-4b4e-be5b-80e5b9e67e57"/>
    <xsd:import namespace="e1b276c9-e31f-459b-8b0e-e809e71f38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c6e79-eb6a-4b4e-be5b-80e5b9e67e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276c9-e31f-459b-8b0e-e809e71f38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D5F586-8360-4806-A1FB-F88E924DD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c6e79-eb6a-4b4e-be5b-80e5b9e67e57"/>
    <ds:schemaRef ds:uri="e1b276c9-e31f-459b-8b0e-e809e71f38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F2139E-AE14-457C-85B5-DF8E8EFC8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30782A-4D61-47A2-BF95-47F86576B80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e1b276c9-e31f-459b-8b0e-e809e71f3822"/>
    <ds:schemaRef ds:uri="759c6e79-eb6a-4b4e-be5b-80e5b9e67e5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sjabloon_metfoto_stad_1</Template>
  <TotalTime>12864</TotalTime>
  <Words>321</Words>
  <Application>Microsoft Macintosh PowerPoint</Application>
  <PresentationFormat>On-screen Show (16:10)</PresentationFormat>
  <Paragraphs>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BelfiusAlternative Regular</vt:lpstr>
      <vt:lpstr>Calibri</vt:lpstr>
      <vt:lpstr>Proxima Nova Light</vt:lpstr>
      <vt:lpstr>Proxima Nova Rg</vt:lpstr>
      <vt:lpstr>Quicksand</vt:lpstr>
      <vt:lpstr>Verdana</vt:lpstr>
      <vt:lpstr>Kantoorthema</vt:lpstr>
      <vt:lpstr>Lancering nieuwe Mechelenbon</vt:lpstr>
      <vt:lpstr>Oude Mechelenbon</vt:lpstr>
      <vt:lpstr>Nieuwe Mechelenbon</vt:lpstr>
      <vt:lpstr>Nieuwe Mechelenbon</vt:lpstr>
      <vt:lpstr>DEMO</vt:lpstr>
      <vt:lpstr>De Nieuwe Mechelenbon</vt:lpstr>
      <vt:lpstr>Hoe werkt het ?</vt:lpstr>
      <vt:lpstr>Hoe werkt het (financiële flow) ?</vt:lpstr>
      <vt:lpstr>Hoe werkt het ?</vt:lpstr>
      <vt:lpstr>Mechelenbon ontwaarden</vt:lpstr>
      <vt:lpstr>Mechelenbon ontwaarden</vt:lpstr>
      <vt:lpstr>Mechelenbon ontwaarden</vt:lpstr>
      <vt:lpstr>Mechelenbon ontwaarden</vt:lpstr>
      <vt:lpstr>Saldo overschrijven</vt:lpstr>
      <vt:lpstr>Saldo overschrijven</vt:lpstr>
      <vt:lpstr>Saldo overschrijven</vt:lpstr>
      <vt:lpstr>Account activeren</vt:lpstr>
      <vt:lpstr>Account activeren</vt:lpstr>
      <vt:lpstr>Account activeren</vt:lpstr>
      <vt:lpstr>Account activeren</vt:lpstr>
      <vt:lpstr>Marketingcampagne</vt:lpstr>
      <vt:lpstr>Communicatiecampagne</vt:lpstr>
      <vt:lpstr>Mechelenbon ihkv Corona </vt:lpstr>
      <vt:lpstr>Mechelenbon voor bedrijven</vt:lpstr>
      <vt:lpstr>PowerPoint Presentation</vt:lpstr>
      <vt:lpstr>Succes!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Mechels Ondernemersplatform  Binnenstad -   13 februari 2020</dc:title>
  <dc:creator>Verbelen Anneke</dc:creator>
  <cp:lastModifiedBy>Ronny Neckebroeck</cp:lastModifiedBy>
  <cp:revision>85</cp:revision>
  <cp:lastPrinted>2017-01-16T12:26:22Z</cp:lastPrinted>
  <dcterms:created xsi:type="dcterms:W3CDTF">2020-02-11T14:18:22Z</dcterms:created>
  <dcterms:modified xsi:type="dcterms:W3CDTF">2020-09-24T17:59:10Z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0x0101004C2746F9811EDA43AA93A66D04383D68</vt:lpwstr>
  </property>
</Properties>
</file>