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9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0" r:id="rId2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D3A3A4-9ACF-E2CB-3385-908E0D4A0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C25B5A5-741F-1190-21A0-2E73675620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FF63E77-5BCE-CF6F-03DC-CBA657675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FA89-0EC2-470E-A1E6-595AF680A9C3}" type="datetimeFigureOut">
              <a:rPr lang="nl-BE" smtClean="0"/>
              <a:t>14/11/2022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6555FC9-3A27-6BF5-4DFD-1BABDC7DF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0D219F-D3A2-ABCB-A645-21B5ECF5B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F2D1-7442-4572-9F72-AFB458FB4B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77505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D86ED1-66EC-3D41-DC22-320BDA649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2A875EB-C93D-1894-0F9D-5AD3B68483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99AFE1-B770-3335-5F74-5D60D818D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FA89-0EC2-470E-A1E6-595AF680A9C3}" type="datetimeFigureOut">
              <a:rPr lang="nl-BE" smtClean="0"/>
              <a:t>14/11/2022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A2DEF8-F149-9048-D274-0B4CB606F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46804D-1EB4-C1D8-AA69-6F9A2BC84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F2D1-7442-4572-9F72-AFB458FB4B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4765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8F34511-323B-6BB1-54B7-631918761D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F5FAE23-13C6-6517-0C3A-D616D29E1F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35593A-BE28-5A68-5B3F-75D28A840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FA89-0EC2-470E-A1E6-595AF680A9C3}" type="datetimeFigureOut">
              <a:rPr lang="nl-BE" smtClean="0"/>
              <a:t>14/11/2022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424651-FB4F-1FCF-D2EE-010F4DCB6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FCE595-92AE-9015-D1FC-B2A6A234D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F2D1-7442-4572-9F72-AFB458FB4B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7458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2AC2B6-A49D-CA92-6D88-026300E58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D26608-2525-9091-A621-DE3BE0C0E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7760A89-8B79-4C3A-8545-C26A0EC6F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FA89-0EC2-470E-A1E6-595AF680A9C3}" type="datetimeFigureOut">
              <a:rPr lang="nl-BE" smtClean="0"/>
              <a:t>14/11/2022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F475152-79B2-B1FA-7671-A842D4A41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3D878A-8510-C551-EBF1-F60F5D74F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F2D1-7442-4572-9F72-AFB458FB4B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2266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130756-7275-502B-FC82-A2875739C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0E6DDD-DB9C-E302-7716-A83D1D524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7B0BAF-7296-BF2C-5ADD-D7621DDA4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FA89-0EC2-470E-A1E6-595AF680A9C3}" type="datetimeFigureOut">
              <a:rPr lang="nl-BE" smtClean="0"/>
              <a:t>14/11/2022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3885938-29C9-371F-6455-C9A79F479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9F5603-27BD-E2CE-4857-F4EC9C492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F2D1-7442-4572-9F72-AFB458FB4B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4798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0496E6-986A-1548-9A88-357CDC4A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562FD4-2949-6DE1-E1DA-11A003F849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9827222-88CD-6E1B-5180-B91CABD5B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06DC9D-21E1-E548-2CA0-AFCD4D82C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FA89-0EC2-470E-A1E6-595AF680A9C3}" type="datetimeFigureOut">
              <a:rPr lang="nl-BE" smtClean="0"/>
              <a:t>14/11/2022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4E298D8-5DC6-7A30-645F-32A1113AF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43B7313-1904-5A99-749E-2DDF2F624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F2D1-7442-4572-9F72-AFB458FB4B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867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07CDC4-6945-F08B-7267-A9F3EFC6B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A3DB5F-A9B6-B31E-CDDB-B82D982E1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981B5AA-1AF3-CCE6-EF4C-9EB27E1F3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B89875C-33E7-E248-A746-CCE23A9D5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5145805-78A4-109A-B646-1788008E0E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3382E09-3C06-3EC6-5225-353D98E92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FA89-0EC2-470E-A1E6-595AF680A9C3}" type="datetimeFigureOut">
              <a:rPr lang="nl-BE" smtClean="0"/>
              <a:t>14/11/2022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D1DF04E-7D68-A765-0A40-D503899B1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57D292A-382F-53E3-C136-34EE3D570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F2D1-7442-4572-9F72-AFB458FB4B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8696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4E562A-C763-2E8D-54D1-98E686372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671D5E2-8455-5B29-D531-E8A7095E1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FA89-0EC2-470E-A1E6-595AF680A9C3}" type="datetimeFigureOut">
              <a:rPr lang="nl-BE" smtClean="0"/>
              <a:t>14/11/2022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B562D73-52EA-5557-0FAC-842AA2A11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2D01F6A-E435-305E-FA8F-9BFF14478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F2D1-7442-4572-9F72-AFB458FB4B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3908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68A466D-D136-B9CF-B52B-3E1597643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FA89-0EC2-470E-A1E6-595AF680A9C3}" type="datetimeFigureOut">
              <a:rPr lang="nl-BE" smtClean="0"/>
              <a:t>14/11/2022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B6BE4BA-480D-7788-A95F-683DB1F1F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C2F2E50-4DD0-7197-AFC5-7F87DFE57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F2D1-7442-4572-9F72-AFB458FB4B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738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8FD776-FEA1-88DF-96E4-B416382A1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CE0CD8-829B-B60E-14A0-058D46CFB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BFE583D-74A0-379D-7357-3BCA4F3FA8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8A8AF16-73CD-A445-EF05-2B7DCB70C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FA89-0EC2-470E-A1E6-595AF680A9C3}" type="datetimeFigureOut">
              <a:rPr lang="nl-BE" smtClean="0"/>
              <a:t>14/11/2022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C00DA1A-BC6F-507E-B472-2E153CA7B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7DFBE28-C02A-C8A8-A8D1-7EF1E76D0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F2D1-7442-4572-9F72-AFB458FB4B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12789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E37958-540A-9276-02FF-234F3BB38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9FFAFB9-96CF-7DB9-AE43-5C395E660F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2BCA9E8-F067-89CE-B925-B1CC5C3BA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C2BFA2C-C7D2-FC2E-B0AD-BDFB30A52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FA89-0EC2-470E-A1E6-595AF680A9C3}" type="datetimeFigureOut">
              <a:rPr lang="nl-BE" smtClean="0"/>
              <a:t>14/11/2022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828606-9387-9E26-189D-2FBAC2DDE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3935440-C898-B1A3-D1A5-765F8E301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F2D1-7442-4572-9F72-AFB458FB4B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631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BE2FB50-72A2-105E-262A-AF13829D2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5AF699-24ED-2A55-B1B2-F063FCEA2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7764BA-D4F3-A860-C7CC-BC724AD441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EFA89-0EC2-470E-A1E6-595AF680A9C3}" type="datetimeFigureOut">
              <a:rPr lang="nl-BE" smtClean="0"/>
              <a:t>14/11/2022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A21AEC-61CA-95B2-825C-0C0D7FB81B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0178350-BE75-E066-68BB-F37A385057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8F2D1-7442-4572-9F72-AFB458FB4B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7347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4">
            <a:extLst>
              <a:ext uri="{FF2B5EF4-FFF2-40B4-BE49-F238E27FC236}">
                <a16:creationId xmlns:a16="http://schemas.microsoft.com/office/drawing/2014/main" id="{150C4EB7-192B-3DC8-B085-A797C9A7F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5"/>
          <a:stretch/>
        </p:blipFill>
        <p:spPr>
          <a:xfrm>
            <a:off x="-122550" y="0"/>
            <a:ext cx="1231454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79CC59D-5AE8-5776-D965-6511EE2669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1902"/>
            <a:ext cx="9144000" cy="1238103"/>
          </a:xfrm>
        </p:spPr>
        <p:txBody>
          <a:bodyPr>
            <a:normAutofit/>
          </a:bodyPr>
          <a:lstStyle/>
          <a:p>
            <a:r>
              <a:rPr lang="nl-BE" sz="5400" cap="small" dirty="0">
                <a:solidFill>
                  <a:srgbClr val="C00000"/>
                </a:solidFill>
                <a:latin typeface="Franklin Gothic Book" panose="020B0503020102020204" pitchFamily="34" charset="0"/>
              </a:rPr>
              <a:t>Toelichting bewoners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9247C84-D41C-87CC-584F-657A469D2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1451" y="2429354"/>
            <a:ext cx="9144000" cy="1655762"/>
          </a:xfrm>
        </p:spPr>
        <p:txBody>
          <a:bodyPr/>
          <a:lstStyle/>
          <a:p>
            <a:r>
              <a:rPr lang="nl-BE" cap="small" dirty="0">
                <a:latin typeface="Franklin Gothic Book" panose="020B0503020102020204" pitchFamily="34" charset="0"/>
              </a:rPr>
              <a:t>Riolerings- en wegeniswerken </a:t>
            </a:r>
          </a:p>
          <a:p>
            <a:r>
              <a:rPr lang="nl-BE" cap="small" dirty="0" err="1">
                <a:latin typeface="Franklin Gothic Book" panose="020B0503020102020204" pitchFamily="34" charset="0"/>
              </a:rPr>
              <a:t>Galgestraat</a:t>
            </a:r>
            <a:r>
              <a:rPr lang="nl-BE" cap="small" dirty="0">
                <a:latin typeface="Franklin Gothic Book" panose="020B0503020102020204" pitchFamily="34" charset="0"/>
              </a:rPr>
              <a:t> Mechelen</a:t>
            </a:r>
          </a:p>
        </p:txBody>
      </p:sp>
      <p:pic>
        <p:nvPicPr>
          <p:cNvPr id="5" name="Picture 2" descr="Logo Stad Mechelen">
            <a:extLst>
              <a:ext uri="{FF2B5EF4-FFF2-40B4-BE49-F238E27FC236}">
                <a16:creationId xmlns:a16="http://schemas.microsoft.com/office/drawing/2014/main" id="{4863232D-5DCF-3DE7-0006-6DF636684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31" y="6086098"/>
            <a:ext cx="1824137" cy="61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▷ PIDPA | BE Klantendienst 0903-55500">
            <a:extLst>
              <a:ext uri="{FF2B5EF4-FFF2-40B4-BE49-F238E27FC236}">
                <a16:creationId xmlns:a16="http://schemas.microsoft.com/office/drawing/2014/main" id="{20CBB5D7-DDC2-88B7-FAA2-9492C75F3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356" y="5586581"/>
            <a:ext cx="1832413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18BDC38-E6B5-D530-5835-5A402B96AC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358" y="127789"/>
            <a:ext cx="8351921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34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B49C3043-F32A-5DA5-C14D-D93955140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6" y="4111463"/>
            <a:ext cx="12192000" cy="262791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2385758-CAD1-68EA-B426-1DB8971BEF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149" b="13588"/>
          <a:stretch/>
        </p:blipFill>
        <p:spPr>
          <a:xfrm>
            <a:off x="12576" y="1015553"/>
            <a:ext cx="12192000" cy="347117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0725704-2549-CBEE-2EE3-B968D7F01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279" y="522484"/>
            <a:ext cx="10515600" cy="1325563"/>
          </a:xfrm>
        </p:spPr>
        <p:txBody>
          <a:bodyPr/>
          <a:lstStyle/>
          <a:p>
            <a:r>
              <a:rPr lang="nl-BE" sz="5400" cap="small" dirty="0">
                <a:solidFill>
                  <a:srgbClr val="C00000"/>
                </a:solidFill>
                <a:latin typeface="Franklin Gothic Book" panose="020B0503020102020204" pitchFamily="34" charset="0"/>
              </a:rPr>
              <a:t>Inrichting straat</a:t>
            </a:r>
          </a:p>
        </p:txBody>
      </p:sp>
      <p:pic>
        <p:nvPicPr>
          <p:cNvPr id="4" name="Picture 34">
            <a:extLst>
              <a:ext uri="{FF2B5EF4-FFF2-40B4-BE49-F238E27FC236}">
                <a16:creationId xmlns:a16="http://schemas.microsoft.com/office/drawing/2014/main" id="{A219A3C3-C730-52E4-25AF-E1C774BFCC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59"/>
          <a:stretch/>
        </p:blipFill>
        <p:spPr>
          <a:xfrm>
            <a:off x="-122550" y="6419654"/>
            <a:ext cx="12314549" cy="43834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04619D0-32B7-64F3-7F6A-AC229DA98B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337" y="122434"/>
            <a:ext cx="8351921" cy="800100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62A63EB-6D16-4D65-B94D-DE3AE2E09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98916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725704-2549-CBEE-2EE3-B968D7F01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279" y="522484"/>
            <a:ext cx="10515600" cy="1325563"/>
          </a:xfrm>
        </p:spPr>
        <p:txBody>
          <a:bodyPr/>
          <a:lstStyle/>
          <a:p>
            <a:r>
              <a:rPr lang="nl-BE" sz="5400" cap="small" dirty="0">
                <a:solidFill>
                  <a:srgbClr val="C00000"/>
                </a:solidFill>
                <a:latin typeface="Franklin Gothic Book" panose="020B0503020102020204" pitchFamily="34" charset="0"/>
              </a:rPr>
              <a:t>Inrichting straat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ADA9D0-F103-A1A1-A638-67E58BC6C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816" y="1666209"/>
            <a:ext cx="10720526" cy="3343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000" u="sng" dirty="0">
                <a:latin typeface="Franklin Gothic Book" panose="020B0503020102020204" pitchFamily="34" charset="0"/>
              </a:rPr>
              <a:t>Indeling openbaar domein:</a:t>
            </a:r>
          </a:p>
          <a:p>
            <a:r>
              <a:rPr lang="nl-BE" sz="2000" dirty="0">
                <a:latin typeface="Franklin Gothic Book" panose="020B0503020102020204" pitchFamily="34" charset="0"/>
              </a:rPr>
              <a:t>Rijweg in asfalt met een breedte tussen 6,20 m en 6,60 m</a:t>
            </a:r>
          </a:p>
          <a:p>
            <a:r>
              <a:rPr lang="nl-BE" sz="2000" dirty="0">
                <a:latin typeface="Franklin Gothic Book" panose="020B0503020102020204" pitchFamily="34" charset="0"/>
              </a:rPr>
              <a:t>Fietssuggestiestrook in grijze kleur met breedte 2,00 m</a:t>
            </a:r>
          </a:p>
          <a:p>
            <a:r>
              <a:rPr lang="nl-BE" sz="2000" dirty="0">
                <a:latin typeface="Franklin Gothic Book" panose="020B0503020102020204" pitchFamily="34" charset="0"/>
              </a:rPr>
              <a:t>Voetpaden aan beide kanten van de straat met minimale breedte 1,50 m</a:t>
            </a:r>
          </a:p>
          <a:p>
            <a:r>
              <a:rPr lang="nl-BE" sz="2000" dirty="0">
                <a:latin typeface="Franklin Gothic Book" panose="020B0503020102020204" pitchFamily="34" charset="0"/>
              </a:rPr>
              <a:t>Parkeerstrook aan 1 kant van de straat in kasseien, wisselend van kant en afgebakend met groen</a:t>
            </a:r>
          </a:p>
          <a:p>
            <a:endParaRPr lang="nl-BE" sz="20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nl-BE" sz="2000" dirty="0">
              <a:latin typeface="Franklin Gothic Book" panose="020B0503020102020204" pitchFamily="34" charset="0"/>
            </a:endParaRPr>
          </a:p>
          <a:p>
            <a:endParaRPr lang="nl-BE" sz="16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nl-BE" sz="20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nl-BE" sz="2000" dirty="0">
              <a:latin typeface="Franklin Gothic Book" panose="020B0503020102020204" pitchFamily="34" charset="0"/>
            </a:endParaRPr>
          </a:p>
        </p:txBody>
      </p:sp>
      <p:pic>
        <p:nvPicPr>
          <p:cNvPr id="4" name="Picture 34">
            <a:extLst>
              <a:ext uri="{FF2B5EF4-FFF2-40B4-BE49-F238E27FC236}">
                <a16:creationId xmlns:a16="http://schemas.microsoft.com/office/drawing/2014/main" id="{A219A3C3-C730-52E4-25AF-E1C774BFCC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59"/>
          <a:stretch/>
        </p:blipFill>
        <p:spPr>
          <a:xfrm>
            <a:off x="-122550" y="6419654"/>
            <a:ext cx="12314549" cy="43834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04619D0-32B7-64F3-7F6A-AC229DA98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337" y="122434"/>
            <a:ext cx="8351921" cy="8001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1CE948D-42F1-7889-BF7D-4429DF0C6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658" y="3962058"/>
            <a:ext cx="9516803" cy="20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17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F0E57A15-1C73-361A-EAB0-8E69CDD41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42" y="3276272"/>
            <a:ext cx="11564964" cy="329611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25EC4F4-D847-8770-6153-47360B0ED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308" y="1295312"/>
            <a:ext cx="10145541" cy="203863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0725704-2549-CBEE-2EE3-B968D7F01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279" y="522484"/>
            <a:ext cx="10515600" cy="1325563"/>
          </a:xfrm>
        </p:spPr>
        <p:txBody>
          <a:bodyPr/>
          <a:lstStyle/>
          <a:p>
            <a:r>
              <a:rPr lang="nl-BE" sz="5400" cap="small" dirty="0">
                <a:solidFill>
                  <a:srgbClr val="C00000"/>
                </a:solidFill>
                <a:latin typeface="Franklin Gothic Book" panose="020B0503020102020204" pitchFamily="34" charset="0"/>
              </a:rPr>
              <a:t>Inrichting straat</a:t>
            </a:r>
          </a:p>
        </p:txBody>
      </p:sp>
      <p:pic>
        <p:nvPicPr>
          <p:cNvPr id="4" name="Picture 34">
            <a:extLst>
              <a:ext uri="{FF2B5EF4-FFF2-40B4-BE49-F238E27FC236}">
                <a16:creationId xmlns:a16="http://schemas.microsoft.com/office/drawing/2014/main" id="{A219A3C3-C730-52E4-25AF-E1C774BFCC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59"/>
          <a:stretch/>
        </p:blipFill>
        <p:spPr>
          <a:xfrm>
            <a:off x="-122550" y="6419654"/>
            <a:ext cx="12314549" cy="43834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04619D0-32B7-64F3-7F6A-AC229DA98B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337" y="122434"/>
            <a:ext cx="8351921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4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725704-2549-CBEE-2EE3-B968D7F01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279" y="522484"/>
            <a:ext cx="10515600" cy="1325563"/>
          </a:xfrm>
        </p:spPr>
        <p:txBody>
          <a:bodyPr/>
          <a:lstStyle/>
          <a:p>
            <a:r>
              <a:rPr lang="nl-BE" sz="5400" cap="small" dirty="0">
                <a:solidFill>
                  <a:srgbClr val="C00000"/>
                </a:solidFill>
                <a:latin typeface="Franklin Gothic Book" panose="020B0503020102020204" pitchFamily="34" charset="0"/>
              </a:rPr>
              <a:t>Inrichting straat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ADA9D0-F103-A1A1-A638-67E58BC6C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815" y="1666209"/>
            <a:ext cx="11259095" cy="3343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000" u="sng" dirty="0">
                <a:latin typeface="Franklin Gothic Book" panose="020B0503020102020204" pitchFamily="34" charset="0"/>
              </a:rPr>
              <a:t>Ontharden en </a:t>
            </a:r>
            <a:r>
              <a:rPr lang="nl-BE" sz="2000" u="sng" dirty="0" err="1">
                <a:latin typeface="Franklin Gothic Book" panose="020B0503020102020204" pitchFamily="34" charset="0"/>
              </a:rPr>
              <a:t>vergroenen</a:t>
            </a:r>
            <a:r>
              <a:rPr lang="nl-BE" sz="2000" u="sng" dirty="0">
                <a:latin typeface="Franklin Gothic Book" panose="020B0503020102020204" pitchFamily="34" charset="0"/>
              </a:rPr>
              <a:t> van de straat</a:t>
            </a:r>
          </a:p>
          <a:p>
            <a:r>
              <a:rPr lang="nl-BE" sz="2000" dirty="0">
                <a:latin typeface="Franklin Gothic Book" panose="020B0503020102020204" pitchFamily="34" charset="0"/>
              </a:rPr>
              <a:t>Parkeerstroken aangelegd in kasseien opgevoegd met fijne kiezel (principe Grote Nieuwedijkstraat)</a:t>
            </a:r>
          </a:p>
          <a:p>
            <a:r>
              <a:rPr lang="nl-BE" sz="2000" dirty="0">
                <a:latin typeface="Franklin Gothic Book" panose="020B0503020102020204" pitchFamily="34" charset="0"/>
              </a:rPr>
              <a:t>Toegang tot de opritten in grasbetontegels</a:t>
            </a:r>
          </a:p>
          <a:p>
            <a:r>
              <a:rPr lang="nl-BE" sz="2000" dirty="0">
                <a:latin typeface="Franklin Gothic Book" panose="020B0503020102020204" pitchFamily="34" charset="0"/>
              </a:rPr>
              <a:t>Plantvakken die instaan voor infiltratie van regenwater van de weg en afbakening van de parkeerstroken (principe Grote Nieuwedijkstraat) – aangeplant met duurzame beplanting</a:t>
            </a:r>
          </a:p>
          <a:p>
            <a:r>
              <a:rPr lang="nl-BE" sz="2000" dirty="0">
                <a:latin typeface="Franklin Gothic Book" panose="020B0503020102020204" pitchFamily="34" charset="0"/>
              </a:rPr>
              <a:t>Geveltuinen</a:t>
            </a:r>
          </a:p>
          <a:p>
            <a:endParaRPr lang="nl-BE" sz="20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nl-BE" sz="2000" dirty="0">
              <a:latin typeface="Franklin Gothic Book" panose="020B0503020102020204" pitchFamily="34" charset="0"/>
            </a:endParaRPr>
          </a:p>
          <a:p>
            <a:endParaRPr lang="nl-BE" sz="16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nl-BE" sz="20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nl-BE" sz="2000" dirty="0">
              <a:latin typeface="Franklin Gothic Book" panose="020B0503020102020204" pitchFamily="34" charset="0"/>
            </a:endParaRPr>
          </a:p>
        </p:txBody>
      </p:sp>
      <p:pic>
        <p:nvPicPr>
          <p:cNvPr id="4" name="Picture 34">
            <a:extLst>
              <a:ext uri="{FF2B5EF4-FFF2-40B4-BE49-F238E27FC236}">
                <a16:creationId xmlns:a16="http://schemas.microsoft.com/office/drawing/2014/main" id="{A219A3C3-C730-52E4-25AF-E1C774BFCC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59"/>
          <a:stretch/>
        </p:blipFill>
        <p:spPr>
          <a:xfrm>
            <a:off x="-122550" y="6419654"/>
            <a:ext cx="12314549" cy="43834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04619D0-32B7-64F3-7F6A-AC229DA98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337" y="122434"/>
            <a:ext cx="8351921" cy="800100"/>
          </a:xfrm>
          <a:prstGeom prst="rect">
            <a:avLst/>
          </a:prstGeom>
        </p:spPr>
      </p:pic>
      <p:pic>
        <p:nvPicPr>
          <p:cNvPr id="8194" name="Picture 2" descr="Voegmiddel opties voor kasseien oprit | BouwInfo">
            <a:extLst>
              <a:ext uri="{FF2B5EF4-FFF2-40B4-BE49-F238E27FC236}">
                <a16:creationId xmlns:a16="http://schemas.microsoft.com/office/drawing/2014/main" id="{55A3DCCB-DFD3-1760-48A5-DB3E50307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11" y="3959226"/>
            <a:ext cx="4376602" cy="226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Waterdoorlatende verharding | Parkeerplaatsen, Wateropslag, Natuursteen">
            <a:extLst>
              <a:ext uri="{FF2B5EF4-FFF2-40B4-BE49-F238E27FC236}">
                <a16:creationId xmlns:a16="http://schemas.microsoft.com/office/drawing/2014/main" id="{BA073796-B3BC-280F-4F09-0EAA48797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366" y="3971435"/>
            <a:ext cx="3354358" cy="226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149B752-7D26-23D0-503B-3651139181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3748" y="3971435"/>
            <a:ext cx="4998252" cy="246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33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725704-2549-CBEE-2EE3-B968D7F01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279" y="522484"/>
            <a:ext cx="10515600" cy="1325563"/>
          </a:xfrm>
        </p:spPr>
        <p:txBody>
          <a:bodyPr/>
          <a:lstStyle/>
          <a:p>
            <a:r>
              <a:rPr lang="nl-BE" sz="5400" cap="small" dirty="0">
                <a:solidFill>
                  <a:srgbClr val="C00000"/>
                </a:solidFill>
                <a:latin typeface="Franklin Gothic Book" panose="020B0503020102020204" pitchFamily="34" charset="0"/>
              </a:rPr>
              <a:t>Inrichting straat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ADA9D0-F103-A1A1-A638-67E58BC6C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816" y="1666209"/>
            <a:ext cx="7230006" cy="3343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000" u="sng" dirty="0">
                <a:latin typeface="Franklin Gothic Book" panose="020B0503020102020204" pitchFamily="34" charset="0"/>
              </a:rPr>
              <a:t>Geveltuinen</a:t>
            </a:r>
          </a:p>
          <a:p>
            <a:r>
              <a:rPr lang="nl-BE" sz="2000" dirty="0">
                <a:latin typeface="Franklin Gothic Book" panose="020B0503020102020204" pitchFamily="34" charset="0"/>
              </a:rPr>
              <a:t>Mogelijkheid om geveltuin aan te leggen voor woningen langs het voetpad</a:t>
            </a:r>
          </a:p>
          <a:p>
            <a:pPr lvl="1"/>
            <a:r>
              <a:rPr lang="nl-BE" sz="1600" dirty="0">
                <a:latin typeface="Franklin Gothic Book" panose="020B0503020102020204" pitchFamily="34" charset="0"/>
              </a:rPr>
              <a:t>Nr. 3–11 ; nr. 19-37; nr. 89-91; nr. 97</a:t>
            </a:r>
          </a:p>
          <a:p>
            <a:r>
              <a:rPr lang="nl-BE" sz="2000" dirty="0">
                <a:latin typeface="Franklin Gothic Book" panose="020B0503020102020204" pitchFamily="34" charset="0"/>
              </a:rPr>
              <a:t>Voorwaarden:</a:t>
            </a:r>
          </a:p>
          <a:p>
            <a:pPr lvl="1"/>
            <a:r>
              <a:rPr lang="nl-BE" sz="1600" dirty="0">
                <a:latin typeface="Franklin Gothic Book" panose="020B0503020102020204" pitchFamily="34" charset="0"/>
              </a:rPr>
              <a:t>Geveltuin maximaal 60 cm diep</a:t>
            </a:r>
          </a:p>
          <a:p>
            <a:pPr lvl="1"/>
            <a:r>
              <a:rPr lang="nl-BE" sz="1600" dirty="0">
                <a:latin typeface="Franklin Gothic Book" panose="020B0503020102020204" pitchFamily="34" charset="0"/>
              </a:rPr>
              <a:t>Voetpad dient minimaal 1,50 m breed te zijn met vrije doorgang</a:t>
            </a:r>
          </a:p>
          <a:p>
            <a:pPr lvl="1"/>
            <a:r>
              <a:rPr lang="nl-BE" sz="1600" dirty="0">
                <a:latin typeface="Franklin Gothic Book" panose="020B0503020102020204" pitchFamily="34" charset="0"/>
              </a:rPr>
              <a:t>In overleg met de stad</a:t>
            </a:r>
          </a:p>
          <a:p>
            <a:endParaRPr lang="nl-BE" sz="2000" dirty="0">
              <a:latin typeface="Franklin Gothic Book" panose="020B0503020102020204" pitchFamily="34" charset="0"/>
            </a:endParaRPr>
          </a:p>
          <a:p>
            <a:endParaRPr lang="nl-BE" sz="20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nl-BE" sz="2000" dirty="0">
              <a:latin typeface="Franklin Gothic Book" panose="020B0503020102020204" pitchFamily="34" charset="0"/>
            </a:endParaRPr>
          </a:p>
          <a:p>
            <a:endParaRPr lang="nl-BE" sz="16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nl-BE" sz="20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nl-BE" sz="2000" dirty="0">
              <a:latin typeface="Franklin Gothic Book" panose="020B0503020102020204" pitchFamily="34" charset="0"/>
            </a:endParaRPr>
          </a:p>
        </p:txBody>
      </p:sp>
      <p:pic>
        <p:nvPicPr>
          <p:cNvPr id="4" name="Picture 34">
            <a:extLst>
              <a:ext uri="{FF2B5EF4-FFF2-40B4-BE49-F238E27FC236}">
                <a16:creationId xmlns:a16="http://schemas.microsoft.com/office/drawing/2014/main" id="{A219A3C3-C730-52E4-25AF-E1C774BFCC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59"/>
          <a:stretch/>
        </p:blipFill>
        <p:spPr>
          <a:xfrm>
            <a:off x="-122550" y="6419654"/>
            <a:ext cx="12314549" cy="43834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04619D0-32B7-64F3-7F6A-AC229DA98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337" y="122434"/>
            <a:ext cx="8351921" cy="800100"/>
          </a:xfrm>
          <a:prstGeom prst="rect">
            <a:avLst/>
          </a:prstGeom>
        </p:spPr>
      </p:pic>
      <p:pic>
        <p:nvPicPr>
          <p:cNvPr id="13316" name="Picture 4" descr="Aanleg geveltuintje | Stad Oudenaarde">
            <a:extLst>
              <a:ext uri="{FF2B5EF4-FFF2-40B4-BE49-F238E27FC236}">
                <a16:creationId xmlns:a16="http://schemas.microsoft.com/office/drawing/2014/main" id="{95A7AC76-8F1D-A8F3-E78C-D1F3ADB7C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105" y="837289"/>
            <a:ext cx="4162410" cy="55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920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725704-2549-CBEE-2EE3-B968D7F01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279" y="522484"/>
            <a:ext cx="10515600" cy="1325563"/>
          </a:xfrm>
        </p:spPr>
        <p:txBody>
          <a:bodyPr/>
          <a:lstStyle/>
          <a:p>
            <a:r>
              <a:rPr lang="nl-BE" sz="5400" cap="small" dirty="0">
                <a:solidFill>
                  <a:srgbClr val="C00000"/>
                </a:solidFill>
                <a:latin typeface="Franklin Gothic Book" panose="020B0503020102020204" pitchFamily="34" charset="0"/>
              </a:rPr>
              <a:t>Verloop van de 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ADA9D0-F103-A1A1-A638-67E58BC6C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816" y="1666209"/>
            <a:ext cx="10720526" cy="3343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000" u="sng" dirty="0">
                <a:latin typeface="Franklin Gothic Book" panose="020B0503020102020204" pitchFamily="34" charset="0"/>
              </a:rPr>
              <a:t>Werken uitvoeren volgens minder hinder principe</a:t>
            </a:r>
          </a:p>
          <a:p>
            <a:r>
              <a:rPr lang="nl-BE" sz="2000" dirty="0">
                <a:latin typeface="Franklin Gothic Book" panose="020B0503020102020204" pitchFamily="34" charset="0"/>
              </a:rPr>
              <a:t>Minder hinder </a:t>
            </a:r>
            <a:r>
              <a:rPr lang="nl-BE" sz="1800" dirty="0"/>
              <a:t>≠ </a:t>
            </a:r>
            <a:r>
              <a:rPr lang="nl-BE" sz="2000" dirty="0">
                <a:latin typeface="Franklin Gothic Book" panose="020B0503020102020204" pitchFamily="34" charset="0"/>
              </a:rPr>
              <a:t>geen hinder</a:t>
            </a:r>
          </a:p>
          <a:p>
            <a:pPr lvl="1"/>
            <a:r>
              <a:rPr lang="nl-BE" sz="1600" dirty="0">
                <a:latin typeface="Franklin Gothic Book" panose="020B0503020102020204" pitchFamily="34" charset="0"/>
              </a:rPr>
              <a:t>Gefaseerde uitvoering</a:t>
            </a:r>
          </a:p>
          <a:p>
            <a:pPr lvl="1"/>
            <a:r>
              <a:rPr lang="nl-BE" sz="1600" dirty="0">
                <a:latin typeface="Franklin Gothic Book" panose="020B0503020102020204" pitchFamily="34" charset="0"/>
              </a:rPr>
              <a:t>Zo snel mogelijk minderhindersteenslag aanbrengen</a:t>
            </a:r>
          </a:p>
          <a:p>
            <a:pPr lvl="1"/>
            <a:r>
              <a:rPr lang="nl-BE" sz="1600" dirty="0">
                <a:latin typeface="Franklin Gothic Book" panose="020B0503020102020204" pitchFamily="34" charset="0"/>
              </a:rPr>
              <a:t>Maximale toegankelijkheid</a:t>
            </a:r>
          </a:p>
          <a:p>
            <a:pPr lvl="1"/>
            <a:r>
              <a:rPr lang="nl-BE" sz="1600" dirty="0">
                <a:latin typeface="Franklin Gothic Book" panose="020B0503020102020204" pitchFamily="34" charset="0"/>
              </a:rPr>
              <a:t>Voetgangersbruggen</a:t>
            </a:r>
          </a:p>
          <a:p>
            <a:endParaRPr lang="nl-BE" sz="20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nl-BE" sz="2000" dirty="0">
              <a:latin typeface="Franklin Gothic Book" panose="020B0503020102020204" pitchFamily="34" charset="0"/>
            </a:endParaRPr>
          </a:p>
        </p:txBody>
      </p:sp>
      <p:pic>
        <p:nvPicPr>
          <p:cNvPr id="4" name="Picture 34">
            <a:extLst>
              <a:ext uri="{FF2B5EF4-FFF2-40B4-BE49-F238E27FC236}">
                <a16:creationId xmlns:a16="http://schemas.microsoft.com/office/drawing/2014/main" id="{A219A3C3-C730-52E4-25AF-E1C774BFCC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59"/>
          <a:stretch/>
        </p:blipFill>
        <p:spPr>
          <a:xfrm>
            <a:off x="-122550" y="6419654"/>
            <a:ext cx="12314549" cy="43834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04619D0-32B7-64F3-7F6A-AC229DA98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337" y="122434"/>
            <a:ext cx="8351921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00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725704-2549-CBEE-2EE3-B968D7F01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279" y="522484"/>
            <a:ext cx="10515600" cy="1325563"/>
          </a:xfrm>
        </p:spPr>
        <p:txBody>
          <a:bodyPr/>
          <a:lstStyle/>
          <a:p>
            <a:r>
              <a:rPr lang="nl-BE" sz="5400" cap="small" dirty="0">
                <a:solidFill>
                  <a:srgbClr val="C00000"/>
                </a:solidFill>
                <a:latin typeface="Franklin Gothic Book" panose="020B0503020102020204" pitchFamily="34" charset="0"/>
              </a:rPr>
              <a:t>Verloop van de 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ADA9D0-F103-A1A1-A638-67E58BC6C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816" y="1666209"/>
            <a:ext cx="10720526" cy="3343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000" u="sng" dirty="0">
                <a:latin typeface="Franklin Gothic Book" panose="020B0503020102020204" pitchFamily="34" charset="0"/>
              </a:rPr>
              <a:t>Stap 1: opbreken van de bestaande rijweg</a:t>
            </a:r>
          </a:p>
          <a:p>
            <a:endParaRPr lang="nl-BE" sz="20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nl-BE" sz="2000" dirty="0">
              <a:latin typeface="Franklin Gothic Book" panose="020B0503020102020204" pitchFamily="34" charset="0"/>
            </a:endParaRPr>
          </a:p>
        </p:txBody>
      </p:sp>
      <p:pic>
        <p:nvPicPr>
          <p:cNvPr id="4" name="Picture 34">
            <a:extLst>
              <a:ext uri="{FF2B5EF4-FFF2-40B4-BE49-F238E27FC236}">
                <a16:creationId xmlns:a16="http://schemas.microsoft.com/office/drawing/2014/main" id="{A219A3C3-C730-52E4-25AF-E1C774BFCC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59"/>
          <a:stretch/>
        </p:blipFill>
        <p:spPr>
          <a:xfrm>
            <a:off x="-122550" y="6419654"/>
            <a:ext cx="12314549" cy="43834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04619D0-32B7-64F3-7F6A-AC229DA98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337" y="122434"/>
            <a:ext cx="8351921" cy="800100"/>
          </a:xfrm>
          <a:prstGeom prst="rect">
            <a:avLst/>
          </a:prstGeom>
        </p:spPr>
      </p:pic>
      <p:pic>
        <p:nvPicPr>
          <p:cNvPr id="1026" name="Picture 2" descr="Oostflank Wijchen deel 126 / opbreken wegdek en trottoir Oosterweg (2) -  YouTube">
            <a:extLst>
              <a:ext uri="{FF2B5EF4-FFF2-40B4-BE49-F238E27FC236}">
                <a16:creationId xmlns:a16="http://schemas.microsoft.com/office/drawing/2014/main" id="{A4FFFF2D-E884-33FA-5E33-413909BE4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004" y="2066259"/>
            <a:ext cx="7535159" cy="423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716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725704-2549-CBEE-2EE3-B968D7F01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279" y="522484"/>
            <a:ext cx="10515600" cy="1325563"/>
          </a:xfrm>
        </p:spPr>
        <p:txBody>
          <a:bodyPr/>
          <a:lstStyle/>
          <a:p>
            <a:r>
              <a:rPr lang="nl-BE" sz="5400" cap="small" dirty="0">
                <a:solidFill>
                  <a:srgbClr val="C00000"/>
                </a:solidFill>
                <a:latin typeface="Franklin Gothic Book" panose="020B0503020102020204" pitchFamily="34" charset="0"/>
              </a:rPr>
              <a:t>Verloop van de 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ADA9D0-F103-A1A1-A638-67E58BC6C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816" y="1666209"/>
            <a:ext cx="4502089" cy="3343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000" u="sng" dirty="0">
                <a:latin typeface="Franklin Gothic Book" panose="020B0503020102020204" pitchFamily="34" charset="0"/>
              </a:rPr>
              <a:t>Stap 2: plaatsen van riolering</a:t>
            </a:r>
          </a:p>
          <a:p>
            <a:r>
              <a:rPr lang="nl-BE" sz="2000" dirty="0">
                <a:latin typeface="Franklin Gothic Book" panose="020B0503020102020204" pitchFamily="34" charset="0"/>
              </a:rPr>
              <a:t>Sleuf riolering zelfde dag opnieuw gedicht</a:t>
            </a:r>
          </a:p>
          <a:p>
            <a:r>
              <a:rPr lang="nl-BE" sz="2000" dirty="0">
                <a:latin typeface="Franklin Gothic Book" panose="020B0503020102020204" pitchFamily="34" charset="0"/>
              </a:rPr>
              <a:t>Minderhindersteenslag achter riolering</a:t>
            </a:r>
          </a:p>
          <a:p>
            <a:r>
              <a:rPr lang="nl-BE" sz="2000" dirty="0">
                <a:latin typeface="Franklin Gothic Book" panose="020B0503020102020204" pitchFamily="34" charset="0"/>
              </a:rPr>
              <a:t>Woningen moeilijk toegankelijk</a:t>
            </a:r>
          </a:p>
          <a:p>
            <a:endParaRPr lang="nl-BE" sz="20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nl-BE" sz="2000" dirty="0">
              <a:latin typeface="Franklin Gothic Book" panose="020B0503020102020204" pitchFamily="34" charset="0"/>
            </a:endParaRPr>
          </a:p>
        </p:txBody>
      </p:sp>
      <p:pic>
        <p:nvPicPr>
          <p:cNvPr id="4" name="Picture 34">
            <a:extLst>
              <a:ext uri="{FF2B5EF4-FFF2-40B4-BE49-F238E27FC236}">
                <a16:creationId xmlns:a16="http://schemas.microsoft.com/office/drawing/2014/main" id="{A219A3C3-C730-52E4-25AF-E1C774BFCC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59"/>
          <a:stretch/>
        </p:blipFill>
        <p:spPr>
          <a:xfrm>
            <a:off x="-122550" y="6419654"/>
            <a:ext cx="12314549" cy="43834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04619D0-32B7-64F3-7F6A-AC229DA98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337" y="122434"/>
            <a:ext cx="8351921" cy="800100"/>
          </a:xfrm>
          <a:prstGeom prst="rect">
            <a:avLst/>
          </a:prstGeom>
        </p:spPr>
      </p:pic>
      <p:pic>
        <p:nvPicPr>
          <p:cNvPr id="2050" name="Picture 2" descr="Dimensionering en planning van rioleringen | Steinzeug-Keramo">
            <a:extLst>
              <a:ext uri="{FF2B5EF4-FFF2-40B4-BE49-F238E27FC236}">
                <a16:creationId xmlns:a16="http://schemas.microsoft.com/office/drawing/2014/main" id="{9F0C89B0-08C2-A6B0-B8DE-CBEFA3CFD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191" y="1763132"/>
            <a:ext cx="6593951" cy="439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219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725704-2549-CBEE-2EE3-B968D7F01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279" y="522484"/>
            <a:ext cx="10515600" cy="1325563"/>
          </a:xfrm>
        </p:spPr>
        <p:txBody>
          <a:bodyPr/>
          <a:lstStyle/>
          <a:p>
            <a:r>
              <a:rPr lang="nl-BE" sz="5400" cap="small" dirty="0">
                <a:solidFill>
                  <a:srgbClr val="C00000"/>
                </a:solidFill>
                <a:latin typeface="Franklin Gothic Book" panose="020B0503020102020204" pitchFamily="34" charset="0"/>
              </a:rPr>
              <a:t>Verloop van de 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ADA9D0-F103-A1A1-A638-67E58BC6C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816" y="1666209"/>
            <a:ext cx="4502089" cy="3343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000" u="sng" dirty="0">
                <a:latin typeface="Franklin Gothic Book" panose="020B0503020102020204" pitchFamily="34" charset="0"/>
              </a:rPr>
              <a:t>Stap 3: plaatsen minderhindersteenslag</a:t>
            </a:r>
          </a:p>
          <a:p>
            <a:r>
              <a:rPr lang="nl-BE" sz="2000" dirty="0">
                <a:latin typeface="Franklin Gothic Book" panose="020B0503020102020204" pitchFamily="34" charset="0"/>
              </a:rPr>
              <a:t>Aanbrengen van tijdelijke steenslag zodat woningen opnieuw bereikbaar zijn</a:t>
            </a:r>
          </a:p>
          <a:p>
            <a:endParaRPr lang="nl-BE" sz="20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nl-BE" sz="2000" dirty="0">
              <a:latin typeface="Franklin Gothic Book" panose="020B0503020102020204" pitchFamily="34" charset="0"/>
            </a:endParaRPr>
          </a:p>
        </p:txBody>
      </p:sp>
      <p:pic>
        <p:nvPicPr>
          <p:cNvPr id="4" name="Picture 34">
            <a:extLst>
              <a:ext uri="{FF2B5EF4-FFF2-40B4-BE49-F238E27FC236}">
                <a16:creationId xmlns:a16="http://schemas.microsoft.com/office/drawing/2014/main" id="{A219A3C3-C730-52E4-25AF-E1C774BFCC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59"/>
          <a:stretch/>
        </p:blipFill>
        <p:spPr>
          <a:xfrm>
            <a:off x="-122550" y="6419654"/>
            <a:ext cx="12314549" cy="43834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04619D0-32B7-64F3-7F6A-AC229DA98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337" y="122434"/>
            <a:ext cx="8351921" cy="800100"/>
          </a:xfrm>
          <a:prstGeom prst="rect">
            <a:avLst/>
          </a:prstGeom>
        </p:spPr>
      </p:pic>
      <p:pic>
        <p:nvPicPr>
          <p:cNvPr id="3076" name="Picture 4" descr="Masterthesis Onderzoek naar de problematiek rond het gebruik van 'minder  hinder'-steenslag in de wegenbouw - PDF Free Download">
            <a:extLst>
              <a:ext uri="{FF2B5EF4-FFF2-40B4-BE49-F238E27FC236}">
                <a16:creationId xmlns:a16="http://schemas.microsoft.com/office/drawing/2014/main" id="{B0190DB0-577C-02DC-129F-96F388504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4" y="1666209"/>
            <a:ext cx="6057961" cy="453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897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725704-2549-CBEE-2EE3-B968D7F01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279" y="522484"/>
            <a:ext cx="10515600" cy="1325563"/>
          </a:xfrm>
        </p:spPr>
        <p:txBody>
          <a:bodyPr/>
          <a:lstStyle/>
          <a:p>
            <a:r>
              <a:rPr lang="nl-BE" sz="5400" cap="small" dirty="0">
                <a:solidFill>
                  <a:srgbClr val="C00000"/>
                </a:solidFill>
                <a:latin typeface="Franklin Gothic Book" panose="020B0503020102020204" pitchFamily="34" charset="0"/>
              </a:rPr>
              <a:t>Verloop van de 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ADA9D0-F103-A1A1-A638-67E58BC6C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816" y="1666209"/>
            <a:ext cx="6188846" cy="3343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000" u="sng" dirty="0">
                <a:latin typeface="Franklin Gothic Book" panose="020B0503020102020204" pitchFamily="34" charset="0"/>
              </a:rPr>
              <a:t>Stap 4: aansluiten leidingen op de hoofdriolering</a:t>
            </a:r>
          </a:p>
          <a:p>
            <a:endParaRPr lang="nl-BE" sz="20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nl-BE" sz="2000" dirty="0">
              <a:latin typeface="Franklin Gothic Book" panose="020B0503020102020204" pitchFamily="34" charset="0"/>
            </a:endParaRPr>
          </a:p>
        </p:txBody>
      </p:sp>
      <p:pic>
        <p:nvPicPr>
          <p:cNvPr id="4" name="Picture 34">
            <a:extLst>
              <a:ext uri="{FF2B5EF4-FFF2-40B4-BE49-F238E27FC236}">
                <a16:creationId xmlns:a16="http://schemas.microsoft.com/office/drawing/2014/main" id="{A219A3C3-C730-52E4-25AF-E1C774BFCC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59"/>
          <a:stretch/>
        </p:blipFill>
        <p:spPr>
          <a:xfrm>
            <a:off x="-122550" y="6419654"/>
            <a:ext cx="12314549" cy="43834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04619D0-32B7-64F3-7F6A-AC229DA98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337" y="122434"/>
            <a:ext cx="8351921" cy="800100"/>
          </a:xfrm>
          <a:prstGeom prst="rect">
            <a:avLst/>
          </a:prstGeom>
        </p:spPr>
      </p:pic>
      <p:pic>
        <p:nvPicPr>
          <p:cNvPr id="4098" name="Picture 2" descr="Rioolaansluiting - Gemeente Lochristi">
            <a:extLst>
              <a:ext uri="{FF2B5EF4-FFF2-40B4-BE49-F238E27FC236}">
                <a16:creationId xmlns:a16="http://schemas.microsoft.com/office/drawing/2014/main" id="{7395E01A-5A37-4392-E3CD-9F58381BA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57" y="3461601"/>
            <a:ext cx="590550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euring na aanleg gescheiden riolering in uw straat">
            <a:extLst>
              <a:ext uri="{FF2B5EF4-FFF2-40B4-BE49-F238E27FC236}">
                <a16:creationId xmlns:a16="http://schemas.microsoft.com/office/drawing/2014/main" id="{5881071B-1D94-072F-69CF-ADB4B9C11F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17"/>
          <a:stretch/>
        </p:blipFill>
        <p:spPr bwMode="auto">
          <a:xfrm>
            <a:off x="6490316" y="1848047"/>
            <a:ext cx="5165365" cy="443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304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725704-2549-CBEE-2EE3-B968D7F01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279" y="522484"/>
            <a:ext cx="10515600" cy="1325563"/>
          </a:xfrm>
        </p:spPr>
        <p:txBody>
          <a:bodyPr/>
          <a:lstStyle/>
          <a:p>
            <a:r>
              <a:rPr lang="nl-BE" sz="5400" cap="small" dirty="0">
                <a:solidFill>
                  <a:srgbClr val="C00000"/>
                </a:solidFill>
                <a:latin typeface="Franklin Gothic Book" panose="020B0503020102020204" pitchFamily="34" charset="0"/>
              </a:rPr>
              <a:t>Projectzone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ADA9D0-F103-A1A1-A638-67E58BC6C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121" y="1666208"/>
            <a:ext cx="10999434" cy="3343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000" dirty="0" err="1">
                <a:latin typeface="Franklin Gothic Book" panose="020B0503020102020204" pitchFamily="34" charset="0"/>
              </a:rPr>
              <a:t>Galgestraat</a:t>
            </a:r>
            <a:r>
              <a:rPr lang="nl-BE" sz="2000" dirty="0">
                <a:latin typeface="Franklin Gothic Book" panose="020B0503020102020204" pitchFamily="34" charset="0"/>
              </a:rPr>
              <a:t> tussen Oude </a:t>
            </a:r>
            <a:r>
              <a:rPr lang="nl-BE" sz="2000" dirty="0" err="1">
                <a:latin typeface="Franklin Gothic Book" panose="020B0503020102020204" pitchFamily="34" charset="0"/>
              </a:rPr>
              <a:t>Antwerpsebaan</a:t>
            </a:r>
            <a:r>
              <a:rPr lang="nl-BE" sz="2000" dirty="0">
                <a:latin typeface="Franklin Gothic Book" panose="020B0503020102020204" pitchFamily="34" charset="0"/>
              </a:rPr>
              <a:t> en </a:t>
            </a:r>
            <a:r>
              <a:rPr lang="nl-BE" sz="2000" dirty="0" err="1">
                <a:latin typeface="Franklin Gothic Book" panose="020B0503020102020204" pitchFamily="34" charset="0"/>
              </a:rPr>
              <a:t>Antwerpsesteenweg</a:t>
            </a:r>
            <a:endParaRPr lang="nl-BE" sz="20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nl-BE" sz="20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nl-BE" sz="2000" dirty="0">
              <a:latin typeface="Franklin Gothic Book" panose="020B0503020102020204" pitchFamily="34" charset="0"/>
            </a:endParaRPr>
          </a:p>
        </p:txBody>
      </p:sp>
      <p:pic>
        <p:nvPicPr>
          <p:cNvPr id="4" name="Picture 34">
            <a:extLst>
              <a:ext uri="{FF2B5EF4-FFF2-40B4-BE49-F238E27FC236}">
                <a16:creationId xmlns:a16="http://schemas.microsoft.com/office/drawing/2014/main" id="{A219A3C3-C730-52E4-25AF-E1C774BFCC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59"/>
          <a:stretch/>
        </p:blipFill>
        <p:spPr>
          <a:xfrm>
            <a:off x="-122550" y="6419654"/>
            <a:ext cx="12314549" cy="43834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04619D0-32B7-64F3-7F6A-AC229DA98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337" y="122434"/>
            <a:ext cx="8351921" cy="8001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699B23F-547B-F4F2-3925-46760BEFD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6341" y="2332234"/>
            <a:ext cx="8068801" cy="376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75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725704-2549-CBEE-2EE3-B968D7F01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279" y="522484"/>
            <a:ext cx="10515600" cy="1325563"/>
          </a:xfrm>
        </p:spPr>
        <p:txBody>
          <a:bodyPr/>
          <a:lstStyle/>
          <a:p>
            <a:r>
              <a:rPr lang="nl-BE" sz="5400" cap="small" dirty="0">
                <a:solidFill>
                  <a:srgbClr val="C00000"/>
                </a:solidFill>
                <a:latin typeface="Franklin Gothic Book" panose="020B0503020102020204" pitchFamily="34" charset="0"/>
              </a:rPr>
              <a:t>Verloop van de 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ADA9D0-F103-A1A1-A638-67E58BC6C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816" y="1666209"/>
            <a:ext cx="6188846" cy="3343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000" u="sng" dirty="0">
                <a:latin typeface="Franklin Gothic Book" panose="020B0503020102020204" pitchFamily="34" charset="0"/>
              </a:rPr>
              <a:t>Stap 5: plaatsen funderingen en boordstenen</a:t>
            </a:r>
          </a:p>
          <a:p>
            <a:endParaRPr lang="nl-BE" sz="20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nl-BE" sz="2000" dirty="0">
              <a:latin typeface="Franklin Gothic Book" panose="020B0503020102020204" pitchFamily="34" charset="0"/>
            </a:endParaRPr>
          </a:p>
        </p:txBody>
      </p:sp>
      <p:pic>
        <p:nvPicPr>
          <p:cNvPr id="4" name="Picture 34">
            <a:extLst>
              <a:ext uri="{FF2B5EF4-FFF2-40B4-BE49-F238E27FC236}">
                <a16:creationId xmlns:a16="http://schemas.microsoft.com/office/drawing/2014/main" id="{A219A3C3-C730-52E4-25AF-E1C774BFCC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59"/>
          <a:stretch/>
        </p:blipFill>
        <p:spPr>
          <a:xfrm>
            <a:off x="-122550" y="6419654"/>
            <a:ext cx="12314549" cy="43834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04619D0-32B7-64F3-7F6A-AC229DA98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337" y="122434"/>
            <a:ext cx="8351921" cy="800100"/>
          </a:xfrm>
          <a:prstGeom prst="rect">
            <a:avLst/>
          </a:prstGeom>
        </p:spPr>
      </p:pic>
      <p:pic>
        <p:nvPicPr>
          <p:cNvPr id="5122" name="Picture 2" descr="Wegenbouw Ivan Vuylsteke bv | LinkedIn">
            <a:extLst>
              <a:ext uri="{FF2B5EF4-FFF2-40B4-BE49-F238E27FC236}">
                <a16:creationId xmlns:a16="http://schemas.microsoft.com/office/drawing/2014/main" id="{EC8A051E-B963-DFF9-BDFF-7C823ABD5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79" y="2776768"/>
            <a:ext cx="4549436" cy="341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098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725704-2549-CBEE-2EE3-B968D7F01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279" y="522484"/>
            <a:ext cx="10515600" cy="1325563"/>
          </a:xfrm>
        </p:spPr>
        <p:txBody>
          <a:bodyPr/>
          <a:lstStyle/>
          <a:p>
            <a:r>
              <a:rPr lang="nl-BE" sz="5400" cap="small" dirty="0">
                <a:solidFill>
                  <a:srgbClr val="C00000"/>
                </a:solidFill>
                <a:latin typeface="Franklin Gothic Book" panose="020B0503020102020204" pitchFamily="34" charset="0"/>
              </a:rPr>
              <a:t>Verloop van de 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ADA9D0-F103-A1A1-A638-67E58BC6C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815" y="1666209"/>
            <a:ext cx="6970081" cy="3343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000" u="sng" dirty="0">
                <a:latin typeface="Franklin Gothic Book" panose="020B0503020102020204" pitchFamily="34" charset="0"/>
              </a:rPr>
              <a:t>Stap 6: afwerken straat</a:t>
            </a:r>
          </a:p>
          <a:p>
            <a:r>
              <a:rPr lang="nl-BE" sz="2000" dirty="0">
                <a:latin typeface="Franklin Gothic Book" panose="020B0503020102020204" pitchFamily="34" charset="0"/>
              </a:rPr>
              <a:t>Asfalteren van de rijweg</a:t>
            </a:r>
          </a:p>
          <a:p>
            <a:r>
              <a:rPr lang="nl-BE" sz="2000" dirty="0">
                <a:latin typeface="Franklin Gothic Book" panose="020B0503020102020204" pitchFamily="34" charset="0"/>
              </a:rPr>
              <a:t>Klinkerwerken voetpaden, voetpaden, toegang woningen</a:t>
            </a:r>
          </a:p>
          <a:p>
            <a:endParaRPr lang="nl-BE" sz="20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nl-BE" sz="2000" dirty="0">
              <a:latin typeface="Franklin Gothic Book" panose="020B0503020102020204" pitchFamily="34" charset="0"/>
            </a:endParaRPr>
          </a:p>
        </p:txBody>
      </p:sp>
      <p:pic>
        <p:nvPicPr>
          <p:cNvPr id="4" name="Picture 34">
            <a:extLst>
              <a:ext uri="{FF2B5EF4-FFF2-40B4-BE49-F238E27FC236}">
                <a16:creationId xmlns:a16="http://schemas.microsoft.com/office/drawing/2014/main" id="{A219A3C3-C730-52E4-25AF-E1C774BFCC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59"/>
          <a:stretch/>
        </p:blipFill>
        <p:spPr>
          <a:xfrm>
            <a:off x="-122550" y="6419654"/>
            <a:ext cx="12314549" cy="43834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04619D0-32B7-64F3-7F6A-AC229DA98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337" y="122434"/>
            <a:ext cx="8351921" cy="8001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D760727-2E68-4A34-4B36-D20A7A097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33" y="3099583"/>
            <a:ext cx="5170643" cy="3235933"/>
          </a:xfrm>
          <a:prstGeom prst="rect">
            <a:avLst/>
          </a:prstGeom>
        </p:spPr>
      </p:pic>
      <p:pic>
        <p:nvPicPr>
          <p:cNvPr id="6148" name="Picture 4" descr="Aanleg voetpad en fietspad – Aralea">
            <a:extLst>
              <a:ext uri="{FF2B5EF4-FFF2-40B4-BE49-F238E27FC236}">
                <a16:creationId xmlns:a16="http://schemas.microsoft.com/office/drawing/2014/main" id="{4C23ABC7-FBB0-AE1D-23C1-C3CE32762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588" y="231475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01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725704-2549-CBEE-2EE3-B968D7F01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279" y="522484"/>
            <a:ext cx="10515600" cy="1325563"/>
          </a:xfrm>
        </p:spPr>
        <p:txBody>
          <a:bodyPr/>
          <a:lstStyle/>
          <a:p>
            <a:r>
              <a:rPr lang="nl-BE" sz="5400" cap="small" dirty="0">
                <a:solidFill>
                  <a:srgbClr val="C00000"/>
                </a:solidFill>
                <a:latin typeface="Franklin Gothic Book" panose="020B0503020102020204" pitchFamily="34" charset="0"/>
              </a:rPr>
              <a:t>Timing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ADA9D0-F103-A1A1-A638-67E58BC6C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815" y="1666209"/>
            <a:ext cx="6970081" cy="3343745"/>
          </a:xfrm>
        </p:spPr>
        <p:txBody>
          <a:bodyPr>
            <a:normAutofit/>
          </a:bodyPr>
          <a:lstStyle/>
          <a:p>
            <a:r>
              <a:rPr lang="nl-BE" sz="2000" dirty="0">
                <a:latin typeface="Franklin Gothic Book" panose="020B0503020102020204" pitchFamily="34" charset="0"/>
              </a:rPr>
              <a:t>December 2022: vergunningsaanvraag</a:t>
            </a:r>
          </a:p>
          <a:p>
            <a:r>
              <a:rPr lang="nl-BE" sz="2000" dirty="0">
                <a:latin typeface="Franklin Gothic Book" panose="020B0503020102020204" pitchFamily="34" charset="0"/>
              </a:rPr>
              <a:t>Voorjaar 2023: afkoppelingsdeskundige</a:t>
            </a:r>
          </a:p>
          <a:p>
            <a:r>
              <a:rPr lang="nl-BE" sz="2000" dirty="0">
                <a:latin typeface="Franklin Gothic Book" panose="020B0503020102020204" pitchFamily="34" charset="0"/>
              </a:rPr>
              <a:t>Voorjaar 2023: vergunning</a:t>
            </a:r>
          </a:p>
          <a:p>
            <a:r>
              <a:rPr lang="nl-BE" sz="2000" dirty="0">
                <a:latin typeface="Franklin Gothic Book" panose="020B0503020102020204" pitchFamily="34" charset="0"/>
              </a:rPr>
              <a:t>Voorjaar 2023: offertevraag</a:t>
            </a:r>
          </a:p>
          <a:p>
            <a:r>
              <a:rPr lang="nl-BE" sz="2000" dirty="0">
                <a:latin typeface="Franklin Gothic Book" panose="020B0503020102020204" pitchFamily="34" charset="0"/>
              </a:rPr>
              <a:t>Najaar 2023 – voorjaar 2024: uitvoering werken</a:t>
            </a:r>
          </a:p>
          <a:p>
            <a:endParaRPr lang="nl-BE" sz="20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nl-BE" sz="2000" dirty="0">
              <a:latin typeface="Franklin Gothic Book" panose="020B0503020102020204" pitchFamily="34" charset="0"/>
            </a:endParaRPr>
          </a:p>
        </p:txBody>
      </p:sp>
      <p:pic>
        <p:nvPicPr>
          <p:cNvPr id="4" name="Picture 34">
            <a:extLst>
              <a:ext uri="{FF2B5EF4-FFF2-40B4-BE49-F238E27FC236}">
                <a16:creationId xmlns:a16="http://schemas.microsoft.com/office/drawing/2014/main" id="{A219A3C3-C730-52E4-25AF-E1C774BFCC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59"/>
          <a:stretch/>
        </p:blipFill>
        <p:spPr>
          <a:xfrm>
            <a:off x="-122550" y="6419654"/>
            <a:ext cx="12314549" cy="43834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04619D0-32B7-64F3-7F6A-AC229DA98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337" y="122434"/>
            <a:ext cx="8351921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50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4">
            <a:extLst>
              <a:ext uri="{FF2B5EF4-FFF2-40B4-BE49-F238E27FC236}">
                <a16:creationId xmlns:a16="http://schemas.microsoft.com/office/drawing/2014/main" id="{150C4EB7-192B-3DC8-B085-A797C9A7F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5"/>
          <a:stretch/>
        </p:blipFill>
        <p:spPr>
          <a:xfrm>
            <a:off x="-122550" y="0"/>
            <a:ext cx="1231454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79CC59D-5AE8-5776-D965-6511EE2669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4299" y="2638183"/>
            <a:ext cx="9144000" cy="1238103"/>
          </a:xfrm>
        </p:spPr>
        <p:txBody>
          <a:bodyPr>
            <a:normAutofit/>
          </a:bodyPr>
          <a:lstStyle/>
          <a:p>
            <a:r>
              <a:rPr lang="nl-BE" sz="5400" cap="small" dirty="0">
                <a:solidFill>
                  <a:srgbClr val="C00000"/>
                </a:solidFill>
                <a:latin typeface="Franklin Gothic Book" panose="020B0503020102020204" pitchFamily="34" charset="0"/>
              </a:rPr>
              <a:t>Bedankt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9247C84-D41C-87CC-584F-657A469D2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1451" y="2429354"/>
            <a:ext cx="9144000" cy="1655762"/>
          </a:xfrm>
        </p:spPr>
        <p:txBody>
          <a:bodyPr/>
          <a:lstStyle/>
          <a:p>
            <a:endParaRPr lang="nl-BE" cap="small" dirty="0">
              <a:latin typeface="Franklin Gothic Book" panose="020B0503020102020204" pitchFamily="34" charset="0"/>
            </a:endParaRPr>
          </a:p>
        </p:txBody>
      </p:sp>
      <p:pic>
        <p:nvPicPr>
          <p:cNvPr id="5" name="Picture 2" descr="Logo Stad Mechelen">
            <a:extLst>
              <a:ext uri="{FF2B5EF4-FFF2-40B4-BE49-F238E27FC236}">
                <a16:creationId xmlns:a16="http://schemas.microsoft.com/office/drawing/2014/main" id="{4863232D-5DCF-3DE7-0006-6DF636684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31" y="6086098"/>
            <a:ext cx="1824137" cy="61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▷ PIDPA | BE Klantendienst 0903-55500">
            <a:extLst>
              <a:ext uri="{FF2B5EF4-FFF2-40B4-BE49-F238E27FC236}">
                <a16:creationId xmlns:a16="http://schemas.microsoft.com/office/drawing/2014/main" id="{20CBB5D7-DDC2-88B7-FAA2-9492C75F3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356" y="5586581"/>
            <a:ext cx="1832413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18BDC38-E6B5-D530-5835-5A402B96AC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358" y="127789"/>
            <a:ext cx="8351921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75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725704-2549-CBEE-2EE3-B968D7F01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279" y="522484"/>
            <a:ext cx="10515600" cy="1325563"/>
          </a:xfrm>
        </p:spPr>
        <p:txBody>
          <a:bodyPr/>
          <a:lstStyle/>
          <a:p>
            <a:r>
              <a:rPr lang="nl-BE" sz="5400" cap="small" dirty="0">
                <a:solidFill>
                  <a:srgbClr val="C00000"/>
                </a:solidFill>
                <a:latin typeface="Franklin Gothic Book" panose="020B0503020102020204" pitchFamily="34" charset="0"/>
              </a:rPr>
              <a:t>Werkzaamheden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ADA9D0-F103-A1A1-A638-67E58BC6C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121" y="1920731"/>
            <a:ext cx="10999434" cy="3343745"/>
          </a:xfrm>
        </p:spPr>
        <p:txBody>
          <a:bodyPr>
            <a:normAutofit/>
          </a:bodyPr>
          <a:lstStyle/>
          <a:p>
            <a:r>
              <a:rPr lang="nl-BE" sz="2000" dirty="0">
                <a:latin typeface="Franklin Gothic Book" panose="020B0503020102020204" pitchFamily="34" charset="0"/>
              </a:rPr>
              <a:t>Aanleg van een gescheiden rioleringsstelsel RWA (regenwater) en DWA (vuilwater) met bijhorende afkoppelingen</a:t>
            </a:r>
          </a:p>
          <a:p>
            <a:r>
              <a:rPr lang="nl-BE" sz="2000" dirty="0">
                <a:latin typeface="Franklin Gothic Book" panose="020B0503020102020204" pitchFamily="34" charset="0"/>
              </a:rPr>
              <a:t>Herinrichting van het openbaar domein</a:t>
            </a:r>
          </a:p>
          <a:p>
            <a:r>
              <a:rPr lang="nl-BE" sz="2000" dirty="0" err="1">
                <a:latin typeface="Franklin Gothic Book" panose="020B0503020102020204" pitchFamily="34" charset="0"/>
              </a:rPr>
              <a:t>Vergroenen</a:t>
            </a:r>
            <a:r>
              <a:rPr lang="nl-BE" sz="2000" dirty="0">
                <a:latin typeface="Franklin Gothic Book" panose="020B0503020102020204" pitchFamily="34" charset="0"/>
              </a:rPr>
              <a:t> van de omgeving</a:t>
            </a:r>
          </a:p>
          <a:p>
            <a:pPr marL="0" indent="0">
              <a:buNone/>
            </a:pPr>
            <a:endParaRPr lang="nl-BE" sz="20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nl-BE" sz="2000" dirty="0">
              <a:latin typeface="Franklin Gothic Book" panose="020B0503020102020204" pitchFamily="34" charset="0"/>
            </a:endParaRPr>
          </a:p>
        </p:txBody>
      </p:sp>
      <p:pic>
        <p:nvPicPr>
          <p:cNvPr id="4" name="Picture 34">
            <a:extLst>
              <a:ext uri="{FF2B5EF4-FFF2-40B4-BE49-F238E27FC236}">
                <a16:creationId xmlns:a16="http://schemas.microsoft.com/office/drawing/2014/main" id="{A219A3C3-C730-52E4-25AF-E1C774BFCC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59"/>
          <a:stretch/>
        </p:blipFill>
        <p:spPr>
          <a:xfrm>
            <a:off x="-122550" y="6419654"/>
            <a:ext cx="12314549" cy="43834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04619D0-32B7-64F3-7F6A-AC229DA98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337" y="122434"/>
            <a:ext cx="8351921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03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725704-2549-CBEE-2EE3-B968D7F01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279" y="522484"/>
            <a:ext cx="10515600" cy="1325563"/>
          </a:xfrm>
        </p:spPr>
        <p:txBody>
          <a:bodyPr/>
          <a:lstStyle/>
          <a:p>
            <a:r>
              <a:rPr lang="nl-BE" sz="5400" cap="small" dirty="0">
                <a:solidFill>
                  <a:srgbClr val="C00000"/>
                </a:solidFill>
                <a:latin typeface="Franklin Gothic Book" panose="020B0503020102020204" pitchFamily="34" charset="0"/>
              </a:rPr>
              <a:t>Bestaande toestand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ADA9D0-F103-A1A1-A638-67E58BC6C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121" y="2041298"/>
            <a:ext cx="4356913" cy="3343745"/>
          </a:xfrm>
        </p:spPr>
        <p:txBody>
          <a:bodyPr>
            <a:normAutofit/>
          </a:bodyPr>
          <a:lstStyle/>
          <a:p>
            <a:r>
              <a:rPr lang="nl-BE" sz="2000" dirty="0">
                <a:latin typeface="Franklin Gothic Book" panose="020B0503020102020204" pitchFamily="34" charset="0"/>
              </a:rPr>
              <a:t>Volledig verhard openbaar domein</a:t>
            </a:r>
          </a:p>
          <a:p>
            <a:r>
              <a:rPr lang="nl-BE" sz="2000" dirty="0">
                <a:latin typeface="Franklin Gothic Book" panose="020B0503020102020204" pitchFamily="34" charset="0"/>
              </a:rPr>
              <a:t>Voetpaden aan beide kanten weg</a:t>
            </a:r>
          </a:p>
          <a:p>
            <a:r>
              <a:rPr lang="nl-BE" sz="2000" dirty="0">
                <a:latin typeface="Franklin Gothic Book" panose="020B0503020102020204" pitchFamily="34" charset="0"/>
              </a:rPr>
              <a:t>Rijweg in asfalt met breedte 9,00 m</a:t>
            </a:r>
          </a:p>
          <a:p>
            <a:r>
              <a:rPr lang="nl-BE" sz="2000" dirty="0">
                <a:latin typeface="Franklin Gothic Book" panose="020B0503020102020204" pitchFamily="34" charset="0"/>
              </a:rPr>
              <a:t>Parkeren aan beide kanten weg</a:t>
            </a:r>
          </a:p>
          <a:p>
            <a:r>
              <a:rPr lang="nl-BE" sz="2000" dirty="0">
                <a:latin typeface="Franklin Gothic Book" panose="020B0503020102020204" pitchFamily="34" charset="0"/>
              </a:rPr>
              <a:t>Fietssuggestiestroken</a:t>
            </a:r>
          </a:p>
          <a:p>
            <a:r>
              <a:rPr lang="nl-BE" sz="2000" dirty="0">
                <a:latin typeface="Franklin Gothic Book" panose="020B0503020102020204" pitchFamily="34" charset="0"/>
              </a:rPr>
              <a:t>Gemengde riolering onder de voetpaden</a:t>
            </a:r>
          </a:p>
          <a:p>
            <a:endParaRPr lang="nl-BE" sz="20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nl-BE" sz="20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nl-BE" sz="2000" dirty="0">
              <a:latin typeface="Franklin Gothic Book" panose="020B0503020102020204" pitchFamily="34" charset="0"/>
            </a:endParaRPr>
          </a:p>
        </p:txBody>
      </p:sp>
      <p:pic>
        <p:nvPicPr>
          <p:cNvPr id="4" name="Picture 34">
            <a:extLst>
              <a:ext uri="{FF2B5EF4-FFF2-40B4-BE49-F238E27FC236}">
                <a16:creationId xmlns:a16="http://schemas.microsoft.com/office/drawing/2014/main" id="{A219A3C3-C730-52E4-25AF-E1C774BFCC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59"/>
          <a:stretch/>
        </p:blipFill>
        <p:spPr>
          <a:xfrm>
            <a:off x="-122550" y="6419654"/>
            <a:ext cx="12314549" cy="43834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04619D0-32B7-64F3-7F6A-AC229DA98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337" y="122434"/>
            <a:ext cx="8351921" cy="8001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41667D9-D219-7B76-F32A-9FD8B6DFA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6034" y="2478494"/>
            <a:ext cx="6642521" cy="374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9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725704-2549-CBEE-2EE3-B968D7F01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279" y="522484"/>
            <a:ext cx="10515600" cy="1325563"/>
          </a:xfrm>
        </p:spPr>
        <p:txBody>
          <a:bodyPr/>
          <a:lstStyle/>
          <a:p>
            <a:r>
              <a:rPr lang="nl-BE" sz="5400" cap="small" dirty="0">
                <a:solidFill>
                  <a:srgbClr val="C00000"/>
                </a:solidFill>
                <a:latin typeface="Franklin Gothic Book" panose="020B0503020102020204" pitchFamily="34" charset="0"/>
              </a:rPr>
              <a:t>Riolering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ADA9D0-F103-A1A1-A638-67E58BC6C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816" y="1473977"/>
            <a:ext cx="10720526" cy="3343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000" dirty="0">
                <a:latin typeface="Franklin Gothic Book" panose="020B0503020102020204" pitchFamily="34" charset="0"/>
              </a:rPr>
              <a:t>In de volledige projectzone wordt er een gescheiden riolering aangelegd, zowel een regenwater als een vuilwaterriolering.</a:t>
            </a:r>
          </a:p>
          <a:p>
            <a:pPr marL="0" indent="0">
              <a:buNone/>
            </a:pPr>
            <a:r>
              <a:rPr lang="nl-BE" sz="2000" u="sng" dirty="0">
                <a:latin typeface="Franklin Gothic Book" panose="020B0503020102020204" pitchFamily="34" charset="0"/>
              </a:rPr>
              <a:t>Vuilwaterriolering</a:t>
            </a:r>
          </a:p>
          <a:p>
            <a:r>
              <a:rPr lang="nl-BE" sz="2000" dirty="0">
                <a:latin typeface="Franklin Gothic Book" panose="020B0503020102020204" pitchFamily="34" charset="0"/>
              </a:rPr>
              <a:t>Aanleg van nieuwe buizen in de rijweg</a:t>
            </a:r>
          </a:p>
          <a:p>
            <a:r>
              <a:rPr lang="nl-BE" sz="2000" dirty="0">
                <a:latin typeface="Franklin Gothic Book" panose="020B0503020102020204" pitchFamily="34" charset="0"/>
              </a:rPr>
              <a:t>Aanleg van 2 leidingen </a:t>
            </a:r>
            <a:r>
              <a:rPr lang="nl-BE" sz="2000" dirty="0" err="1">
                <a:latin typeface="Franklin Gothic Book" panose="020B0503020102020204" pitchFamily="34" charset="0"/>
              </a:rPr>
              <a:t>t.h.v</a:t>
            </a:r>
            <a:r>
              <a:rPr lang="nl-BE" sz="2000" dirty="0">
                <a:latin typeface="Franklin Gothic Book" panose="020B0503020102020204" pitchFamily="34" charset="0"/>
              </a:rPr>
              <a:t>. woningen nr. 94 t.e.m. 46, aan beide kanten van de weg</a:t>
            </a:r>
          </a:p>
          <a:p>
            <a:endParaRPr lang="nl-BE" sz="20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nl-BE" sz="20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nl-BE" sz="2000" dirty="0">
              <a:latin typeface="Franklin Gothic Book" panose="020B0503020102020204" pitchFamily="34" charset="0"/>
            </a:endParaRPr>
          </a:p>
        </p:txBody>
      </p:sp>
      <p:pic>
        <p:nvPicPr>
          <p:cNvPr id="4" name="Picture 34">
            <a:extLst>
              <a:ext uri="{FF2B5EF4-FFF2-40B4-BE49-F238E27FC236}">
                <a16:creationId xmlns:a16="http://schemas.microsoft.com/office/drawing/2014/main" id="{A219A3C3-C730-52E4-25AF-E1C774BFCC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59"/>
          <a:stretch/>
        </p:blipFill>
        <p:spPr>
          <a:xfrm>
            <a:off x="-122550" y="6419654"/>
            <a:ext cx="12314549" cy="43834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04619D0-32B7-64F3-7F6A-AC229DA98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337" y="122434"/>
            <a:ext cx="8351921" cy="8001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DE47E85-40CE-D410-03D8-C7E06DE151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86"/>
          <a:stretch/>
        </p:blipFill>
        <p:spPr>
          <a:xfrm>
            <a:off x="0" y="3337088"/>
            <a:ext cx="12192000" cy="308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25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725704-2549-CBEE-2EE3-B968D7F01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279" y="522484"/>
            <a:ext cx="10515600" cy="1325563"/>
          </a:xfrm>
        </p:spPr>
        <p:txBody>
          <a:bodyPr/>
          <a:lstStyle/>
          <a:p>
            <a:r>
              <a:rPr lang="nl-BE" sz="5400" cap="small" dirty="0">
                <a:solidFill>
                  <a:srgbClr val="C00000"/>
                </a:solidFill>
                <a:latin typeface="Franklin Gothic Book" panose="020B0503020102020204" pitchFamily="34" charset="0"/>
              </a:rPr>
              <a:t>Riolering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ADA9D0-F103-A1A1-A638-67E58BC6C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816" y="1473977"/>
            <a:ext cx="10720526" cy="3343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000" dirty="0">
                <a:latin typeface="Franklin Gothic Book" panose="020B0503020102020204" pitchFamily="34" charset="0"/>
              </a:rPr>
              <a:t>In de volledige projectzone wordt er een gescheiden riolering aangelegd, zowel een regenwater als een vuilwaterriolering.</a:t>
            </a:r>
          </a:p>
          <a:p>
            <a:pPr marL="0" indent="0">
              <a:buNone/>
            </a:pPr>
            <a:r>
              <a:rPr lang="nl-BE" sz="2000" u="sng" dirty="0">
                <a:latin typeface="Franklin Gothic Book" panose="020B0503020102020204" pitchFamily="34" charset="0"/>
              </a:rPr>
              <a:t>Vuilwaterriolering</a:t>
            </a:r>
          </a:p>
          <a:p>
            <a:r>
              <a:rPr lang="nl-BE" sz="2000" dirty="0">
                <a:latin typeface="Franklin Gothic Book" panose="020B0503020102020204" pitchFamily="34" charset="0"/>
              </a:rPr>
              <a:t>Aanleg van nieuwe buizen in de rijweg</a:t>
            </a:r>
          </a:p>
          <a:p>
            <a:r>
              <a:rPr lang="nl-BE" sz="2000" dirty="0">
                <a:latin typeface="Franklin Gothic Book" panose="020B0503020102020204" pitchFamily="34" charset="0"/>
              </a:rPr>
              <a:t>Tussen woning nr. 44 en </a:t>
            </a:r>
            <a:r>
              <a:rPr lang="nl-BE" sz="2000" dirty="0" err="1">
                <a:latin typeface="Franklin Gothic Book" panose="020B0503020102020204" pitchFamily="34" charset="0"/>
              </a:rPr>
              <a:t>Antwerpsesteenweg</a:t>
            </a:r>
            <a:r>
              <a:rPr lang="nl-BE" sz="2000" dirty="0">
                <a:latin typeface="Franklin Gothic Book" panose="020B0503020102020204" pitchFamily="34" charset="0"/>
              </a:rPr>
              <a:t>, 1 buis waarop alle woningen worden aangesloten</a:t>
            </a:r>
          </a:p>
          <a:p>
            <a:endParaRPr lang="nl-BE" sz="20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nl-BE" sz="20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nl-BE" sz="2000" dirty="0">
              <a:latin typeface="Franklin Gothic Book" panose="020B0503020102020204" pitchFamily="34" charset="0"/>
            </a:endParaRPr>
          </a:p>
        </p:txBody>
      </p:sp>
      <p:pic>
        <p:nvPicPr>
          <p:cNvPr id="4" name="Picture 34">
            <a:extLst>
              <a:ext uri="{FF2B5EF4-FFF2-40B4-BE49-F238E27FC236}">
                <a16:creationId xmlns:a16="http://schemas.microsoft.com/office/drawing/2014/main" id="{A219A3C3-C730-52E4-25AF-E1C774BFCC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59"/>
          <a:stretch/>
        </p:blipFill>
        <p:spPr>
          <a:xfrm>
            <a:off x="-122550" y="6419654"/>
            <a:ext cx="12314549" cy="43834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04619D0-32B7-64F3-7F6A-AC229DA98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337" y="122434"/>
            <a:ext cx="8351921" cy="8001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E044B7C-7B33-821F-FBF3-B1EBE12A3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36470"/>
            <a:ext cx="12192000" cy="249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44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725704-2549-CBEE-2EE3-B968D7F01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279" y="522484"/>
            <a:ext cx="10515600" cy="1325563"/>
          </a:xfrm>
        </p:spPr>
        <p:txBody>
          <a:bodyPr/>
          <a:lstStyle/>
          <a:p>
            <a:r>
              <a:rPr lang="nl-BE" sz="5400" cap="small" dirty="0">
                <a:solidFill>
                  <a:srgbClr val="C00000"/>
                </a:solidFill>
                <a:latin typeface="Franklin Gothic Book" panose="020B0503020102020204" pitchFamily="34" charset="0"/>
              </a:rPr>
              <a:t>Riolering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ADA9D0-F103-A1A1-A638-67E58BC6C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816" y="1666209"/>
            <a:ext cx="10720526" cy="3343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000" u="sng" dirty="0">
                <a:latin typeface="Franklin Gothic Book" panose="020B0503020102020204" pitchFamily="34" charset="0"/>
              </a:rPr>
              <a:t>Huisaansluitingen</a:t>
            </a:r>
          </a:p>
          <a:p>
            <a:r>
              <a:rPr lang="nl-BE" sz="2000" dirty="0">
                <a:latin typeface="Franklin Gothic Book" panose="020B0503020102020204" pitchFamily="34" charset="0"/>
              </a:rPr>
              <a:t>Alle woningen worden voorzien van een aansluitputje zowel voor regenwater als voor vuilwater</a:t>
            </a:r>
          </a:p>
          <a:p>
            <a:r>
              <a:rPr lang="nl-BE" sz="2000" dirty="0">
                <a:latin typeface="Franklin Gothic Book" panose="020B0503020102020204" pitchFamily="34" charset="0"/>
              </a:rPr>
              <a:t>Per perceel 1 regenwater en 1 vuilwater putje</a:t>
            </a:r>
            <a:endParaRPr lang="nl-BE" sz="16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nl-BE" sz="20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nl-BE" sz="2000" dirty="0">
              <a:latin typeface="Franklin Gothic Book" panose="020B0503020102020204" pitchFamily="34" charset="0"/>
            </a:endParaRPr>
          </a:p>
        </p:txBody>
      </p:sp>
      <p:pic>
        <p:nvPicPr>
          <p:cNvPr id="4" name="Picture 34">
            <a:extLst>
              <a:ext uri="{FF2B5EF4-FFF2-40B4-BE49-F238E27FC236}">
                <a16:creationId xmlns:a16="http://schemas.microsoft.com/office/drawing/2014/main" id="{A219A3C3-C730-52E4-25AF-E1C774BFCC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59"/>
          <a:stretch/>
        </p:blipFill>
        <p:spPr>
          <a:xfrm>
            <a:off x="-122550" y="6419654"/>
            <a:ext cx="12314549" cy="43834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04619D0-32B7-64F3-7F6A-AC229DA98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337" y="122434"/>
            <a:ext cx="8351921" cy="800100"/>
          </a:xfrm>
          <a:prstGeom prst="rect">
            <a:avLst/>
          </a:prstGeom>
        </p:spPr>
      </p:pic>
      <p:pic>
        <p:nvPicPr>
          <p:cNvPr id="2054" name="Picture 6" descr="20180308 Je aansluting op het rioleringsnet.indd">
            <a:extLst>
              <a:ext uri="{FF2B5EF4-FFF2-40B4-BE49-F238E27FC236}">
                <a16:creationId xmlns:a16="http://schemas.microsoft.com/office/drawing/2014/main" id="{686EE15B-D0F2-364D-0958-F1E8FF31B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01" y="3962204"/>
            <a:ext cx="218122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WEGENBOUW Afvoersysteem - Roeselare Flashcards | Quizlet">
            <a:extLst>
              <a:ext uri="{FF2B5EF4-FFF2-40B4-BE49-F238E27FC236}">
                <a16:creationId xmlns:a16="http://schemas.microsoft.com/office/drawing/2014/main" id="{4061F708-2A6D-B392-48C8-C5A2A06D0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050" y="4057454"/>
            <a:ext cx="2286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148C054-DA9D-A282-EA8A-ABA5C599B8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1" r="15363"/>
          <a:stretch/>
        </p:blipFill>
        <p:spPr>
          <a:xfrm>
            <a:off x="7358712" y="2597301"/>
            <a:ext cx="4248472" cy="348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19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725704-2549-CBEE-2EE3-B968D7F01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279" y="522484"/>
            <a:ext cx="10515600" cy="1325563"/>
          </a:xfrm>
        </p:spPr>
        <p:txBody>
          <a:bodyPr/>
          <a:lstStyle/>
          <a:p>
            <a:r>
              <a:rPr lang="nl-BE" sz="5400" cap="small" dirty="0">
                <a:solidFill>
                  <a:srgbClr val="C00000"/>
                </a:solidFill>
                <a:latin typeface="Franklin Gothic Book" panose="020B0503020102020204" pitchFamily="34" charset="0"/>
              </a:rPr>
              <a:t>Gescheiden riolering privé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ADA9D0-F103-A1A1-A638-67E58BC6C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816" y="1666209"/>
            <a:ext cx="10720526" cy="3343745"/>
          </a:xfrm>
        </p:spPr>
        <p:txBody>
          <a:bodyPr>
            <a:normAutofit/>
          </a:bodyPr>
          <a:lstStyle/>
          <a:p>
            <a:endParaRPr lang="nl-BE" sz="2000" dirty="0">
              <a:latin typeface="Franklin Gothic Book" panose="020B0503020102020204" pitchFamily="34" charset="0"/>
            </a:endParaRPr>
          </a:p>
          <a:p>
            <a:endParaRPr lang="nl-BE" sz="20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nl-BE" sz="2000" dirty="0">
                <a:latin typeface="Franklin Gothic Book" panose="020B0503020102020204" pitchFamily="34" charset="0"/>
              </a:rPr>
              <a:t>Bezoek door afkoppelingsdeskundig </a:t>
            </a:r>
            <a:r>
              <a:rPr lang="nl-BE" sz="2000" dirty="0" err="1">
                <a:latin typeface="Franklin Gothic Book" panose="020B0503020102020204" pitchFamily="34" charset="0"/>
              </a:rPr>
              <a:t>Riotek</a:t>
            </a:r>
            <a:endParaRPr lang="nl-BE" sz="20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nl-BE" sz="2000" dirty="0">
              <a:latin typeface="Franklin Gothic Book" panose="020B0503020102020204" pitchFamily="34" charset="0"/>
            </a:endParaRPr>
          </a:p>
        </p:txBody>
      </p:sp>
      <p:pic>
        <p:nvPicPr>
          <p:cNvPr id="4" name="Picture 34">
            <a:extLst>
              <a:ext uri="{FF2B5EF4-FFF2-40B4-BE49-F238E27FC236}">
                <a16:creationId xmlns:a16="http://schemas.microsoft.com/office/drawing/2014/main" id="{A219A3C3-C730-52E4-25AF-E1C774BFCC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59"/>
          <a:stretch/>
        </p:blipFill>
        <p:spPr>
          <a:xfrm>
            <a:off x="-122550" y="6419654"/>
            <a:ext cx="12314549" cy="43834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04619D0-32B7-64F3-7F6A-AC229DA98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337" y="122434"/>
            <a:ext cx="8351921" cy="8001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148C054-DA9D-A282-EA8A-ABA5C599B8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1" r="15363"/>
          <a:stretch/>
        </p:blipFill>
        <p:spPr>
          <a:xfrm>
            <a:off x="7358712" y="2597301"/>
            <a:ext cx="4248472" cy="348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10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725704-2549-CBEE-2EE3-B968D7F01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279" y="522484"/>
            <a:ext cx="10515600" cy="1325563"/>
          </a:xfrm>
        </p:spPr>
        <p:txBody>
          <a:bodyPr/>
          <a:lstStyle/>
          <a:p>
            <a:r>
              <a:rPr lang="nl-BE" sz="5400" cap="small" dirty="0">
                <a:solidFill>
                  <a:srgbClr val="C00000"/>
                </a:solidFill>
                <a:latin typeface="Franklin Gothic Book" panose="020B0503020102020204" pitchFamily="34" charset="0"/>
              </a:rPr>
              <a:t>Inrichting straat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ADA9D0-F103-A1A1-A638-67E58BC6C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816" y="1666209"/>
            <a:ext cx="10720526" cy="3343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000" u="sng" dirty="0">
                <a:latin typeface="Franklin Gothic Book" panose="020B0503020102020204" pitchFamily="34" charset="0"/>
              </a:rPr>
              <a:t>Aandachtspunten ontwerp:</a:t>
            </a:r>
          </a:p>
          <a:p>
            <a:r>
              <a:rPr lang="nl-BE" sz="2000" dirty="0">
                <a:latin typeface="Franklin Gothic Book" panose="020B0503020102020204" pitchFamily="34" charset="0"/>
              </a:rPr>
              <a:t>Verhogen van de verkeersleefbaarheid</a:t>
            </a:r>
          </a:p>
          <a:p>
            <a:r>
              <a:rPr lang="nl-BE" sz="2000" dirty="0">
                <a:latin typeface="Franklin Gothic Book" panose="020B0503020102020204" pitchFamily="34" charset="0"/>
              </a:rPr>
              <a:t>Positie van de fietser op de rijweg</a:t>
            </a:r>
          </a:p>
          <a:p>
            <a:r>
              <a:rPr lang="nl-BE" sz="2000" dirty="0">
                <a:latin typeface="Franklin Gothic Book" panose="020B0503020102020204" pitchFamily="34" charset="0"/>
              </a:rPr>
              <a:t>Behoud van parkeermogelijkheden</a:t>
            </a:r>
          </a:p>
          <a:p>
            <a:r>
              <a:rPr lang="nl-BE" sz="2000" dirty="0">
                <a:latin typeface="Franklin Gothic Book" panose="020B0503020102020204" pitchFamily="34" charset="0"/>
              </a:rPr>
              <a:t>Integratie van duurzaam groen in de straat</a:t>
            </a:r>
          </a:p>
          <a:p>
            <a:r>
              <a:rPr lang="nl-BE" sz="2000" dirty="0">
                <a:latin typeface="Franklin Gothic Book" panose="020B0503020102020204" pitchFamily="34" charset="0"/>
              </a:rPr>
              <a:t>Zone 30</a:t>
            </a:r>
          </a:p>
          <a:p>
            <a:r>
              <a:rPr lang="nl-BE" sz="2000" dirty="0">
                <a:latin typeface="Franklin Gothic Book" panose="020B0503020102020204" pitchFamily="34" charset="0"/>
              </a:rPr>
              <a:t>Lijnbussen en vrachtverkeer</a:t>
            </a:r>
          </a:p>
          <a:p>
            <a:pPr marL="0" indent="0">
              <a:buNone/>
            </a:pPr>
            <a:endParaRPr lang="nl-BE" sz="2000" dirty="0">
              <a:latin typeface="Franklin Gothic Book" panose="020B0503020102020204" pitchFamily="34" charset="0"/>
            </a:endParaRPr>
          </a:p>
          <a:p>
            <a:endParaRPr lang="nl-BE" sz="16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nl-BE" sz="20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nl-BE" sz="2000" dirty="0">
              <a:latin typeface="Franklin Gothic Book" panose="020B0503020102020204" pitchFamily="34" charset="0"/>
            </a:endParaRPr>
          </a:p>
        </p:txBody>
      </p:sp>
      <p:pic>
        <p:nvPicPr>
          <p:cNvPr id="4" name="Picture 34">
            <a:extLst>
              <a:ext uri="{FF2B5EF4-FFF2-40B4-BE49-F238E27FC236}">
                <a16:creationId xmlns:a16="http://schemas.microsoft.com/office/drawing/2014/main" id="{A219A3C3-C730-52E4-25AF-E1C774BFCC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59"/>
          <a:stretch/>
        </p:blipFill>
        <p:spPr>
          <a:xfrm>
            <a:off x="-122550" y="6419654"/>
            <a:ext cx="12314549" cy="43834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04619D0-32B7-64F3-7F6A-AC229DA98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337" y="122434"/>
            <a:ext cx="8351921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7572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538</Words>
  <Application>Microsoft Office PowerPoint</Application>
  <PresentationFormat>Breedbeeld</PresentationFormat>
  <Paragraphs>111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Franklin Gothic Book</vt:lpstr>
      <vt:lpstr>Kantoorthema</vt:lpstr>
      <vt:lpstr>Toelichting bewoners</vt:lpstr>
      <vt:lpstr>Projectzone</vt:lpstr>
      <vt:lpstr>Werkzaamheden</vt:lpstr>
      <vt:lpstr>Bestaande toestand</vt:lpstr>
      <vt:lpstr>Riolering</vt:lpstr>
      <vt:lpstr>Riolering</vt:lpstr>
      <vt:lpstr>Riolering</vt:lpstr>
      <vt:lpstr>Gescheiden riolering privé</vt:lpstr>
      <vt:lpstr>Inrichting straat</vt:lpstr>
      <vt:lpstr>Inrichting straat</vt:lpstr>
      <vt:lpstr>Inrichting straat</vt:lpstr>
      <vt:lpstr>Inrichting straat</vt:lpstr>
      <vt:lpstr>Inrichting straat</vt:lpstr>
      <vt:lpstr>Inrichting straat</vt:lpstr>
      <vt:lpstr>Verloop van de werken</vt:lpstr>
      <vt:lpstr>Verloop van de werken</vt:lpstr>
      <vt:lpstr>Verloop van de werken</vt:lpstr>
      <vt:lpstr>Verloop van de werken</vt:lpstr>
      <vt:lpstr>Verloop van de werken</vt:lpstr>
      <vt:lpstr>Verloop van de werken</vt:lpstr>
      <vt:lpstr>Verloop van de werken</vt:lpstr>
      <vt:lpstr>Timing</vt:lpstr>
      <vt:lpstr>Bedankt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Toelichting bewoners</dc:title>
  <dc:creator>Ines Verheyen</dc:creator>
  <cp:lastModifiedBy>Benn Van Campenhout</cp:lastModifiedBy>
  <cp:revision>11</cp:revision>
  <dcterms:created xsi:type="dcterms:W3CDTF">2022-10-26T07:32:24Z</dcterms:created>
  <dcterms:modified xsi:type="dcterms:W3CDTF">2022-11-14T13:02:18Z</dcterms:modified>
</cp:coreProperties>
</file>