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</p:sldIdLst>
  <p:sldSz cx="12192000" cy="6858000"/>
  <p:notesSz cx="6858000" cy="9144000"/>
  <p:defaultTextStyle>
    <a:defPPr>
      <a:defRPr lang="nl-B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816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3396" autoAdjust="0"/>
    <p:restoredTop sz="94660"/>
  </p:normalViewPr>
  <p:slideViewPr>
    <p:cSldViewPr snapToGrid="0">
      <p:cViewPr varScale="1">
        <p:scale>
          <a:sx n="67" d="100"/>
          <a:sy n="67" d="100"/>
        </p:scale>
        <p:origin x="1000" y="4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50" d="100"/>
        <a:sy n="5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l-NL"/>
              <a:t>Klik om de stijl te bewerken</a:t>
            </a:r>
            <a:endParaRPr lang="nl-BE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 om de ondertitelstijl van het model te bewerken</a:t>
            </a:r>
            <a:endParaRPr lang="nl-BE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7DE33F-AAF8-44C4-9EE0-40224218840B}" type="datetimeFigureOut">
              <a:rPr lang="nl-BE" smtClean="0"/>
              <a:t>26/01/2022</a:t>
            </a:fld>
            <a:endParaRPr lang="nl-BE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1E361A-CC78-4F36-843E-CB8EE6CBB9AD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6120610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  <a:endParaRPr lang="nl-BE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7DE33F-AAF8-44C4-9EE0-40224218840B}" type="datetimeFigureOut">
              <a:rPr lang="nl-BE" smtClean="0"/>
              <a:t>26/01/2022</a:t>
            </a:fld>
            <a:endParaRPr lang="nl-BE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1E361A-CC78-4F36-843E-CB8EE6CBB9AD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40797883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l-NL"/>
              <a:t>Klik om de stijl te bewerken</a:t>
            </a:r>
            <a:endParaRPr lang="nl-BE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7DE33F-AAF8-44C4-9EE0-40224218840B}" type="datetimeFigureOut">
              <a:rPr lang="nl-BE" smtClean="0"/>
              <a:t>26/01/2022</a:t>
            </a:fld>
            <a:endParaRPr lang="nl-BE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1E361A-CC78-4F36-843E-CB8EE6CBB9AD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2402868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  <a:endParaRPr lang="nl-BE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7DE33F-AAF8-44C4-9EE0-40224218840B}" type="datetimeFigureOut">
              <a:rPr lang="nl-BE" smtClean="0"/>
              <a:t>26/01/2022</a:t>
            </a:fld>
            <a:endParaRPr lang="nl-BE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1E361A-CC78-4F36-843E-CB8EE6CBB9AD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1448841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l-NL"/>
              <a:t>Klik om de stijl te bewerken</a:t>
            </a:r>
            <a:endParaRPr lang="nl-BE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7DE33F-AAF8-44C4-9EE0-40224218840B}" type="datetimeFigureOut">
              <a:rPr lang="nl-BE" smtClean="0"/>
              <a:t>26/01/2022</a:t>
            </a:fld>
            <a:endParaRPr lang="nl-BE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1E361A-CC78-4F36-843E-CB8EE6CBB9AD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4454735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  <a:endParaRPr lang="nl-BE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7DE33F-AAF8-44C4-9EE0-40224218840B}" type="datetimeFigureOut">
              <a:rPr lang="nl-BE" smtClean="0"/>
              <a:t>26/01/2022</a:t>
            </a:fld>
            <a:endParaRPr lang="nl-BE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1E361A-CC78-4F36-843E-CB8EE6CBB9AD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8807308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l-NL"/>
              <a:t>Klik om de stijl te bewerken</a:t>
            </a:r>
            <a:endParaRPr lang="nl-BE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7DE33F-AAF8-44C4-9EE0-40224218840B}" type="datetimeFigureOut">
              <a:rPr lang="nl-BE" smtClean="0"/>
              <a:t>26/01/2022</a:t>
            </a:fld>
            <a:endParaRPr lang="nl-BE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1E361A-CC78-4F36-843E-CB8EE6CBB9AD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6278987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  <a:endParaRPr lang="nl-BE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7DE33F-AAF8-44C4-9EE0-40224218840B}" type="datetimeFigureOut">
              <a:rPr lang="nl-BE" smtClean="0"/>
              <a:t>26/01/2022</a:t>
            </a:fld>
            <a:endParaRPr lang="nl-BE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1E361A-CC78-4F36-843E-CB8EE6CBB9AD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7659473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7DE33F-AAF8-44C4-9EE0-40224218840B}" type="datetimeFigureOut">
              <a:rPr lang="nl-BE" smtClean="0"/>
              <a:t>26/01/2022</a:t>
            </a:fld>
            <a:endParaRPr lang="nl-BE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1E361A-CC78-4F36-843E-CB8EE6CBB9AD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3550743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de stijl te bewerken</a:t>
            </a:r>
            <a:endParaRPr lang="nl-BE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7DE33F-AAF8-44C4-9EE0-40224218840B}" type="datetimeFigureOut">
              <a:rPr lang="nl-BE" smtClean="0"/>
              <a:t>26/01/2022</a:t>
            </a:fld>
            <a:endParaRPr lang="nl-BE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1E361A-CC78-4F36-843E-CB8EE6CBB9AD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899033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de stijl te bewerken</a:t>
            </a:r>
            <a:endParaRPr lang="nl-BE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BE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7DE33F-AAF8-44C4-9EE0-40224218840B}" type="datetimeFigureOut">
              <a:rPr lang="nl-BE" smtClean="0"/>
              <a:t>26/01/2022</a:t>
            </a:fld>
            <a:endParaRPr lang="nl-BE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1E361A-CC78-4F36-843E-CB8EE6CBB9AD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4541020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de stijl te bewerken</a:t>
            </a:r>
            <a:endParaRPr lang="nl-BE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37DE33F-AAF8-44C4-9EE0-40224218840B}" type="datetimeFigureOut">
              <a:rPr lang="nl-BE" smtClean="0"/>
              <a:t>26/01/2022</a:t>
            </a:fld>
            <a:endParaRPr lang="nl-BE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BE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1E361A-CC78-4F36-843E-CB8EE6CBB9AD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6843786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B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vlaanderen.be/pfas-vervuiling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hyperlink" Target="mailto:pfas@vlaanderen.be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Afbeelding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24413" y="5843752"/>
            <a:ext cx="1805429" cy="914141"/>
          </a:xfrm>
          <a:prstGeom prst="rect">
            <a:avLst/>
          </a:prstGeom>
        </p:spPr>
      </p:pic>
      <p:sp>
        <p:nvSpPr>
          <p:cNvPr id="2" name="Tekstvak 1">
            <a:extLst>
              <a:ext uri="{FF2B5EF4-FFF2-40B4-BE49-F238E27FC236}">
                <a16:creationId xmlns:a16="http://schemas.microsoft.com/office/drawing/2014/main" id="{8719A67B-6846-4C97-83CA-8518AF399315}"/>
              </a:ext>
            </a:extLst>
          </p:cNvPr>
          <p:cNvSpPr txBox="1"/>
          <p:nvPr/>
        </p:nvSpPr>
        <p:spPr>
          <a:xfrm>
            <a:off x="1534510" y="935419"/>
            <a:ext cx="9395446" cy="46474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nl-BE" sz="4400" dirty="0">
              <a:solidFill>
                <a:schemeClr val="tx2"/>
              </a:solidFill>
              <a:latin typeface="Trebuchet MS" panose="020B0603020202020204" pitchFamily="34" charset="0"/>
            </a:endParaRPr>
          </a:p>
          <a:p>
            <a:pPr algn="ctr"/>
            <a:r>
              <a:rPr lang="nl-BE" sz="54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</a:rPr>
              <a:t>Gezondheidsaspecten PFAS</a:t>
            </a:r>
          </a:p>
          <a:p>
            <a:pPr algn="ctr"/>
            <a:r>
              <a:rPr lang="nl-BE" sz="4000" dirty="0">
                <a:solidFill>
                  <a:schemeClr val="tx2"/>
                </a:solidFill>
                <a:latin typeface="Trebuchet MS" panose="020B0603020202020204" pitchFamily="34" charset="0"/>
              </a:rPr>
              <a:t>toelichting bij de </a:t>
            </a:r>
          </a:p>
          <a:p>
            <a:pPr algn="ctr"/>
            <a:r>
              <a:rPr lang="nl-BE" sz="4000" dirty="0">
                <a:solidFill>
                  <a:schemeClr val="tx2"/>
                </a:solidFill>
                <a:latin typeface="Trebuchet MS" panose="020B0603020202020204" pitchFamily="34" charset="0"/>
              </a:rPr>
              <a:t>no regret-maatregelen</a:t>
            </a:r>
            <a:r>
              <a:rPr lang="nl-BE" sz="54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</a:rPr>
              <a:t> </a:t>
            </a:r>
          </a:p>
          <a:p>
            <a:endParaRPr lang="nl-BE" sz="2800" dirty="0">
              <a:solidFill>
                <a:schemeClr val="tx2"/>
              </a:solidFill>
              <a:latin typeface="Trebuchet MS" panose="020B0603020202020204" pitchFamily="34" charset="0"/>
            </a:endParaRPr>
          </a:p>
          <a:p>
            <a:pPr algn="ctr"/>
            <a:endParaRPr lang="nl-BE" sz="2800" dirty="0">
              <a:solidFill>
                <a:schemeClr val="tx2"/>
              </a:solidFill>
              <a:latin typeface="Trebuchet MS" panose="020B0603020202020204" pitchFamily="34" charset="0"/>
            </a:endParaRPr>
          </a:p>
          <a:p>
            <a:pPr algn="ctr"/>
            <a:endParaRPr lang="nl-BE" sz="2400" dirty="0">
              <a:solidFill>
                <a:schemeClr val="tx2"/>
              </a:solidFill>
              <a:latin typeface="Trebuchet MS" panose="020B0603020202020204" pitchFamily="34" charset="0"/>
            </a:endParaRPr>
          </a:p>
          <a:p>
            <a:pPr algn="ctr"/>
            <a:r>
              <a:rPr lang="nl-BE" sz="2400" dirty="0">
                <a:solidFill>
                  <a:schemeClr val="tx2"/>
                </a:solidFill>
                <a:latin typeface="Trebuchet MS" panose="020B0603020202020204" pitchFamily="34" charset="0"/>
              </a:rPr>
              <a:t>Liesbeth Van Peer  - Logo Mechelen </a:t>
            </a:r>
          </a:p>
        </p:txBody>
      </p:sp>
    </p:spTree>
    <p:extLst>
      <p:ext uri="{BB962C8B-B14F-4D97-AF65-F5344CB8AC3E}">
        <p14:creationId xmlns:p14="http://schemas.microsoft.com/office/powerpoint/2010/main" val="381672090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Afbeelding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066591" y="6270171"/>
            <a:ext cx="963251" cy="487722"/>
          </a:xfrm>
          <a:prstGeom prst="rect">
            <a:avLst/>
          </a:prstGeom>
        </p:spPr>
      </p:pic>
      <p:sp>
        <p:nvSpPr>
          <p:cNvPr id="2" name="Tekstvak 1"/>
          <p:cNvSpPr txBox="1"/>
          <p:nvPr/>
        </p:nvSpPr>
        <p:spPr>
          <a:xfrm>
            <a:off x="1070283" y="1032371"/>
            <a:ext cx="1080640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3200" dirty="0">
                <a:solidFill>
                  <a:srgbClr val="33816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</a:rPr>
              <a:t>ALGEMENE TIPS OM BLOOTSTELLING TE VERMINDEREN </a:t>
            </a:r>
          </a:p>
        </p:txBody>
      </p:sp>
      <p:sp>
        <p:nvSpPr>
          <p:cNvPr id="8" name="Tekstvak 7">
            <a:extLst>
              <a:ext uri="{FF2B5EF4-FFF2-40B4-BE49-F238E27FC236}">
                <a16:creationId xmlns:a16="http://schemas.microsoft.com/office/drawing/2014/main" id="{AD55D155-9336-46B0-AA3E-2626CCF08B4F}"/>
              </a:ext>
            </a:extLst>
          </p:cNvPr>
          <p:cNvSpPr txBox="1"/>
          <p:nvPr/>
        </p:nvSpPr>
        <p:spPr>
          <a:xfrm>
            <a:off x="2743200" y="2108053"/>
            <a:ext cx="8323391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nl-BE" sz="2400" dirty="0">
                <a:solidFill>
                  <a:schemeClr val="tx2"/>
                </a:solidFill>
                <a:latin typeface="Trebuchet MS" panose="020B0603020202020204" pitchFamily="34" charset="0"/>
              </a:rPr>
              <a:t>controleer labels cosmetica en verzorgingsproducten  (probeer middelen met “PFC”, “PFTE”, “FLUOR” en “PERFLUOR(O)” te vermijden)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BE" sz="2400" dirty="0">
                <a:solidFill>
                  <a:schemeClr val="tx2"/>
                </a:solidFill>
                <a:latin typeface="Trebuchet MS" panose="020B0603020202020204" pitchFamily="34" charset="0"/>
              </a:rPr>
              <a:t>draag handschoenen als je boenwas, smeermiddelen of dichtingsproducten gebruikt   </a:t>
            </a:r>
          </a:p>
        </p:txBody>
      </p:sp>
      <p:sp>
        <p:nvSpPr>
          <p:cNvPr id="9" name="Tekstvak 8">
            <a:extLst>
              <a:ext uri="{FF2B5EF4-FFF2-40B4-BE49-F238E27FC236}">
                <a16:creationId xmlns:a16="http://schemas.microsoft.com/office/drawing/2014/main" id="{C0DC6AF2-A287-49E3-920A-3E4D09805D45}"/>
              </a:ext>
            </a:extLst>
          </p:cNvPr>
          <p:cNvSpPr txBox="1"/>
          <p:nvPr/>
        </p:nvSpPr>
        <p:spPr>
          <a:xfrm>
            <a:off x="2743200" y="4373778"/>
            <a:ext cx="877613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nl-BE" sz="2400" dirty="0">
                <a:solidFill>
                  <a:schemeClr val="tx2"/>
                </a:solidFill>
                <a:latin typeface="Trebuchet MS" panose="020B0603020202020204" pitchFamily="34" charset="0"/>
              </a:rPr>
              <a:t>volg de voorzorgsmaatregelen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BE" sz="2400" dirty="0">
                <a:solidFill>
                  <a:schemeClr val="tx2"/>
                </a:solidFill>
                <a:latin typeface="Trebuchet MS" panose="020B0603020202020204" pitchFamily="34" charset="0"/>
              </a:rPr>
              <a:t>de voordelen van borstvoeding voor het kind en de moeder blijven belangrijker dan het risico dat kinderen via moedermelk blootgesteld worden aan PFAS</a:t>
            </a:r>
          </a:p>
        </p:txBody>
      </p:sp>
      <p:pic>
        <p:nvPicPr>
          <p:cNvPr id="10" name="Afbeelding 9">
            <a:extLst>
              <a:ext uri="{FF2B5EF4-FFF2-40B4-BE49-F238E27FC236}">
                <a16:creationId xmlns:a16="http://schemas.microsoft.com/office/drawing/2014/main" id="{F215C747-9BFD-4846-96C0-9B583FA787C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7414" t="63448" r="55690" b="24986"/>
          <a:stretch/>
        </p:blipFill>
        <p:spPr>
          <a:xfrm>
            <a:off x="1191562" y="4379397"/>
            <a:ext cx="1124607" cy="1060859"/>
          </a:xfrm>
          <a:prstGeom prst="rect">
            <a:avLst/>
          </a:prstGeom>
        </p:spPr>
      </p:pic>
      <p:pic>
        <p:nvPicPr>
          <p:cNvPr id="7" name="Afbeelding 6">
            <a:extLst>
              <a:ext uri="{FF2B5EF4-FFF2-40B4-BE49-F238E27FC236}">
                <a16:creationId xmlns:a16="http://schemas.microsoft.com/office/drawing/2014/main" id="{B913C4B4-CAB3-42BE-A6E4-A2836BA19BC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91562" y="2249036"/>
            <a:ext cx="1091279" cy="11034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093410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Afbeelding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066591" y="6270171"/>
            <a:ext cx="963251" cy="487722"/>
          </a:xfrm>
          <a:prstGeom prst="rect">
            <a:avLst/>
          </a:prstGeom>
        </p:spPr>
      </p:pic>
      <p:sp>
        <p:nvSpPr>
          <p:cNvPr id="2" name="Tekstvak 1"/>
          <p:cNvSpPr txBox="1"/>
          <p:nvPr/>
        </p:nvSpPr>
        <p:spPr>
          <a:xfrm>
            <a:off x="1070283" y="1032371"/>
            <a:ext cx="1080640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3200" dirty="0">
                <a:solidFill>
                  <a:srgbClr val="33816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</a:rPr>
              <a:t>BIJ DE HUISARTS… </a:t>
            </a:r>
          </a:p>
        </p:txBody>
      </p:sp>
      <p:sp>
        <p:nvSpPr>
          <p:cNvPr id="8" name="Tekstvak 7">
            <a:extLst>
              <a:ext uri="{FF2B5EF4-FFF2-40B4-BE49-F238E27FC236}">
                <a16:creationId xmlns:a16="http://schemas.microsoft.com/office/drawing/2014/main" id="{AD55D155-9336-46B0-AA3E-2626CCF08B4F}"/>
              </a:ext>
            </a:extLst>
          </p:cNvPr>
          <p:cNvSpPr txBox="1"/>
          <p:nvPr/>
        </p:nvSpPr>
        <p:spPr>
          <a:xfrm>
            <a:off x="1067630" y="2240658"/>
            <a:ext cx="10480586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sz="2400" dirty="0">
                <a:solidFill>
                  <a:schemeClr val="tx2"/>
                </a:solidFill>
                <a:latin typeface="Trebuchet MS" panose="020B0603020202020204" pitchFamily="34" charset="0"/>
              </a:rPr>
              <a:t>Een meting van PFAS in bloed zegt niet of deze chemische stoffen jouw gezondheid hebben geschaad of in de toekomst zullen schaden. Je gezondheid wordt namelijk beïnvloed door meerdere factoren. </a:t>
            </a:r>
          </a:p>
          <a:p>
            <a:endParaRPr lang="nl-NL" sz="2400" dirty="0">
              <a:solidFill>
                <a:schemeClr val="tx2"/>
              </a:solidFill>
              <a:latin typeface="Trebuchet MS" panose="020B0603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sz="2400" dirty="0">
                <a:solidFill>
                  <a:schemeClr val="tx2"/>
                </a:solidFill>
                <a:latin typeface="Trebuchet MS" panose="020B0603020202020204" pitchFamily="34" charset="0"/>
              </a:rPr>
              <a:t>Er is </a:t>
            </a:r>
            <a:r>
              <a:rPr lang="nl-NL" sz="2400" b="1" dirty="0">
                <a:solidFill>
                  <a:schemeClr val="tx2"/>
                </a:solidFill>
                <a:latin typeface="Trebuchet MS" panose="020B0603020202020204" pitchFamily="34" charset="0"/>
              </a:rPr>
              <a:t>géén behandeling </a:t>
            </a:r>
            <a:r>
              <a:rPr lang="nl-NL" sz="2400" dirty="0">
                <a:solidFill>
                  <a:schemeClr val="tx2"/>
                </a:solidFill>
                <a:latin typeface="Trebuchet MS" panose="020B0603020202020204" pitchFamily="34" charset="0"/>
              </a:rPr>
              <a:t>mogelijk om PFAS uit het bloed te verwijderen. Alleen door verdere blootstelling te beperken, zal de hoeveelheid PFAS in je lichaam langzaam afnemen.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nl-NL" sz="2400" dirty="0">
              <a:solidFill>
                <a:schemeClr val="tx2"/>
              </a:solidFill>
              <a:latin typeface="Trebuchet MS" panose="020B0603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sz="2400" dirty="0">
                <a:solidFill>
                  <a:schemeClr val="tx2"/>
                </a:solidFill>
                <a:latin typeface="Trebuchet MS" panose="020B0603020202020204" pitchFamily="34" charset="0"/>
              </a:rPr>
              <a:t>Specifieke vragen en/of bezorgdheden over je gezondheid </a:t>
            </a:r>
            <a:r>
              <a:rPr lang="nl-NL" sz="2400" dirty="0">
                <a:solidFill>
                  <a:schemeClr val="tx2"/>
                </a:solidFill>
                <a:latin typeface="Trebuchet MS" panose="020B0603020202020204" pitchFamily="34" charset="0"/>
                <a:sym typeface="Wingdings" panose="05000000000000000000" pitchFamily="2" charset="2"/>
              </a:rPr>
              <a:t> bespreek dit met je huisarts! </a:t>
            </a:r>
            <a:endParaRPr lang="nl-NL" sz="2400" dirty="0">
              <a:solidFill>
                <a:schemeClr val="tx2"/>
              </a:solidFill>
              <a:latin typeface="Trebuchet MS" panose="020B0603020202020204" pitchFamily="34" charset="0"/>
            </a:endParaRPr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F608700A-1714-4452-B020-4834492422E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12722" y="176832"/>
            <a:ext cx="3235494" cy="18199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878318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Afbeelding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066591" y="6270171"/>
            <a:ext cx="963251" cy="487722"/>
          </a:xfrm>
          <a:prstGeom prst="rect">
            <a:avLst/>
          </a:prstGeom>
        </p:spPr>
      </p:pic>
      <p:sp>
        <p:nvSpPr>
          <p:cNvPr id="2" name="Tekstvak 1"/>
          <p:cNvSpPr txBox="1"/>
          <p:nvPr/>
        </p:nvSpPr>
        <p:spPr>
          <a:xfrm>
            <a:off x="1070283" y="1032371"/>
            <a:ext cx="1080640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3200" dirty="0">
                <a:solidFill>
                  <a:srgbClr val="33816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</a:rPr>
              <a:t>LEIDINGWATER  </a:t>
            </a:r>
          </a:p>
        </p:txBody>
      </p:sp>
      <p:sp>
        <p:nvSpPr>
          <p:cNvPr id="8" name="Tekstvak 7">
            <a:extLst>
              <a:ext uri="{FF2B5EF4-FFF2-40B4-BE49-F238E27FC236}">
                <a16:creationId xmlns:a16="http://schemas.microsoft.com/office/drawing/2014/main" id="{AD55D155-9336-46B0-AA3E-2626CCF08B4F}"/>
              </a:ext>
            </a:extLst>
          </p:cNvPr>
          <p:cNvSpPr txBox="1"/>
          <p:nvPr/>
        </p:nvSpPr>
        <p:spPr>
          <a:xfrm>
            <a:off x="1070283" y="2496936"/>
            <a:ext cx="10480586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sz="2400" dirty="0">
                <a:solidFill>
                  <a:schemeClr val="tx2"/>
                </a:solidFill>
                <a:latin typeface="Trebuchet MS" panose="020B0603020202020204" pitchFamily="34" charset="0"/>
              </a:rPr>
              <a:t>staat</a:t>
            </a:r>
            <a:r>
              <a:rPr lang="nl-NL" sz="2400" b="1" dirty="0">
                <a:solidFill>
                  <a:schemeClr val="tx2"/>
                </a:solidFill>
                <a:latin typeface="Trebuchet MS" panose="020B0603020202020204" pitchFamily="34" charset="0"/>
              </a:rPr>
              <a:t> los </a:t>
            </a:r>
            <a:r>
              <a:rPr lang="nl-NL" sz="2400" dirty="0">
                <a:solidFill>
                  <a:schemeClr val="tx2"/>
                </a:solidFill>
                <a:latin typeface="Trebuchet MS" panose="020B0603020202020204" pitchFamily="34" charset="0"/>
              </a:rPr>
              <a:t>van deze </a:t>
            </a:r>
            <a:r>
              <a:rPr lang="nl-NL" sz="2400" b="1" dirty="0">
                <a:solidFill>
                  <a:schemeClr val="tx2"/>
                </a:solidFill>
                <a:latin typeface="Trebuchet MS" panose="020B0603020202020204" pitchFamily="34" charset="0"/>
              </a:rPr>
              <a:t>lokale vervuiling</a:t>
            </a:r>
            <a:endParaRPr lang="nl-NL" sz="2400" dirty="0">
              <a:solidFill>
                <a:schemeClr val="tx2"/>
              </a:solidFill>
              <a:latin typeface="Trebuchet MS" panose="020B0603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sz="2400" dirty="0">
                <a:solidFill>
                  <a:schemeClr val="tx2"/>
                </a:solidFill>
                <a:latin typeface="Trebuchet MS" panose="020B0603020202020204" pitchFamily="34" charset="0"/>
              </a:rPr>
              <a:t>verkennend onderzoek 2018 – 2019: in een deel van de drinkwaterstalen werden één of meerdere PFAS teruggevonden </a:t>
            </a:r>
            <a:r>
              <a:rPr lang="nl-NL" sz="2400" dirty="0">
                <a:solidFill>
                  <a:schemeClr val="tx2"/>
                </a:solidFill>
                <a:latin typeface="Trebuchet MS" panose="020B0603020202020204" pitchFamily="34" charset="0"/>
                <a:sym typeface="Wingdings" panose="05000000000000000000" pitchFamily="2" charset="2"/>
              </a:rPr>
              <a:t> h</a:t>
            </a:r>
            <a:r>
              <a:rPr lang="nl-NL" sz="2400" b="0" i="0" dirty="0">
                <a:solidFill>
                  <a:schemeClr val="tx2"/>
                </a:solidFill>
                <a:effectLst/>
                <a:latin typeface="Trebuchet MS" panose="020B0603020202020204" pitchFamily="34" charset="0"/>
              </a:rPr>
              <a:t>et kraanwater voldoet wel aan de normen die voor PFAS in drinkwater is opgenomen in de nieuwe, strengere </a:t>
            </a:r>
            <a:r>
              <a:rPr lang="nl-NL" sz="2400" b="1" i="0" dirty="0">
                <a:solidFill>
                  <a:schemeClr val="tx2"/>
                </a:solidFill>
                <a:effectLst/>
                <a:latin typeface="Trebuchet MS" panose="020B0603020202020204" pitchFamily="34" charset="0"/>
              </a:rPr>
              <a:t>Europese drinkwaterrichtlijn</a:t>
            </a:r>
            <a:r>
              <a:rPr lang="nl-NL" sz="2400" b="0" i="0" dirty="0">
                <a:solidFill>
                  <a:schemeClr val="tx2"/>
                </a:solidFill>
                <a:effectLst/>
                <a:latin typeface="Trebuchet MS" panose="020B0603020202020204" pitchFamily="34" charset="0"/>
              </a:rPr>
              <a:t>. Die werd eind 2020 goedgekeurd en moet tegen eind 2022 omgezet worden in Vlaamse wetgeving.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sz="2400" dirty="0">
                <a:solidFill>
                  <a:schemeClr val="tx2"/>
                </a:solidFill>
                <a:latin typeface="Trebuchet MS" panose="020B0603020202020204" pitchFamily="34" charset="0"/>
              </a:rPr>
              <a:t>n</a:t>
            </a:r>
            <a:r>
              <a:rPr lang="nl-NL" sz="2400" b="0" i="0" dirty="0">
                <a:solidFill>
                  <a:schemeClr val="tx2"/>
                </a:solidFill>
                <a:effectLst/>
                <a:latin typeface="Trebuchet MS" panose="020B0603020202020204" pitchFamily="34" charset="0"/>
              </a:rPr>
              <a:t>ieuwe wetenschappelijke bevindingen worden opgevolgd om indien nodig de normen bij te stellen. </a:t>
            </a:r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423F951C-A430-4363-8545-B69B4C9DBA5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83668" y="278978"/>
            <a:ext cx="4183118" cy="20915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994806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Afbeelding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066591" y="6270171"/>
            <a:ext cx="963251" cy="487722"/>
          </a:xfrm>
          <a:prstGeom prst="rect">
            <a:avLst/>
          </a:prstGeom>
        </p:spPr>
      </p:pic>
      <p:sp>
        <p:nvSpPr>
          <p:cNvPr id="2" name="Tekstvak 1"/>
          <p:cNvSpPr txBox="1"/>
          <p:nvPr/>
        </p:nvSpPr>
        <p:spPr>
          <a:xfrm>
            <a:off x="1070283" y="1032371"/>
            <a:ext cx="1080640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3200" dirty="0">
                <a:solidFill>
                  <a:srgbClr val="33816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</a:rPr>
              <a:t>NOG VRAGEN OF OP ZOEK NAAR MEER INFO?  </a:t>
            </a:r>
          </a:p>
        </p:txBody>
      </p:sp>
      <p:sp>
        <p:nvSpPr>
          <p:cNvPr id="3" name="Tekstvak 2">
            <a:extLst>
              <a:ext uri="{FF2B5EF4-FFF2-40B4-BE49-F238E27FC236}">
                <a16:creationId xmlns:a16="http://schemas.microsoft.com/office/drawing/2014/main" id="{BF4AA27E-9935-4B77-95D5-3BD44B9A2E15}"/>
              </a:ext>
            </a:extLst>
          </p:cNvPr>
          <p:cNvSpPr txBox="1"/>
          <p:nvPr/>
        </p:nvSpPr>
        <p:spPr>
          <a:xfrm>
            <a:off x="1070283" y="2406869"/>
            <a:ext cx="8639503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nl-BE" sz="2800" dirty="0">
                <a:latin typeface="Trebuchet MS" panose="020B0603020202020204" pitchFamily="34" charset="0"/>
                <a:hlinkClick r:id="rId3"/>
              </a:rPr>
              <a:t>https://www.mechelen.be/brabantchrom-pfas </a:t>
            </a:r>
          </a:p>
          <a:p>
            <a:endParaRPr lang="nl-BE" sz="2800" dirty="0">
              <a:latin typeface="Trebuchet MS" panose="020B0603020202020204" pitchFamily="34" charset="0"/>
              <a:hlinkClick r:id="rId3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BE" sz="2800" dirty="0">
                <a:latin typeface="Trebuchet MS" panose="020B0603020202020204" pitchFamily="34" charset="0"/>
                <a:hlinkClick r:id="rId3"/>
              </a:rPr>
              <a:t>https://www.vlaanderen.be/pfas-vervuiling</a:t>
            </a:r>
            <a:endParaRPr lang="nl-BE" sz="2800" dirty="0">
              <a:latin typeface="Trebuchet MS" panose="020B0603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nl-BE" sz="2800" dirty="0">
              <a:latin typeface="Trebuchet MS" panose="020B0603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BE" sz="2800" dirty="0">
                <a:latin typeface="Trebuchet MS" panose="020B0603020202020204" pitchFamily="34" charset="0"/>
              </a:rPr>
              <a:t>contacteer milieudienst of </a:t>
            </a:r>
            <a:r>
              <a:rPr lang="nl-BE" sz="2800" dirty="0">
                <a:latin typeface="Trebuchet MS" panose="020B0603020202020204" pitchFamily="34" charset="0"/>
                <a:hlinkClick r:id="rId4"/>
              </a:rPr>
              <a:t>pfas@vlaanderen.be</a:t>
            </a:r>
            <a:r>
              <a:rPr lang="nl-BE" sz="2800" dirty="0">
                <a:latin typeface="Trebuchet MS" panose="020B0603020202020204" pitchFamily="34" charset="0"/>
              </a:rPr>
              <a:t>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nl-BE" dirty="0">
              <a:latin typeface="Trebuchet MS" panose="020B0603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nl-BE" dirty="0">
              <a:latin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1680942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Afbeelding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066591" y="6270171"/>
            <a:ext cx="963251" cy="487722"/>
          </a:xfrm>
          <a:prstGeom prst="rect">
            <a:avLst/>
          </a:prstGeom>
        </p:spPr>
      </p:pic>
      <p:sp>
        <p:nvSpPr>
          <p:cNvPr id="2" name="Tekstvak 1"/>
          <p:cNvSpPr txBox="1"/>
          <p:nvPr/>
        </p:nvSpPr>
        <p:spPr>
          <a:xfrm>
            <a:off x="1230594" y="538385"/>
            <a:ext cx="788776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3200" dirty="0">
                <a:solidFill>
                  <a:srgbClr val="33816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</a:rPr>
              <a:t>KORTE VOORSTELLING </a:t>
            </a:r>
          </a:p>
        </p:txBody>
      </p:sp>
      <p:sp>
        <p:nvSpPr>
          <p:cNvPr id="6" name="Tekstvak 5"/>
          <p:cNvSpPr txBox="1"/>
          <p:nvPr/>
        </p:nvSpPr>
        <p:spPr>
          <a:xfrm>
            <a:off x="1335696" y="2102828"/>
            <a:ext cx="10120579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nl-BE" sz="2800" dirty="0">
                <a:solidFill>
                  <a:schemeClr val="tx2"/>
                </a:solidFill>
                <a:latin typeface="Trebuchet MS" panose="020B0603020202020204" pitchFamily="34" charset="0"/>
              </a:rPr>
              <a:t>Lokaal GezondheidsOverleg Mechelen (Logo)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nl-BE" sz="2800" dirty="0">
              <a:solidFill>
                <a:schemeClr val="tx2"/>
              </a:solidFill>
              <a:latin typeface="Trebuchet MS" panose="020B0603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BE" sz="2800" dirty="0">
                <a:solidFill>
                  <a:schemeClr val="tx2"/>
                </a:solidFill>
                <a:latin typeface="Trebuchet MS" panose="020B0603020202020204" pitchFamily="34" charset="0"/>
              </a:rPr>
              <a:t>medisch milieukundige</a:t>
            </a:r>
          </a:p>
          <a:p>
            <a:endParaRPr lang="nl-BE" sz="2800" dirty="0">
              <a:solidFill>
                <a:schemeClr val="tx2"/>
              </a:solidFill>
              <a:latin typeface="Trebuchet MS" panose="020B0603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BE" sz="2800" dirty="0">
                <a:solidFill>
                  <a:schemeClr val="tx2"/>
                </a:solidFill>
                <a:latin typeface="Trebuchet MS" panose="020B0603020202020204" pitchFamily="34" charset="0"/>
              </a:rPr>
              <a:t>gezondheidsproblemen ten gevolge van leefomgeving </a:t>
            </a:r>
          </a:p>
          <a:p>
            <a:r>
              <a:rPr lang="nl-BE" sz="2800" dirty="0">
                <a:solidFill>
                  <a:schemeClr val="tx2"/>
                </a:solidFill>
                <a:latin typeface="Trebuchet MS" panose="020B0603020202020204" pitchFamily="34" charset="0"/>
              </a:rPr>
              <a:t>   vb. (bodem)vervuiling, invloed verkeer, klimaat,…</a:t>
            </a:r>
          </a:p>
          <a:p>
            <a:endParaRPr lang="nl-BE" sz="2800" dirty="0">
              <a:solidFill>
                <a:schemeClr val="tx2"/>
              </a:solidFill>
              <a:latin typeface="Trebuchet MS" panose="020B060302020202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nl-BE" sz="2800" dirty="0">
                <a:solidFill>
                  <a:schemeClr val="tx2"/>
                </a:solidFill>
                <a:latin typeface="Trebuchet MS" panose="020B0603020202020204" pitchFamily="34" charset="0"/>
              </a:rPr>
              <a:t>advies Agentschap Zorg en Gezondheid: toelichting bij maatregelen + beantwoorden/signaleren bezorgdheden </a:t>
            </a:r>
          </a:p>
        </p:txBody>
      </p:sp>
      <p:pic>
        <p:nvPicPr>
          <p:cNvPr id="3" name="Afbeelding 2"/>
          <p:cNvPicPr>
            <a:picLocks noChangeAspect="1"/>
          </p:cNvPicPr>
          <p:nvPr/>
        </p:nvPicPr>
        <p:blipFill rotWithShape="1">
          <a:blip r:embed="rId3"/>
          <a:srcRect l="8855" r="4914"/>
          <a:stretch/>
        </p:blipFill>
        <p:spPr>
          <a:xfrm>
            <a:off x="5715763" y="221673"/>
            <a:ext cx="6314079" cy="16841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1340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Afbeelding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066591" y="6270171"/>
            <a:ext cx="963251" cy="487722"/>
          </a:xfrm>
          <a:prstGeom prst="rect">
            <a:avLst/>
          </a:prstGeom>
        </p:spPr>
      </p:pic>
      <p:sp>
        <p:nvSpPr>
          <p:cNvPr id="2" name="Tekstvak 1"/>
          <p:cNvSpPr txBox="1"/>
          <p:nvPr/>
        </p:nvSpPr>
        <p:spPr>
          <a:xfrm>
            <a:off x="1072938" y="969309"/>
            <a:ext cx="788776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3200" dirty="0">
                <a:solidFill>
                  <a:srgbClr val="33816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</a:rPr>
              <a:t>WAT ZIJN PFAS ?  </a:t>
            </a:r>
          </a:p>
        </p:txBody>
      </p:sp>
      <p:sp>
        <p:nvSpPr>
          <p:cNvPr id="6" name="Tekstvak 5"/>
          <p:cNvSpPr txBox="1"/>
          <p:nvPr/>
        </p:nvSpPr>
        <p:spPr>
          <a:xfrm>
            <a:off x="988855" y="2090172"/>
            <a:ext cx="10656607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nl-BE" sz="2400" b="1" dirty="0">
                <a:solidFill>
                  <a:schemeClr val="tx2"/>
                </a:solidFill>
                <a:latin typeface="Trebuchet MS" panose="020B0603020202020204" pitchFamily="34" charset="0"/>
              </a:rPr>
              <a:t>chemische stoffen </a:t>
            </a:r>
            <a:r>
              <a:rPr lang="nl-BE" sz="2400" dirty="0">
                <a:solidFill>
                  <a:schemeClr val="tx2"/>
                </a:solidFill>
                <a:latin typeface="Trebuchet MS" panose="020B0603020202020204" pitchFamily="34" charset="0"/>
              </a:rPr>
              <a:t>op basis van koolstofketen en fluorverbindingen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BE" sz="2400" dirty="0">
                <a:solidFill>
                  <a:schemeClr val="tx2"/>
                </a:solidFill>
                <a:latin typeface="Trebuchet MS" panose="020B0603020202020204" pitchFamily="34" charset="0"/>
              </a:rPr>
              <a:t>gemaakt door de </a:t>
            </a:r>
            <a:r>
              <a:rPr lang="nl-BE" sz="2400" b="1" dirty="0">
                <a:solidFill>
                  <a:schemeClr val="tx2"/>
                </a:solidFill>
                <a:latin typeface="Trebuchet MS" panose="020B0603020202020204" pitchFamily="34" charset="0"/>
              </a:rPr>
              <a:t>mens </a:t>
            </a:r>
            <a:endParaRPr lang="nl-BE" sz="2400" b="1" dirty="0">
              <a:solidFill>
                <a:schemeClr val="tx2"/>
              </a:solidFill>
              <a:latin typeface="Trebuchet MS" panose="020B0603020202020204" pitchFamily="34" charset="0"/>
              <a:sym typeface="Wingdings" panose="05000000000000000000" pitchFamily="2" charset="2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BE" sz="2400" dirty="0">
                <a:solidFill>
                  <a:schemeClr val="tx2"/>
                </a:solidFill>
                <a:latin typeface="Trebuchet MS" panose="020B0603020202020204" pitchFamily="34" charset="0"/>
              </a:rPr>
              <a:t>worden gebruikt om verschillende materialen </a:t>
            </a:r>
            <a:r>
              <a:rPr lang="nl-BE" sz="2400" b="1" dirty="0">
                <a:solidFill>
                  <a:schemeClr val="tx2"/>
                </a:solidFill>
                <a:latin typeface="Trebuchet MS" panose="020B0603020202020204" pitchFamily="34" charset="0"/>
              </a:rPr>
              <a:t>waterafstotend</a:t>
            </a:r>
            <a:r>
              <a:rPr lang="nl-BE" sz="2400" dirty="0">
                <a:solidFill>
                  <a:schemeClr val="tx2"/>
                </a:solidFill>
                <a:latin typeface="Trebuchet MS" panose="020B0603020202020204" pitchFamily="34" charset="0"/>
              </a:rPr>
              <a:t>, </a:t>
            </a:r>
            <a:r>
              <a:rPr lang="nl-BE" sz="2400" b="1" dirty="0">
                <a:solidFill>
                  <a:schemeClr val="tx2"/>
                </a:solidFill>
                <a:latin typeface="Trebuchet MS" panose="020B0603020202020204" pitchFamily="34" charset="0"/>
              </a:rPr>
              <a:t>vetafstotend</a:t>
            </a:r>
            <a:r>
              <a:rPr lang="nl-BE" sz="2400" dirty="0">
                <a:solidFill>
                  <a:schemeClr val="tx2"/>
                </a:solidFill>
                <a:latin typeface="Trebuchet MS" panose="020B0603020202020204" pitchFamily="34" charset="0"/>
              </a:rPr>
              <a:t> en </a:t>
            </a:r>
            <a:r>
              <a:rPr lang="nl-BE" sz="2400" b="1" dirty="0">
                <a:solidFill>
                  <a:schemeClr val="tx2"/>
                </a:solidFill>
                <a:latin typeface="Trebuchet MS" panose="020B0603020202020204" pitchFamily="34" charset="0"/>
              </a:rPr>
              <a:t>vuilafstotend</a:t>
            </a:r>
            <a:r>
              <a:rPr lang="nl-BE" sz="2400" dirty="0">
                <a:solidFill>
                  <a:schemeClr val="tx2"/>
                </a:solidFill>
                <a:latin typeface="Trebuchet MS" panose="020B0603020202020204" pitchFamily="34" charset="0"/>
              </a:rPr>
              <a:t> te maken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BE" sz="2400" dirty="0">
                <a:solidFill>
                  <a:schemeClr val="tx2"/>
                </a:solidFill>
                <a:latin typeface="Trebuchet MS" panose="020B0603020202020204" pitchFamily="34" charset="0"/>
              </a:rPr>
              <a:t>antikleefpannen, kartonnen drinkbekers, pizzadozen, outdoor regenjassen en tenten, zetels en textiel, verf, schoonmaakmiddelen, cosmetica,… 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nl-BE" sz="2800" dirty="0">
              <a:solidFill>
                <a:schemeClr val="tx2"/>
              </a:solidFill>
              <a:latin typeface="Trebuchet MS" panose="020B0603020202020204" pitchFamily="34" charset="0"/>
            </a:endParaRPr>
          </a:p>
        </p:txBody>
      </p:sp>
      <p:pic>
        <p:nvPicPr>
          <p:cNvPr id="7" name="Afbeelding 6">
            <a:extLst>
              <a:ext uri="{FF2B5EF4-FFF2-40B4-BE49-F238E27FC236}">
                <a16:creationId xmlns:a16="http://schemas.microsoft.com/office/drawing/2014/main" id="{ABDAF4EF-E4A1-48CD-B22A-00B019ABF23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0093" t="28297" r="83170" b="59387"/>
          <a:stretch/>
        </p:blipFill>
        <p:spPr>
          <a:xfrm>
            <a:off x="9854758" y="587688"/>
            <a:ext cx="1338759" cy="1346216"/>
          </a:xfrm>
          <a:prstGeom prst="rect">
            <a:avLst/>
          </a:prstGeom>
        </p:spPr>
      </p:pic>
      <p:pic>
        <p:nvPicPr>
          <p:cNvPr id="11" name="Afbeelding 10">
            <a:extLst>
              <a:ext uri="{FF2B5EF4-FFF2-40B4-BE49-F238E27FC236}">
                <a16:creationId xmlns:a16="http://schemas.microsoft.com/office/drawing/2014/main" id="{8F2E1742-8A27-4B2F-AC99-2C9D94B63C3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3735" t="54252" r="36371" b="34100"/>
          <a:stretch/>
        </p:blipFill>
        <p:spPr>
          <a:xfrm>
            <a:off x="988855" y="4935800"/>
            <a:ext cx="10077736" cy="11917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94225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Afbeelding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066591" y="6270171"/>
            <a:ext cx="963251" cy="487722"/>
          </a:xfrm>
          <a:prstGeom prst="rect">
            <a:avLst/>
          </a:prstGeom>
        </p:spPr>
      </p:pic>
      <p:sp>
        <p:nvSpPr>
          <p:cNvPr id="2" name="Tekstvak 1"/>
          <p:cNvSpPr txBox="1"/>
          <p:nvPr/>
        </p:nvSpPr>
        <p:spPr>
          <a:xfrm>
            <a:off x="1072937" y="969309"/>
            <a:ext cx="815514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3200" dirty="0">
                <a:solidFill>
                  <a:srgbClr val="33816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</a:rPr>
              <a:t>HOE KOMEN ZE IN ONS LICHAAM TERECHT ?  </a:t>
            </a:r>
          </a:p>
        </p:txBody>
      </p:sp>
      <p:sp>
        <p:nvSpPr>
          <p:cNvPr id="6" name="Tekstvak 5"/>
          <p:cNvSpPr txBox="1"/>
          <p:nvPr/>
        </p:nvSpPr>
        <p:spPr>
          <a:xfrm>
            <a:off x="891609" y="2115187"/>
            <a:ext cx="1065660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nl-BE" sz="2400" dirty="0">
                <a:solidFill>
                  <a:schemeClr val="tx2"/>
                </a:solidFill>
                <a:latin typeface="Trebuchet MS" panose="020B0603020202020204" pitchFamily="34" charset="0"/>
              </a:rPr>
              <a:t>PFAS </a:t>
            </a:r>
            <a:r>
              <a:rPr lang="nl-BE" sz="2400" b="1" dirty="0">
                <a:solidFill>
                  <a:schemeClr val="tx2"/>
                </a:solidFill>
                <a:latin typeface="Trebuchet MS" panose="020B0603020202020204" pitchFamily="34" charset="0"/>
              </a:rPr>
              <a:t>breken moeilijk af </a:t>
            </a:r>
            <a:r>
              <a:rPr lang="nl-BE" sz="2400" dirty="0">
                <a:solidFill>
                  <a:schemeClr val="tx2"/>
                </a:solidFill>
                <a:latin typeface="Trebuchet MS" panose="020B0603020202020204" pitchFamily="34" charset="0"/>
                <a:sym typeface="Wingdings" panose="05000000000000000000" pitchFamily="2" charset="2"/>
              </a:rPr>
              <a:t> lange tijd in leefmilieu aanwezig blijven (bodem, lucht, grondwater)  voeding en drinkwater vervuilen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nl-BE" sz="2400" dirty="0">
              <a:solidFill>
                <a:schemeClr val="tx2"/>
              </a:solidFill>
              <a:latin typeface="Trebuchet MS" panose="020B0603020202020204" pitchFamily="34" charset="0"/>
              <a:sym typeface="Wingdings" panose="05000000000000000000" pitchFamily="2" charset="2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BE" sz="2400" dirty="0">
                <a:solidFill>
                  <a:schemeClr val="tx2"/>
                </a:solidFill>
                <a:latin typeface="Trebuchet MS" panose="020B0603020202020204" pitchFamily="34" charset="0"/>
                <a:sym typeface="Wingdings" panose="05000000000000000000" pitchFamily="2" charset="2"/>
              </a:rPr>
              <a:t>in ons </a:t>
            </a:r>
            <a:r>
              <a:rPr lang="nl-BE" sz="2400" b="1" dirty="0">
                <a:solidFill>
                  <a:schemeClr val="tx2"/>
                </a:solidFill>
                <a:latin typeface="Trebuchet MS" panose="020B0603020202020204" pitchFamily="34" charset="0"/>
                <a:sym typeface="Wingdings" panose="05000000000000000000" pitchFamily="2" charset="2"/>
              </a:rPr>
              <a:t>lichaam</a:t>
            </a:r>
            <a:r>
              <a:rPr lang="nl-BE" sz="2400" dirty="0">
                <a:solidFill>
                  <a:schemeClr val="tx2"/>
                </a:solidFill>
                <a:latin typeface="Trebuchet MS" panose="020B0603020202020204" pitchFamily="34" charset="0"/>
                <a:sym typeface="Wingdings" panose="05000000000000000000" pitchFamily="2" charset="2"/>
              </a:rPr>
              <a:t> </a:t>
            </a:r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3F41A3E3-654B-4FEF-886E-324CA4A1C72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9741" t="73563" r="83104" b="12950"/>
          <a:stretch/>
        </p:blipFill>
        <p:spPr>
          <a:xfrm>
            <a:off x="9581487" y="619280"/>
            <a:ext cx="1338759" cy="1284832"/>
          </a:xfrm>
          <a:prstGeom prst="rect">
            <a:avLst/>
          </a:prstGeom>
        </p:spPr>
      </p:pic>
      <p:pic>
        <p:nvPicPr>
          <p:cNvPr id="12" name="Afbeelding 11">
            <a:extLst>
              <a:ext uri="{FF2B5EF4-FFF2-40B4-BE49-F238E27FC236}">
                <a16:creationId xmlns:a16="http://schemas.microsoft.com/office/drawing/2014/main" id="{7E9999D2-F5D8-4373-95EF-09B67E3F2B94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2660" t="53180" r="81034" b="36245"/>
          <a:stretch/>
        </p:blipFill>
        <p:spPr>
          <a:xfrm>
            <a:off x="1331787" y="3895920"/>
            <a:ext cx="1124607" cy="1060860"/>
          </a:xfrm>
          <a:prstGeom prst="rect">
            <a:avLst/>
          </a:prstGeom>
        </p:spPr>
      </p:pic>
      <p:pic>
        <p:nvPicPr>
          <p:cNvPr id="14" name="Afbeelding 13">
            <a:extLst>
              <a:ext uri="{FF2B5EF4-FFF2-40B4-BE49-F238E27FC236}">
                <a16:creationId xmlns:a16="http://schemas.microsoft.com/office/drawing/2014/main" id="{3F4A2FC1-3CC2-4D34-84C7-81B924F48223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2594" t="63448" r="80948" b="24445"/>
          <a:stretch/>
        </p:blipFill>
        <p:spPr>
          <a:xfrm>
            <a:off x="3316278" y="3895921"/>
            <a:ext cx="1051034" cy="1060859"/>
          </a:xfrm>
          <a:prstGeom prst="rect">
            <a:avLst/>
          </a:prstGeom>
        </p:spPr>
      </p:pic>
      <p:pic>
        <p:nvPicPr>
          <p:cNvPr id="16" name="Afbeelding 15">
            <a:extLst>
              <a:ext uri="{FF2B5EF4-FFF2-40B4-BE49-F238E27FC236}">
                <a16:creationId xmlns:a16="http://schemas.microsoft.com/office/drawing/2014/main" id="{D58A6E22-6EA5-473D-BA62-9D074A8739B6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7797" t="53180" r="55595" b="36245"/>
          <a:stretch/>
        </p:blipFill>
        <p:spPr>
          <a:xfrm>
            <a:off x="5404851" y="3895921"/>
            <a:ext cx="1153111" cy="1060859"/>
          </a:xfrm>
          <a:prstGeom prst="rect">
            <a:avLst/>
          </a:prstGeom>
        </p:spPr>
      </p:pic>
      <p:pic>
        <p:nvPicPr>
          <p:cNvPr id="18" name="Afbeelding 17">
            <a:extLst>
              <a:ext uri="{FF2B5EF4-FFF2-40B4-BE49-F238E27FC236}">
                <a16:creationId xmlns:a16="http://schemas.microsoft.com/office/drawing/2014/main" id="{B8A3090F-77CA-4558-B462-960AA3AD12AC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7414" t="63448" r="55690" b="24986"/>
          <a:stretch/>
        </p:blipFill>
        <p:spPr>
          <a:xfrm>
            <a:off x="7563970" y="3895921"/>
            <a:ext cx="1124607" cy="1060859"/>
          </a:xfrm>
          <a:prstGeom prst="rect">
            <a:avLst/>
          </a:prstGeom>
        </p:spPr>
      </p:pic>
      <p:sp>
        <p:nvSpPr>
          <p:cNvPr id="19" name="Tekstvak 18">
            <a:extLst>
              <a:ext uri="{FF2B5EF4-FFF2-40B4-BE49-F238E27FC236}">
                <a16:creationId xmlns:a16="http://schemas.microsoft.com/office/drawing/2014/main" id="{DEA06DDA-2A15-4B39-88F1-3EC7FEA25C68}"/>
              </a:ext>
            </a:extLst>
          </p:cNvPr>
          <p:cNvSpPr txBox="1"/>
          <p:nvPr/>
        </p:nvSpPr>
        <p:spPr>
          <a:xfrm>
            <a:off x="1235680" y="5549066"/>
            <a:ext cx="13168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2400" b="1" dirty="0">
                <a:solidFill>
                  <a:schemeClr val="tx2"/>
                </a:solidFill>
                <a:latin typeface="Trebuchet MS" panose="020B0603020202020204" pitchFamily="34" charset="0"/>
              </a:rPr>
              <a:t>voeding</a:t>
            </a:r>
            <a:r>
              <a:rPr lang="nl-BE" dirty="0"/>
              <a:t> </a:t>
            </a:r>
          </a:p>
        </p:txBody>
      </p:sp>
      <p:sp>
        <p:nvSpPr>
          <p:cNvPr id="20" name="Tekstvak 19">
            <a:extLst>
              <a:ext uri="{FF2B5EF4-FFF2-40B4-BE49-F238E27FC236}">
                <a16:creationId xmlns:a16="http://schemas.microsoft.com/office/drawing/2014/main" id="{21D3A639-B622-475A-BFFF-F3808CDBAEF4}"/>
              </a:ext>
            </a:extLst>
          </p:cNvPr>
          <p:cNvSpPr txBox="1"/>
          <p:nvPr/>
        </p:nvSpPr>
        <p:spPr>
          <a:xfrm>
            <a:off x="3080163" y="5559970"/>
            <a:ext cx="198645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2400" b="1" dirty="0">
                <a:solidFill>
                  <a:schemeClr val="tx2"/>
                </a:solidFill>
                <a:latin typeface="Trebuchet MS" panose="020B0603020202020204" pitchFamily="34" charset="0"/>
              </a:rPr>
              <a:t>huidcontact</a:t>
            </a:r>
            <a:r>
              <a:rPr lang="nl-BE" sz="2400" dirty="0">
                <a:latin typeface="Trebuchet MS" panose="020B0603020202020204" pitchFamily="34" charset="0"/>
              </a:rPr>
              <a:t> </a:t>
            </a:r>
          </a:p>
        </p:txBody>
      </p:sp>
      <p:sp>
        <p:nvSpPr>
          <p:cNvPr id="21" name="Tekstvak 20">
            <a:extLst>
              <a:ext uri="{FF2B5EF4-FFF2-40B4-BE49-F238E27FC236}">
                <a16:creationId xmlns:a16="http://schemas.microsoft.com/office/drawing/2014/main" id="{199D6D0E-D8FA-4A7D-BCAD-AFC40B444C5B}"/>
              </a:ext>
            </a:extLst>
          </p:cNvPr>
          <p:cNvSpPr txBox="1"/>
          <p:nvPr/>
        </p:nvSpPr>
        <p:spPr>
          <a:xfrm>
            <a:off x="5285954" y="5549065"/>
            <a:ext cx="183677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2400" b="1" dirty="0">
                <a:solidFill>
                  <a:schemeClr val="tx2"/>
                </a:solidFill>
                <a:latin typeface="Trebuchet MS" panose="020B0603020202020204" pitchFamily="34" charset="0"/>
              </a:rPr>
              <a:t>ademhaling</a:t>
            </a:r>
            <a:r>
              <a:rPr lang="nl-BE" dirty="0"/>
              <a:t> </a:t>
            </a:r>
          </a:p>
        </p:txBody>
      </p:sp>
      <p:sp>
        <p:nvSpPr>
          <p:cNvPr id="22" name="Tekstvak 21">
            <a:extLst>
              <a:ext uri="{FF2B5EF4-FFF2-40B4-BE49-F238E27FC236}">
                <a16:creationId xmlns:a16="http://schemas.microsoft.com/office/drawing/2014/main" id="{2358B097-24B6-4D92-AD79-31C68B213552}"/>
              </a:ext>
            </a:extLst>
          </p:cNvPr>
          <p:cNvSpPr txBox="1"/>
          <p:nvPr/>
        </p:nvSpPr>
        <p:spPr>
          <a:xfrm>
            <a:off x="7372131" y="5559573"/>
            <a:ext cx="417608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2400" b="1" dirty="0">
                <a:solidFill>
                  <a:schemeClr val="tx2"/>
                </a:solidFill>
                <a:latin typeface="Trebuchet MS" panose="020B0603020202020204" pitchFamily="34" charset="0"/>
              </a:rPr>
              <a:t>navelstreng en moedermelk </a:t>
            </a:r>
          </a:p>
        </p:txBody>
      </p:sp>
      <p:sp>
        <p:nvSpPr>
          <p:cNvPr id="23" name="Pijl: omlaag 22">
            <a:extLst>
              <a:ext uri="{FF2B5EF4-FFF2-40B4-BE49-F238E27FC236}">
                <a16:creationId xmlns:a16="http://schemas.microsoft.com/office/drawing/2014/main" id="{07AEC851-BF1C-4015-AE94-A49EA21FFCD8}"/>
              </a:ext>
            </a:extLst>
          </p:cNvPr>
          <p:cNvSpPr/>
          <p:nvPr/>
        </p:nvSpPr>
        <p:spPr>
          <a:xfrm>
            <a:off x="1807779" y="5087401"/>
            <a:ext cx="252249" cy="461665"/>
          </a:xfrm>
          <a:prstGeom prst="downArrow">
            <a:avLst/>
          </a:prstGeom>
          <a:noFill/>
          <a:ln w="1905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25" name="Pijl: omlaag 24">
            <a:extLst>
              <a:ext uri="{FF2B5EF4-FFF2-40B4-BE49-F238E27FC236}">
                <a16:creationId xmlns:a16="http://schemas.microsoft.com/office/drawing/2014/main" id="{3DBFF606-64DD-4160-A3CF-742AC2331B74}"/>
              </a:ext>
            </a:extLst>
          </p:cNvPr>
          <p:cNvSpPr/>
          <p:nvPr/>
        </p:nvSpPr>
        <p:spPr>
          <a:xfrm>
            <a:off x="3747201" y="5098305"/>
            <a:ext cx="252249" cy="461665"/>
          </a:xfrm>
          <a:prstGeom prst="downArrow">
            <a:avLst/>
          </a:prstGeom>
          <a:noFill/>
          <a:ln w="1905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26" name="Pijl: omlaag 25">
            <a:extLst>
              <a:ext uri="{FF2B5EF4-FFF2-40B4-BE49-F238E27FC236}">
                <a16:creationId xmlns:a16="http://schemas.microsoft.com/office/drawing/2014/main" id="{26DC0D03-DE1A-4870-A938-D39382D7D4FB}"/>
              </a:ext>
            </a:extLst>
          </p:cNvPr>
          <p:cNvSpPr/>
          <p:nvPr/>
        </p:nvSpPr>
        <p:spPr>
          <a:xfrm>
            <a:off x="5837806" y="5087401"/>
            <a:ext cx="252249" cy="461665"/>
          </a:xfrm>
          <a:prstGeom prst="downArrow">
            <a:avLst/>
          </a:prstGeom>
          <a:noFill/>
          <a:ln w="1905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28" name="Pijl: omlaag 27">
            <a:extLst>
              <a:ext uri="{FF2B5EF4-FFF2-40B4-BE49-F238E27FC236}">
                <a16:creationId xmlns:a16="http://schemas.microsoft.com/office/drawing/2014/main" id="{D7CC5490-8BB0-495F-809D-38600BBFBD22}"/>
              </a:ext>
            </a:extLst>
          </p:cNvPr>
          <p:cNvSpPr/>
          <p:nvPr/>
        </p:nvSpPr>
        <p:spPr>
          <a:xfrm>
            <a:off x="8000148" y="5058789"/>
            <a:ext cx="252249" cy="461665"/>
          </a:xfrm>
          <a:prstGeom prst="downArrow">
            <a:avLst/>
          </a:prstGeom>
          <a:noFill/>
          <a:ln w="1905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80985698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Afbeelding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066591" y="6270171"/>
            <a:ext cx="963251" cy="487722"/>
          </a:xfrm>
          <a:prstGeom prst="rect">
            <a:avLst/>
          </a:prstGeom>
        </p:spPr>
      </p:pic>
      <p:sp>
        <p:nvSpPr>
          <p:cNvPr id="2" name="Tekstvak 1"/>
          <p:cNvSpPr txBox="1"/>
          <p:nvPr/>
        </p:nvSpPr>
        <p:spPr>
          <a:xfrm>
            <a:off x="1072937" y="969309"/>
            <a:ext cx="815514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3200" dirty="0">
                <a:solidFill>
                  <a:srgbClr val="33816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</a:rPr>
              <a:t>INVLOED OP ONZE GEZONDHEID ?  </a:t>
            </a:r>
          </a:p>
        </p:txBody>
      </p:sp>
      <p:sp>
        <p:nvSpPr>
          <p:cNvPr id="6" name="Tekstvak 5"/>
          <p:cNvSpPr txBox="1"/>
          <p:nvPr/>
        </p:nvSpPr>
        <p:spPr>
          <a:xfrm>
            <a:off x="860078" y="2103039"/>
            <a:ext cx="10656607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nl-BE" sz="2400" dirty="0">
                <a:solidFill>
                  <a:schemeClr val="tx2"/>
                </a:solidFill>
                <a:latin typeface="Trebuchet MS" panose="020B0603020202020204" pitchFamily="34" charset="0"/>
              </a:rPr>
              <a:t>blootstelling aan PFAS </a:t>
            </a:r>
            <a:r>
              <a:rPr lang="nl-BE" sz="2400" b="1" dirty="0">
                <a:solidFill>
                  <a:schemeClr val="tx2"/>
                </a:solidFill>
                <a:latin typeface="Trebuchet MS" panose="020B0603020202020204" pitchFamily="34" charset="0"/>
              </a:rPr>
              <a:t>verhoogt </a:t>
            </a:r>
            <a:r>
              <a:rPr lang="nl-BE" sz="2400" dirty="0">
                <a:solidFill>
                  <a:schemeClr val="tx2"/>
                </a:solidFill>
                <a:latin typeface="Trebuchet MS" panose="020B0603020202020204" pitchFamily="34" charset="0"/>
              </a:rPr>
              <a:t>het</a:t>
            </a:r>
            <a:r>
              <a:rPr lang="nl-BE" sz="2400" b="1" dirty="0">
                <a:solidFill>
                  <a:schemeClr val="tx2"/>
                </a:solidFill>
                <a:latin typeface="Trebuchet MS" panose="020B0603020202020204" pitchFamily="34" charset="0"/>
              </a:rPr>
              <a:t> risico </a:t>
            </a:r>
            <a:r>
              <a:rPr lang="nl-BE" sz="2400" dirty="0">
                <a:solidFill>
                  <a:schemeClr val="tx2"/>
                </a:solidFill>
                <a:latin typeface="Trebuchet MS" panose="020B0603020202020204" pitchFamily="34" charset="0"/>
              </a:rPr>
              <a:t>op:</a:t>
            </a:r>
            <a:endParaRPr lang="nl-BE" sz="2400" dirty="0">
              <a:solidFill>
                <a:schemeClr val="tx2"/>
              </a:solidFill>
              <a:latin typeface="Trebuchet MS" panose="020B0603020202020204" pitchFamily="34" charset="0"/>
              <a:sym typeface="Wingdings" panose="05000000000000000000" pitchFamily="2" charset="2"/>
            </a:endParaRPr>
          </a:p>
          <a:p>
            <a:r>
              <a:rPr lang="nl-BE" sz="2400" dirty="0">
                <a:solidFill>
                  <a:schemeClr val="tx2"/>
                </a:solidFill>
                <a:latin typeface="Trebuchet MS" panose="020B0603020202020204" pitchFamily="34" charset="0"/>
                <a:sym typeface="Wingdings" panose="05000000000000000000" pitchFamily="2" charset="2"/>
              </a:rPr>
              <a:t>       - leverschade</a:t>
            </a:r>
          </a:p>
          <a:p>
            <a:r>
              <a:rPr lang="nl-BE" sz="2400" dirty="0">
                <a:solidFill>
                  <a:schemeClr val="tx2"/>
                </a:solidFill>
                <a:latin typeface="Trebuchet MS" panose="020B0603020202020204" pitchFamily="34" charset="0"/>
                <a:sym typeface="Wingdings" panose="05000000000000000000" pitchFamily="2" charset="2"/>
              </a:rPr>
              <a:t>       - verhoogde cholesterol</a:t>
            </a:r>
          </a:p>
          <a:p>
            <a:r>
              <a:rPr lang="nl-BE" sz="2400" dirty="0">
                <a:solidFill>
                  <a:schemeClr val="tx2"/>
                </a:solidFill>
                <a:latin typeface="Trebuchet MS" panose="020B0603020202020204" pitchFamily="34" charset="0"/>
                <a:sym typeface="Wingdings" panose="05000000000000000000" pitchFamily="2" charset="2"/>
              </a:rPr>
              <a:t>       - verstoring schildklier</a:t>
            </a:r>
          </a:p>
          <a:p>
            <a:r>
              <a:rPr lang="nl-BE" sz="2400" dirty="0">
                <a:solidFill>
                  <a:schemeClr val="tx2"/>
                </a:solidFill>
                <a:latin typeface="Trebuchet MS" panose="020B0603020202020204" pitchFamily="34" charset="0"/>
                <a:sym typeface="Wingdings" panose="05000000000000000000" pitchFamily="2" charset="2"/>
              </a:rPr>
              <a:t>       - lager geboortegewicht </a:t>
            </a:r>
          </a:p>
          <a:p>
            <a:r>
              <a:rPr lang="nl-BE" sz="2400" dirty="0">
                <a:solidFill>
                  <a:schemeClr val="tx2"/>
                </a:solidFill>
                <a:latin typeface="Trebuchet MS" panose="020B0603020202020204" pitchFamily="34" charset="0"/>
                <a:sym typeface="Wingdings" panose="05000000000000000000" pitchFamily="2" charset="2"/>
              </a:rPr>
              <a:t>       - verminderde vaccinatierespons bij nakomelingen</a:t>
            </a:r>
          </a:p>
          <a:p>
            <a:endParaRPr lang="nl-BE" sz="2400" dirty="0">
              <a:solidFill>
                <a:schemeClr val="tx2"/>
              </a:solidFill>
              <a:latin typeface="Trebuchet MS" panose="020B0603020202020204" pitchFamily="34" charset="0"/>
              <a:sym typeface="Wingdings" panose="05000000000000000000" pitchFamily="2" charset="2"/>
            </a:endParaRPr>
          </a:p>
          <a:p>
            <a:r>
              <a:rPr lang="nl-BE" sz="2400" dirty="0">
                <a:solidFill>
                  <a:schemeClr val="tx2"/>
                </a:solidFill>
                <a:latin typeface="Trebuchet MS" panose="020B0603020202020204" pitchFamily="34" charset="0"/>
                <a:sym typeface="Wingdings" panose="05000000000000000000" pitchFamily="2" charset="2"/>
              </a:rPr>
              <a:t> </a:t>
            </a:r>
          </a:p>
        </p:txBody>
      </p:sp>
      <p:pic>
        <p:nvPicPr>
          <p:cNvPr id="7" name="Afbeelding 6">
            <a:extLst>
              <a:ext uri="{FF2B5EF4-FFF2-40B4-BE49-F238E27FC236}">
                <a16:creationId xmlns:a16="http://schemas.microsoft.com/office/drawing/2014/main" id="{2812ECB4-7AF0-4AC1-A2D1-F6E5DA4F350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0172" t="51655" r="83190" b="35785"/>
          <a:stretch/>
        </p:blipFill>
        <p:spPr>
          <a:xfrm>
            <a:off x="9411351" y="619280"/>
            <a:ext cx="1338758" cy="1284832"/>
          </a:xfrm>
          <a:prstGeom prst="rect">
            <a:avLst/>
          </a:prstGeom>
        </p:spPr>
      </p:pic>
      <p:pic>
        <p:nvPicPr>
          <p:cNvPr id="9" name="Afbeelding 8">
            <a:extLst>
              <a:ext uri="{FF2B5EF4-FFF2-40B4-BE49-F238E27FC236}">
                <a16:creationId xmlns:a16="http://schemas.microsoft.com/office/drawing/2014/main" id="{CF74C58A-C9BD-4922-9255-41F16B92BE25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41293" t="43678" r="37500" b="16900"/>
          <a:stretch/>
        </p:blipFill>
        <p:spPr>
          <a:xfrm>
            <a:off x="1181970" y="4879101"/>
            <a:ext cx="997601" cy="1043125"/>
          </a:xfrm>
          <a:prstGeom prst="rect">
            <a:avLst/>
          </a:prstGeom>
        </p:spPr>
      </p:pic>
      <p:sp>
        <p:nvSpPr>
          <p:cNvPr id="10" name="Tekstvak 9">
            <a:extLst>
              <a:ext uri="{FF2B5EF4-FFF2-40B4-BE49-F238E27FC236}">
                <a16:creationId xmlns:a16="http://schemas.microsoft.com/office/drawing/2014/main" id="{D6E24DB7-3555-4202-AA6C-3F3444A13230}"/>
              </a:ext>
            </a:extLst>
          </p:cNvPr>
          <p:cNvSpPr txBox="1"/>
          <p:nvPr/>
        </p:nvSpPr>
        <p:spPr>
          <a:xfrm>
            <a:off x="2354317" y="4879101"/>
            <a:ext cx="856593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2400" dirty="0">
                <a:solidFill>
                  <a:schemeClr val="tx2"/>
                </a:solidFill>
                <a:latin typeface="Trebuchet MS" panose="020B0603020202020204" pitchFamily="34" charset="0"/>
              </a:rPr>
              <a:t>gezondheidskundige richtwaarden voor PFOS en PFOA </a:t>
            </a:r>
            <a:r>
              <a:rPr lang="nl-BE" sz="2400" dirty="0">
                <a:solidFill>
                  <a:schemeClr val="tx2"/>
                </a:solidFill>
                <a:latin typeface="Trebuchet MS" panose="020B0603020202020204" pitchFamily="34" charset="0"/>
                <a:sym typeface="Wingdings" panose="05000000000000000000" pitchFamily="2" charset="2"/>
              </a:rPr>
              <a:t> </a:t>
            </a:r>
            <a:r>
              <a:rPr lang="nl-BE" sz="2400" dirty="0">
                <a:solidFill>
                  <a:schemeClr val="tx2"/>
                </a:solidFill>
                <a:latin typeface="Trebuchet MS" panose="020B0603020202020204" pitchFamily="34" charset="0"/>
              </a:rPr>
              <a:t>een verhoogde PFAS-waarde in het bloed betekent </a:t>
            </a:r>
            <a:r>
              <a:rPr lang="nl-BE" sz="2400" u="sng" dirty="0">
                <a:solidFill>
                  <a:schemeClr val="tx2"/>
                </a:solidFill>
                <a:latin typeface="Trebuchet MS" panose="020B0603020202020204" pitchFamily="34" charset="0"/>
              </a:rPr>
              <a:t>niet</a:t>
            </a:r>
            <a:r>
              <a:rPr lang="nl-BE" sz="2400" dirty="0">
                <a:solidFill>
                  <a:schemeClr val="tx2"/>
                </a:solidFill>
                <a:latin typeface="Trebuchet MS" panose="020B0603020202020204" pitchFamily="34" charset="0"/>
              </a:rPr>
              <a:t> dat je sowieso bepaalde gezondheidsklachten zal krijgen </a:t>
            </a:r>
          </a:p>
        </p:txBody>
      </p:sp>
    </p:spTree>
    <p:extLst>
      <p:ext uri="{BB962C8B-B14F-4D97-AF65-F5344CB8AC3E}">
        <p14:creationId xmlns:p14="http://schemas.microsoft.com/office/powerpoint/2010/main" val="46217991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Afbeelding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066591" y="6270171"/>
            <a:ext cx="963251" cy="487722"/>
          </a:xfrm>
          <a:prstGeom prst="rect">
            <a:avLst/>
          </a:prstGeom>
        </p:spPr>
      </p:pic>
      <p:sp>
        <p:nvSpPr>
          <p:cNvPr id="2" name="Tekstvak 1"/>
          <p:cNvSpPr txBox="1"/>
          <p:nvPr/>
        </p:nvSpPr>
        <p:spPr>
          <a:xfrm>
            <a:off x="1070284" y="1032371"/>
            <a:ext cx="10477932" cy="51398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3200" dirty="0">
                <a:solidFill>
                  <a:srgbClr val="33816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</a:rPr>
              <a:t>NO REGRET- MAATREGELEN VOOR BUURTBEWONERS</a:t>
            </a:r>
          </a:p>
          <a:p>
            <a:endParaRPr lang="nl-BE" sz="3200" dirty="0">
              <a:solidFill>
                <a:srgbClr val="33816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ebuchet MS" panose="020B060302020202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nl-BE" sz="2400" u="sng" dirty="0">
                <a:solidFill>
                  <a:schemeClr val="tx2"/>
                </a:solidFill>
                <a:latin typeface="Trebuchet MS" panose="020B0603020202020204" pitchFamily="34" charset="0"/>
              </a:rPr>
              <a:t>doel</a:t>
            </a:r>
            <a:r>
              <a:rPr lang="nl-BE" sz="2400" dirty="0">
                <a:solidFill>
                  <a:schemeClr val="tx2"/>
                </a:solidFill>
                <a:latin typeface="Trebuchet MS" panose="020B0603020202020204" pitchFamily="34" charset="0"/>
              </a:rPr>
              <a:t>: - blootstelling aan PFAS te verminderen</a:t>
            </a:r>
          </a:p>
          <a:p>
            <a:r>
              <a:rPr lang="nl-BE" sz="2400" dirty="0">
                <a:solidFill>
                  <a:schemeClr val="tx2"/>
                </a:solidFill>
                <a:latin typeface="Trebuchet MS" panose="020B0603020202020204" pitchFamily="34" charset="0"/>
              </a:rPr>
              <a:t>              - opstapeling en milieugezondheidskundige schade in lichaam </a:t>
            </a:r>
          </a:p>
          <a:p>
            <a:r>
              <a:rPr lang="nl-BE" sz="2400" dirty="0">
                <a:solidFill>
                  <a:schemeClr val="tx2"/>
                </a:solidFill>
                <a:latin typeface="Trebuchet MS" panose="020B0603020202020204" pitchFamily="34" charset="0"/>
              </a:rPr>
              <a:t>                voorkomen en beperken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nl-BE" sz="2400" dirty="0">
                <a:solidFill>
                  <a:schemeClr val="tx2"/>
                </a:solidFill>
                <a:latin typeface="Trebuchet MS" panose="020B0603020202020204" pitchFamily="34" charset="0"/>
              </a:rPr>
              <a:t>maatregelen die vanuit het </a:t>
            </a:r>
            <a:r>
              <a:rPr lang="nl-BE" sz="2400" b="1" dirty="0">
                <a:solidFill>
                  <a:schemeClr val="tx2"/>
                </a:solidFill>
                <a:latin typeface="Trebuchet MS" panose="020B0603020202020204" pitchFamily="34" charset="0"/>
              </a:rPr>
              <a:t>voorzorgsprincipe</a:t>
            </a:r>
            <a:r>
              <a:rPr lang="nl-BE" sz="2400" dirty="0">
                <a:solidFill>
                  <a:schemeClr val="tx2"/>
                </a:solidFill>
                <a:latin typeface="Trebuchet MS" panose="020B0603020202020204" pitchFamily="34" charset="0"/>
              </a:rPr>
              <a:t> worden aanbevolen rond een problematiek waarover nog niet alle wetenschappelijke kennis aanwezig is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nl-BE" sz="2400" dirty="0">
                <a:solidFill>
                  <a:schemeClr val="tx2"/>
                </a:solidFill>
                <a:latin typeface="Trebuchet MS" panose="020B0603020202020204" pitchFamily="34" charset="0"/>
              </a:rPr>
              <a:t>geformuleerd vanuit standpunt van </a:t>
            </a:r>
            <a:r>
              <a:rPr lang="nl-BE" sz="2400" b="1" dirty="0">
                <a:solidFill>
                  <a:schemeClr val="tx2"/>
                </a:solidFill>
                <a:latin typeface="Trebuchet MS" panose="020B0603020202020204" pitchFamily="34" charset="0"/>
              </a:rPr>
              <a:t>volksgezondheid</a:t>
            </a:r>
            <a:r>
              <a:rPr lang="nl-BE" sz="2400" dirty="0">
                <a:solidFill>
                  <a:schemeClr val="tx2"/>
                </a:solidFill>
                <a:latin typeface="Trebuchet MS" panose="020B0603020202020204" pitchFamily="34" charset="0"/>
              </a:rPr>
              <a:t>: risico-groepen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nl-BE" sz="2400" b="1" dirty="0">
                <a:solidFill>
                  <a:schemeClr val="tx2"/>
                </a:solidFill>
                <a:latin typeface="Trebuchet MS" panose="020B0603020202020204" pitchFamily="34" charset="0"/>
              </a:rPr>
              <a:t>aanbevelingen</a:t>
            </a:r>
            <a:r>
              <a:rPr lang="nl-BE" sz="2400" dirty="0">
                <a:solidFill>
                  <a:schemeClr val="tx2"/>
                </a:solidFill>
                <a:latin typeface="Trebuchet MS" panose="020B0603020202020204" pitchFamily="34" charset="0"/>
              </a:rPr>
              <a:t> </a:t>
            </a:r>
            <a:r>
              <a:rPr lang="nl-BE" sz="2400" dirty="0">
                <a:solidFill>
                  <a:schemeClr val="tx2"/>
                </a:solidFill>
                <a:latin typeface="Trebuchet MS" panose="020B0603020202020204" pitchFamily="34" charset="0"/>
                <a:sym typeface="Wingdings" panose="05000000000000000000" pitchFamily="2" charset="2"/>
              </a:rPr>
              <a:t> </a:t>
            </a:r>
            <a:r>
              <a:rPr lang="nl-BE" sz="2400" dirty="0">
                <a:solidFill>
                  <a:schemeClr val="tx2"/>
                </a:solidFill>
                <a:latin typeface="Trebuchet MS" panose="020B0603020202020204" pitchFamily="34" charset="0"/>
              </a:rPr>
              <a:t>géén verplichting, géén controle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nl-BE" sz="2400" dirty="0">
                <a:solidFill>
                  <a:schemeClr val="tx2"/>
                </a:solidFill>
                <a:latin typeface="Trebuchet MS" panose="020B0603020202020204" pitchFamily="34" charset="0"/>
              </a:rPr>
              <a:t>maatregelen zijn </a:t>
            </a:r>
            <a:r>
              <a:rPr lang="nl-BE" sz="2400" b="1" dirty="0">
                <a:solidFill>
                  <a:schemeClr val="tx2"/>
                </a:solidFill>
                <a:latin typeface="Trebuchet MS" panose="020B0603020202020204" pitchFamily="34" charset="0"/>
              </a:rPr>
              <a:t>tijdelijk</a:t>
            </a:r>
            <a:r>
              <a:rPr lang="nl-BE" sz="2400" dirty="0">
                <a:solidFill>
                  <a:schemeClr val="tx2"/>
                </a:solidFill>
                <a:latin typeface="Trebuchet MS" panose="020B0603020202020204" pitchFamily="34" charset="0"/>
              </a:rPr>
              <a:t> </a:t>
            </a:r>
            <a:r>
              <a:rPr lang="nl-BE" sz="2400" dirty="0">
                <a:solidFill>
                  <a:schemeClr val="tx2"/>
                </a:solidFill>
                <a:latin typeface="Trebuchet MS" panose="020B0603020202020204" pitchFamily="34" charset="0"/>
                <a:sym typeface="Wingdings" panose="05000000000000000000" pitchFamily="2" charset="2"/>
              </a:rPr>
              <a:t> veranderen naarmate er meer data en inzicht beschikbaar komen </a:t>
            </a:r>
            <a:endParaRPr lang="nl-BE" sz="2400" dirty="0">
              <a:solidFill>
                <a:schemeClr val="tx2"/>
              </a:solidFill>
              <a:latin typeface="Trebuchet MS" panose="020B0603020202020204" pitchFamily="34" charset="0"/>
            </a:endParaRPr>
          </a:p>
          <a:p>
            <a:endParaRPr lang="nl-BE" sz="2400" dirty="0">
              <a:solidFill>
                <a:srgbClr val="33816E"/>
              </a:solidFill>
              <a:latin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3641702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Afbeelding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066591" y="6270171"/>
            <a:ext cx="963251" cy="487722"/>
          </a:xfrm>
          <a:prstGeom prst="rect">
            <a:avLst/>
          </a:prstGeom>
        </p:spPr>
      </p:pic>
      <p:sp>
        <p:nvSpPr>
          <p:cNvPr id="2" name="Tekstvak 1"/>
          <p:cNvSpPr txBox="1"/>
          <p:nvPr/>
        </p:nvSpPr>
        <p:spPr>
          <a:xfrm>
            <a:off x="1070284" y="520511"/>
            <a:ext cx="10477932" cy="58169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3200" dirty="0">
                <a:solidFill>
                  <a:srgbClr val="33816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</a:rPr>
              <a:t>ZONE VAN 100 METER ROND DE SITE </a:t>
            </a:r>
          </a:p>
          <a:p>
            <a:endParaRPr lang="nl-BE" sz="2400" b="1" u="sng" dirty="0">
              <a:solidFill>
                <a:srgbClr val="33816E"/>
              </a:solidFill>
              <a:latin typeface="Trebuchet MS" panose="020B0603020202020204" pitchFamily="34" charset="0"/>
            </a:endParaRPr>
          </a:p>
          <a:p>
            <a:r>
              <a:rPr lang="nl-BE" sz="2400" b="1" dirty="0">
                <a:solidFill>
                  <a:schemeClr val="accent6">
                    <a:lumMod val="75000"/>
                  </a:schemeClr>
                </a:solidFill>
                <a:latin typeface="Trebuchet MS" panose="020B0603020202020204" pitchFamily="34" charset="0"/>
              </a:rPr>
              <a:t>KWETSBARE PERSONEN: </a:t>
            </a:r>
            <a:r>
              <a:rPr lang="nl-BE" sz="2400" dirty="0">
                <a:solidFill>
                  <a:srgbClr val="33816E"/>
                </a:solidFill>
                <a:latin typeface="Trebuchet MS" panose="020B0603020202020204" pitchFamily="34" charset="0"/>
              </a:rPr>
              <a:t>  </a:t>
            </a:r>
          </a:p>
          <a:p>
            <a:r>
              <a:rPr lang="nl-BE" sz="2000" i="1" dirty="0">
                <a:solidFill>
                  <a:schemeClr val="tx2"/>
                </a:solidFill>
                <a:latin typeface="Trebuchet MS" panose="020B0603020202020204" pitchFamily="34" charset="0"/>
              </a:rPr>
              <a:t>(ouderen, kinderen tot 12 jaar, immuunverzwakte personen, vrouwen die zwanger zijn of willen worden, vrouwen die borstvoeding geven) </a:t>
            </a:r>
          </a:p>
          <a:p>
            <a:r>
              <a:rPr lang="nl-BE" sz="2000" dirty="0">
                <a:solidFill>
                  <a:schemeClr val="tx2"/>
                </a:solidFill>
                <a:latin typeface="Trebuchet MS" panose="020B0603020202020204" pitchFamily="34" charset="0"/>
              </a:rPr>
              <a:t>    - eet geen zelf-geteelde groenten en fruit</a:t>
            </a:r>
          </a:p>
          <a:p>
            <a:r>
              <a:rPr lang="nl-BE" sz="2000" dirty="0">
                <a:solidFill>
                  <a:schemeClr val="tx2"/>
                </a:solidFill>
                <a:latin typeface="Trebuchet MS" panose="020B0603020202020204" pitchFamily="34" charset="0"/>
              </a:rPr>
              <a:t>    - eet geen eieren van eigen kippen </a:t>
            </a:r>
          </a:p>
          <a:p>
            <a:r>
              <a:rPr lang="nl-BE" sz="2000" dirty="0">
                <a:solidFill>
                  <a:schemeClr val="tx2"/>
                </a:solidFill>
                <a:latin typeface="Trebuchet MS" panose="020B0603020202020204" pitchFamily="34" charset="0"/>
              </a:rPr>
              <a:t>    - eet geen zelf-geteeld kleinvee (kippen, konijnen)</a:t>
            </a:r>
          </a:p>
          <a:p>
            <a:endParaRPr lang="nl-BE" sz="2400" dirty="0">
              <a:solidFill>
                <a:srgbClr val="33816E"/>
              </a:solidFill>
              <a:latin typeface="Trebuchet MS" panose="020B0603020202020204" pitchFamily="34" charset="0"/>
            </a:endParaRPr>
          </a:p>
          <a:p>
            <a:r>
              <a:rPr lang="nl-BE" sz="2400" b="1" dirty="0">
                <a:solidFill>
                  <a:schemeClr val="accent6">
                    <a:lumMod val="75000"/>
                  </a:schemeClr>
                </a:solidFill>
                <a:latin typeface="Trebuchet MS" panose="020B0603020202020204" pitchFamily="34" charset="0"/>
              </a:rPr>
              <a:t>ALGEMENE BEVOLKING: </a:t>
            </a:r>
          </a:p>
          <a:p>
            <a:r>
              <a:rPr lang="nl-BE" sz="2000" b="1" dirty="0">
                <a:solidFill>
                  <a:schemeClr val="tx2"/>
                </a:solidFill>
                <a:latin typeface="Trebuchet MS" panose="020B0603020202020204" pitchFamily="34" charset="0"/>
              </a:rPr>
              <a:t>    - </a:t>
            </a:r>
            <a:r>
              <a:rPr lang="nl-BE" sz="2000" dirty="0">
                <a:solidFill>
                  <a:schemeClr val="tx2"/>
                </a:solidFill>
                <a:latin typeface="Trebuchet MS" panose="020B0603020202020204" pitchFamily="34" charset="0"/>
              </a:rPr>
              <a:t>zelf-geteelde groenten en fruit </a:t>
            </a:r>
            <a:r>
              <a:rPr lang="nl-BE" sz="2000" dirty="0">
                <a:solidFill>
                  <a:schemeClr val="tx2"/>
                </a:solidFill>
                <a:latin typeface="Trebuchet MS" panose="020B0603020202020204" pitchFamily="34" charset="0"/>
                <a:sym typeface="Wingdings" panose="05000000000000000000" pitchFamily="2" charset="2"/>
              </a:rPr>
              <a:t> wissel af met producten uit handel,  </a:t>
            </a:r>
          </a:p>
          <a:p>
            <a:r>
              <a:rPr lang="nl-BE" sz="2000" dirty="0">
                <a:solidFill>
                  <a:schemeClr val="tx2"/>
                </a:solidFill>
                <a:latin typeface="Trebuchet MS" panose="020B0603020202020204" pitchFamily="34" charset="0"/>
                <a:sym typeface="Wingdings" panose="05000000000000000000" pitchFamily="2" charset="2"/>
              </a:rPr>
              <a:t>      varieer, was groenten en fruit (lauwwarm water)</a:t>
            </a:r>
          </a:p>
          <a:p>
            <a:r>
              <a:rPr lang="nl-BE" sz="2000" dirty="0">
                <a:solidFill>
                  <a:schemeClr val="tx2"/>
                </a:solidFill>
                <a:latin typeface="Trebuchet MS" panose="020B0603020202020204" pitchFamily="34" charset="0"/>
                <a:sym typeface="Wingdings" panose="05000000000000000000" pitchFamily="2" charset="2"/>
              </a:rPr>
              <a:t>    - eet maximaal 1 ei per week van eigen kippen</a:t>
            </a:r>
          </a:p>
          <a:p>
            <a:r>
              <a:rPr lang="nl-BE" sz="2000" dirty="0">
                <a:solidFill>
                  <a:schemeClr val="tx2"/>
                </a:solidFill>
                <a:latin typeface="Trebuchet MS" panose="020B0603020202020204" pitchFamily="34" charset="0"/>
                <a:sym typeface="Wingdings" panose="05000000000000000000" pitchFamily="2" charset="2"/>
              </a:rPr>
              <a:t>    - gebruik geen compost als meststof</a:t>
            </a:r>
          </a:p>
          <a:p>
            <a:r>
              <a:rPr lang="nl-BE" sz="2000" dirty="0">
                <a:solidFill>
                  <a:schemeClr val="tx2"/>
                </a:solidFill>
                <a:latin typeface="Trebuchet MS" panose="020B0603020202020204" pitchFamily="34" charset="0"/>
                <a:sym typeface="Wingdings" panose="05000000000000000000" pitchFamily="2" charset="2"/>
              </a:rPr>
              <a:t>    - vermijd dat braakliggende of losse grond verstuift of verwaait</a:t>
            </a:r>
          </a:p>
          <a:p>
            <a:endParaRPr lang="nl-BE" sz="2000" dirty="0">
              <a:solidFill>
                <a:srgbClr val="33816E"/>
              </a:solidFill>
              <a:latin typeface="Trebuchet MS" panose="020B0603020202020204" pitchFamily="34" charset="0"/>
              <a:sym typeface="Wingdings" panose="05000000000000000000" pitchFamily="2" charset="2"/>
            </a:endParaRPr>
          </a:p>
          <a:p>
            <a:r>
              <a:rPr lang="nl-BE" sz="2400" b="1" dirty="0">
                <a:solidFill>
                  <a:schemeClr val="accent6">
                    <a:lumMod val="75000"/>
                  </a:schemeClr>
                </a:solidFill>
                <a:latin typeface="Trebuchet MS" panose="020B0603020202020204" pitchFamily="34" charset="0"/>
                <a:sym typeface="Wingdings" panose="05000000000000000000" pitchFamily="2" charset="2"/>
              </a:rPr>
              <a:t>GOEDE HYGIËNE: </a:t>
            </a:r>
            <a:r>
              <a:rPr lang="nl-BE" sz="2000" dirty="0">
                <a:solidFill>
                  <a:schemeClr val="tx2"/>
                </a:solidFill>
                <a:latin typeface="Trebuchet MS" panose="020B0603020202020204" pitchFamily="34" charset="0"/>
                <a:sym typeface="Wingdings" panose="05000000000000000000" pitchFamily="2" charset="2"/>
              </a:rPr>
              <a:t>regelmatig handen wassen (vóór maaltijd), schoonmaken met water</a:t>
            </a:r>
            <a:r>
              <a:rPr lang="nl-BE" sz="2400" b="1" dirty="0">
                <a:solidFill>
                  <a:schemeClr val="tx2"/>
                </a:solidFill>
                <a:latin typeface="Trebuchet MS" panose="020B0603020202020204" pitchFamily="34" charset="0"/>
                <a:sym typeface="Wingdings" panose="05000000000000000000" pitchFamily="2" charset="2"/>
              </a:rPr>
              <a:t> </a:t>
            </a:r>
            <a:r>
              <a:rPr lang="nl-BE" sz="2400" b="1" dirty="0">
                <a:solidFill>
                  <a:schemeClr val="tx2"/>
                </a:solidFill>
                <a:latin typeface="Trebuchet MS" panose="020B0603020202020204" pitchFamily="34" charset="0"/>
              </a:rPr>
              <a:t>       </a:t>
            </a:r>
            <a:endParaRPr lang="nl-BE" sz="2400" b="1" u="sng" dirty="0">
              <a:solidFill>
                <a:schemeClr val="tx2"/>
              </a:solidFill>
              <a:latin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8721547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Afbeelding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066591" y="6270171"/>
            <a:ext cx="963251" cy="487722"/>
          </a:xfrm>
          <a:prstGeom prst="rect">
            <a:avLst/>
          </a:prstGeom>
        </p:spPr>
      </p:pic>
      <p:sp>
        <p:nvSpPr>
          <p:cNvPr id="2" name="Tekstvak 1"/>
          <p:cNvSpPr txBox="1"/>
          <p:nvPr/>
        </p:nvSpPr>
        <p:spPr>
          <a:xfrm>
            <a:off x="1143857" y="982966"/>
            <a:ext cx="10477932" cy="42780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3200" dirty="0">
                <a:solidFill>
                  <a:srgbClr val="33816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</a:rPr>
              <a:t>ZONE VAN 500 METER ROND DE SITE </a:t>
            </a:r>
          </a:p>
          <a:p>
            <a:endParaRPr lang="nl-BE" sz="2400" b="1" u="sng" dirty="0">
              <a:solidFill>
                <a:srgbClr val="33816E"/>
              </a:solidFill>
              <a:latin typeface="Trebuchet MS" panose="020B0603020202020204" pitchFamily="34" charset="0"/>
            </a:endParaRPr>
          </a:p>
          <a:p>
            <a:pPr marL="342900" indent="-342900">
              <a:buFontTx/>
              <a:buChar char="-"/>
            </a:pPr>
            <a:r>
              <a:rPr lang="nl-BE" sz="2400" dirty="0">
                <a:solidFill>
                  <a:schemeClr val="tx2"/>
                </a:solidFill>
                <a:latin typeface="Trebuchet MS" panose="020B0603020202020204" pitchFamily="34" charset="0"/>
              </a:rPr>
              <a:t>drink geen grondwater uit grondwaterputten en gebruik grondwater ook niet om thee, koffie of ijsblokjes te maken of om ermee te koken</a:t>
            </a:r>
          </a:p>
          <a:p>
            <a:pPr marL="342900" indent="-342900">
              <a:buFontTx/>
              <a:buChar char="-"/>
            </a:pPr>
            <a:r>
              <a:rPr lang="nl-BE" sz="2400" dirty="0">
                <a:solidFill>
                  <a:schemeClr val="tx2"/>
                </a:solidFill>
                <a:latin typeface="Trebuchet MS" panose="020B0603020202020204" pitchFamily="34" charset="0"/>
              </a:rPr>
              <a:t>gebruik grondwater niet om uw moestuin te bevochtigen of zwembad(jes) te vullen  </a:t>
            </a:r>
          </a:p>
          <a:p>
            <a:pPr marL="342900" indent="-342900">
              <a:buFontTx/>
              <a:buChar char="-"/>
            </a:pPr>
            <a:r>
              <a:rPr lang="nl-BE" sz="2400" dirty="0">
                <a:solidFill>
                  <a:schemeClr val="tx2"/>
                </a:solidFill>
                <a:latin typeface="Trebuchet MS" panose="020B0603020202020204" pitchFamily="34" charset="0"/>
              </a:rPr>
              <a:t>gebruik het grondwater enkel voor andere dingen zoals uw auto wassen, toilet doorspoelen, oprit afspuiten en planten water geven. </a:t>
            </a:r>
          </a:p>
          <a:p>
            <a:pPr marL="342900" indent="-342900">
              <a:buFontTx/>
              <a:buChar char="-"/>
            </a:pPr>
            <a:endParaRPr lang="nl-BE" sz="2400" dirty="0">
              <a:solidFill>
                <a:schemeClr val="tx2"/>
              </a:solidFill>
              <a:latin typeface="Trebuchet MS" panose="020B0603020202020204" pitchFamily="34" charset="0"/>
            </a:endParaRPr>
          </a:p>
          <a:p>
            <a:pPr marL="342900" indent="-342900">
              <a:buFontTx/>
              <a:buChar char="-"/>
            </a:pPr>
            <a:endParaRPr lang="nl-BE" sz="2400" dirty="0">
              <a:solidFill>
                <a:schemeClr val="tx2"/>
              </a:solidFill>
              <a:latin typeface="Trebuchet MS" panose="020B0603020202020204" pitchFamily="34" charset="0"/>
            </a:endParaRPr>
          </a:p>
          <a:p>
            <a:r>
              <a:rPr lang="nl-BE" sz="2400" dirty="0">
                <a:solidFill>
                  <a:schemeClr val="tx2"/>
                </a:solidFill>
                <a:latin typeface="Trebuchet MS" panose="020B0603020202020204" pitchFamily="34" charset="0"/>
                <a:sym typeface="Wingdings" panose="05000000000000000000" pitchFamily="2" charset="2"/>
              </a:rPr>
              <a:t> aansluitbare putwatergebruikers: sluit aan op openbaar waterleidingnet </a:t>
            </a:r>
            <a:endParaRPr lang="nl-BE" sz="2400" dirty="0">
              <a:solidFill>
                <a:schemeClr val="tx2"/>
              </a:solidFill>
              <a:latin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6155655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Afbeelding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066591" y="6270171"/>
            <a:ext cx="963251" cy="487722"/>
          </a:xfrm>
          <a:prstGeom prst="rect">
            <a:avLst/>
          </a:prstGeom>
        </p:spPr>
      </p:pic>
      <p:sp>
        <p:nvSpPr>
          <p:cNvPr id="2" name="Tekstvak 1"/>
          <p:cNvSpPr txBox="1"/>
          <p:nvPr/>
        </p:nvSpPr>
        <p:spPr>
          <a:xfrm>
            <a:off x="1070283" y="1032371"/>
            <a:ext cx="1080640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3200" dirty="0">
                <a:solidFill>
                  <a:srgbClr val="33816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</a:rPr>
              <a:t>ALGEMENE TIPS OM BLOOTSTELLING TE VERMINDEREN </a:t>
            </a:r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30797DFC-0147-471A-9D12-7B962F1D2EF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27938" y="2108054"/>
            <a:ext cx="1127858" cy="1060796"/>
          </a:xfrm>
          <a:prstGeom prst="rect">
            <a:avLst/>
          </a:prstGeom>
        </p:spPr>
      </p:pic>
      <p:sp>
        <p:nvSpPr>
          <p:cNvPr id="8" name="Tekstvak 7">
            <a:extLst>
              <a:ext uri="{FF2B5EF4-FFF2-40B4-BE49-F238E27FC236}">
                <a16:creationId xmlns:a16="http://schemas.microsoft.com/office/drawing/2014/main" id="{AD55D155-9336-46B0-AA3E-2626CCF08B4F}"/>
              </a:ext>
            </a:extLst>
          </p:cNvPr>
          <p:cNvSpPr txBox="1"/>
          <p:nvPr/>
        </p:nvSpPr>
        <p:spPr>
          <a:xfrm>
            <a:off x="2743200" y="2046652"/>
            <a:ext cx="832339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nl-BE" sz="2400" dirty="0">
                <a:solidFill>
                  <a:schemeClr val="tx2"/>
                </a:solidFill>
                <a:latin typeface="Trebuchet MS" panose="020B0603020202020204" pitchFamily="34" charset="0"/>
              </a:rPr>
              <a:t>gebruik keukengerei in </a:t>
            </a:r>
            <a:r>
              <a:rPr lang="nl-BE" sz="2400" b="1" dirty="0">
                <a:solidFill>
                  <a:schemeClr val="tx2"/>
                </a:solidFill>
                <a:latin typeface="Trebuchet MS" panose="020B0603020202020204" pitchFamily="34" charset="0"/>
              </a:rPr>
              <a:t>roestvrij staal of gietijzer</a:t>
            </a:r>
            <a:r>
              <a:rPr lang="nl-BE" sz="2400" dirty="0">
                <a:solidFill>
                  <a:schemeClr val="tx2"/>
                </a:solidFill>
                <a:latin typeface="Trebuchet MS" panose="020B0603020202020204" pitchFamily="34" charset="0"/>
              </a:rPr>
              <a:t>, of alternatieve (keramische of emaillen) antikleefpannen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BE" sz="2400" dirty="0">
                <a:solidFill>
                  <a:schemeClr val="tx2"/>
                </a:solidFill>
                <a:latin typeface="Trebuchet MS" panose="020B0603020202020204" pitchFamily="34" charset="0"/>
              </a:rPr>
              <a:t>breng </a:t>
            </a:r>
            <a:r>
              <a:rPr lang="nl-BE" sz="2400" b="1" dirty="0">
                <a:solidFill>
                  <a:schemeClr val="tx2"/>
                </a:solidFill>
                <a:latin typeface="Trebuchet MS" panose="020B0603020202020204" pitchFamily="34" charset="0"/>
              </a:rPr>
              <a:t>oude antikleefpannen/potten </a:t>
            </a:r>
            <a:r>
              <a:rPr lang="nl-BE" sz="2400" dirty="0">
                <a:solidFill>
                  <a:schemeClr val="tx2"/>
                </a:solidFill>
                <a:latin typeface="Trebuchet MS" panose="020B0603020202020204" pitchFamily="34" charset="0"/>
              </a:rPr>
              <a:t>naar het </a:t>
            </a:r>
            <a:r>
              <a:rPr lang="nl-BE" sz="2400" b="1" dirty="0">
                <a:solidFill>
                  <a:schemeClr val="tx2"/>
                </a:solidFill>
                <a:latin typeface="Trebuchet MS" panose="020B0603020202020204" pitchFamily="34" charset="0"/>
              </a:rPr>
              <a:t>recyclagepark</a:t>
            </a:r>
            <a:r>
              <a:rPr lang="nl-BE" sz="2400" dirty="0">
                <a:solidFill>
                  <a:schemeClr val="tx2"/>
                </a:solidFill>
                <a:latin typeface="Trebuchet MS" panose="020B0603020202020204" pitchFamily="34" charset="0"/>
              </a:rPr>
              <a:t> wanneer ze bekrast of beschadigd zijn  </a:t>
            </a:r>
          </a:p>
        </p:txBody>
      </p:sp>
      <p:sp>
        <p:nvSpPr>
          <p:cNvPr id="9" name="Tekstvak 8">
            <a:extLst>
              <a:ext uri="{FF2B5EF4-FFF2-40B4-BE49-F238E27FC236}">
                <a16:creationId xmlns:a16="http://schemas.microsoft.com/office/drawing/2014/main" id="{C0DC6AF2-A287-49E3-920A-3E4D09805D45}"/>
              </a:ext>
            </a:extLst>
          </p:cNvPr>
          <p:cNvSpPr txBox="1"/>
          <p:nvPr/>
        </p:nvSpPr>
        <p:spPr>
          <a:xfrm>
            <a:off x="2743200" y="4255969"/>
            <a:ext cx="877613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nl-BE" sz="2400" dirty="0">
                <a:solidFill>
                  <a:schemeClr val="tx2"/>
                </a:solidFill>
                <a:latin typeface="Trebuchet MS" panose="020B0603020202020204" pitchFamily="34" charset="0"/>
              </a:rPr>
              <a:t>gebruik waterafstotende producten die </a:t>
            </a:r>
            <a:r>
              <a:rPr lang="nl-BE" sz="2400" b="1" dirty="0">
                <a:solidFill>
                  <a:schemeClr val="tx2"/>
                </a:solidFill>
                <a:latin typeface="Trebuchet MS" panose="020B0603020202020204" pitchFamily="34" charset="0"/>
              </a:rPr>
              <a:t>vrij </a:t>
            </a:r>
            <a:r>
              <a:rPr lang="nl-BE" sz="2400" dirty="0">
                <a:solidFill>
                  <a:schemeClr val="tx2"/>
                </a:solidFill>
                <a:latin typeface="Trebuchet MS" panose="020B0603020202020204" pitchFamily="34" charset="0"/>
              </a:rPr>
              <a:t>zijn </a:t>
            </a:r>
            <a:r>
              <a:rPr lang="nl-BE" sz="2400" b="1" dirty="0">
                <a:solidFill>
                  <a:schemeClr val="tx2"/>
                </a:solidFill>
                <a:latin typeface="Trebuchet MS" panose="020B0603020202020204" pitchFamily="34" charset="0"/>
              </a:rPr>
              <a:t>van PFOS/PFOA</a:t>
            </a:r>
            <a:r>
              <a:rPr lang="nl-BE" sz="2400" dirty="0">
                <a:solidFill>
                  <a:schemeClr val="tx2"/>
                </a:solidFill>
                <a:latin typeface="Trebuchet MS" panose="020B0603020202020204" pitchFamily="34" charset="0"/>
              </a:rPr>
              <a:t>. Gebruik deze producten enkel buitenshuis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BE" sz="2400" b="1" dirty="0">
                <a:solidFill>
                  <a:schemeClr val="tx2"/>
                </a:solidFill>
                <a:latin typeface="Trebuchet MS" panose="020B0603020202020204" pitchFamily="34" charset="0"/>
              </a:rPr>
              <a:t>ventileer of verlucht </a:t>
            </a:r>
            <a:r>
              <a:rPr lang="nl-BE" sz="2400" dirty="0">
                <a:solidFill>
                  <a:schemeClr val="tx2"/>
                </a:solidFill>
                <a:latin typeface="Trebuchet MS" panose="020B0603020202020204" pitchFamily="34" charset="0"/>
              </a:rPr>
              <a:t>regelmatig je huis om de binnenlucht te verversen (vb. extra bij nieuwe meubels,…)</a:t>
            </a:r>
          </a:p>
        </p:txBody>
      </p:sp>
      <p:pic>
        <p:nvPicPr>
          <p:cNvPr id="10" name="Afbeelding 9">
            <a:extLst>
              <a:ext uri="{FF2B5EF4-FFF2-40B4-BE49-F238E27FC236}">
                <a16:creationId xmlns:a16="http://schemas.microsoft.com/office/drawing/2014/main" id="{B447CF6E-0968-45AC-9A88-8F558CD7358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27938" y="4377512"/>
            <a:ext cx="1152244" cy="10668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5628963"/>
      </p:ext>
    </p:extLst>
  </p:cSld>
  <p:clrMapOvr>
    <a:masterClrMapping/>
  </p:clrMapOvr>
</p:sld>
</file>

<file path=ppt/theme/theme1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toor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983</TotalTime>
  <Words>814</Words>
  <Application>Microsoft Office PowerPoint</Application>
  <PresentationFormat>Breedbeeld</PresentationFormat>
  <Paragraphs>99</Paragraphs>
  <Slides>13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4</vt:i4>
      </vt:variant>
      <vt:variant>
        <vt:lpstr>Thema</vt:lpstr>
      </vt:variant>
      <vt:variant>
        <vt:i4>1</vt:i4>
      </vt:variant>
      <vt:variant>
        <vt:lpstr>Diatitels</vt:lpstr>
      </vt:variant>
      <vt:variant>
        <vt:i4>13</vt:i4>
      </vt:variant>
    </vt:vector>
  </HeadingPairs>
  <TitlesOfParts>
    <vt:vector size="18" baseType="lpstr">
      <vt:lpstr>Arial</vt:lpstr>
      <vt:lpstr>Calibri</vt:lpstr>
      <vt:lpstr>Calibri Light</vt:lpstr>
      <vt:lpstr>Trebuchet MS</vt:lpstr>
      <vt:lpstr>Kantoorthema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</vt:vector>
  </TitlesOfParts>
  <Company>Hewlett-Packard Company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Liesbeth Van Peer</dc:creator>
  <cp:lastModifiedBy>Eekelaers Alex</cp:lastModifiedBy>
  <cp:revision>125</cp:revision>
  <dcterms:created xsi:type="dcterms:W3CDTF">2020-07-06T12:08:21Z</dcterms:created>
  <dcterms:modified xsi:type="dcterms:W3CDTF">2022-01-26T12:37:58Z</dcterms:modified>
</cp:coreProperties>
</file>