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2" r:id="rId3"/>
    <p:sldId id="258" r:id="rId4"/>
    <p:sldId id="262" r:id="rId5"/>
    <p:sldId id="294" r:id="rId6"/>
    <p:sldId id="263" r:id="rId7"/>
    <p:sldId id="275" r:id="rId8"/>
    <p:sldId id="285" r:id="rId9"/>
    <p:sldId id="264" r:id="rId10"/>
    <p:sldId id="278" r:id="rId11"/>
    <p:sldId id="272" r:id="rId12"/>
    <p:sldId id="290" r:id="rId13"/>
    <p:sldId id="286" r:id="rId14"/>
    <p:sldId id="287" r:id="rId15"/>
    <p:sldId id="265" r:id="rId16"/>
    <p:sldId id="279" r:id="rId17"/>
    <p:sldId id="292" r:id="rId18"/>
    <p:sldId id="280" r:id="rId19"/>
    <p:sldId id="266" r:id="rId20"/>
    <p:sldId id="267" r:id="rId21"/>
    <p:sldId id="270" r:id="rId22"/>
    <p:sldId id="295" r:id="rId23"/>
    <p:sldId id="300" r:id="rId24"/>
    <p:sldId id="299" r:id="rId25"/>
    <p:sldId id="297" r:id="rId26"/>
    <p:sldId id="298" r:id="rId27"/>
    <p:sldId id="296" r:id="rId28"/>
    <p:sldId id="291" r:id="rId29"/>
    <p:sldId id="283" r:id="rId30"/>
    <p:sldId id="260" r:id="rId31"/>
    <p:sldId id="288" r:id="rId32"/>
    <p:sldId id="289" r:id="rId33"/>
    <p:sldId id="301" r:id="rId34"/>
    <p:sldId id="293" r:id="rId35"/>
  </p:sldIdLst>
  <p:sldSz cx="9145588" cy="6858000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FA4"/>
    <a:srgbClr val="97C61B"/>
    <a:srgbClr val="F19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5232" autoAdjust="0"/>
  </p:normalViewPr>
  <p:slideViewPr>
    <p:cSldViewPr showGuides="1"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2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9EEBD-85DC-4685-8009-01B298EA5423}" type="datetimeFigureOut">
              <a:rPr lang="nl-BE" smtClean="0"/>
              <a:t>23/09/2020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5604F-4279-4006-BFFA-DE74373871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163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Denk ook aan de jeugdhuizen,</a:t>
            </a:r>
            <a:r>
              <a:rPr lang="nl-BE" baseline="0" dirty="0"/>
              <a:t> J@M vzw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5604F-4279-4006-BFFA-DE743738718B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632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FAC6D96-E7C4-4236-A0FE-3756B61F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8BB7-3258-441B-B170-8C6D61FFE4D6}" type="datetimeFigureOut">
              <a:rPr lang="nl-BE"/>
              <a:pPr>
                <a:defRPr/>
              </a:pPr>
              <a:t>23/09/2020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14A03B7-2209-4D9C-83EE-2968A03A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A4FD903-EE2B-4799-85A9-E7AD5273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2A635-2BD2-49B2-BCAA-A84EB43901AF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0095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1739978-F989-4E6E-8F52-30762FBF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040A-7AD9-4219-8C29-8B7E5E68E77B}" type="datetimeFigureOut">
              <a:rPr lang="nl-BE"/>
              <a:pPr>
                <a:defRPr/>
              </a:pPr>
              <a:t>23/09/2020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F6BF351A-A218-4289-8C74-1D038185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35F3D57-7C2D-4081-A6C6-67F8291D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60F5D-D2FF-4C14-97E8-954F18A10794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30186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380A35E-DE19-4803-9389-0F5176D9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9BB1-EDC7-45A3-A66A-7262BCC63B33}" type="datetimeFigureOut">
              <a:rPr lang="nl-BE"/>
              <a:pPr>
                <a:defRPr/>
              </a:pPr>
              <a:t>23/09/2020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2E4A3EC-B93D-420B-B131-A0B1E030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529DC5B-8787-432D-AA41-98529766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F8502-852C-4A22-B98C-C9C1F2CBAE4C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14990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2DF5511-2E24-46C7-906F-A8C71969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4A1F-6FCA-449C-954E-CADA3FB1808D}" type="datetimeFigureOut">
              <a:rPr lang="nl-BE"/>
              <a:pPr>
                <a:defRPr/>
              </a:pPr>
              <a:t>23/09/2020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C6D66C2-166D-4029-AFAD-4B3A518C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199529B5-C3CB-44CF-871A-536843B3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C7EC2-54E5-45AA-A414-3EF4306A3097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93812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AF85F5D-0C05-4EF2-8FE0-2FC746DB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C778-5F25-44C5-AF82-7B4B5AF7F419}" type="datetimeFigureOut">
              <a:rPr lang="nl-BE"/>
              <a:pPr>
                <a:defRPr/>
              </a:pPr>
              <a:t>23/09/2020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B799B05-C498-4207-8DBD-12311DEA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3042659-DFED-4F31-A446-9A87BC53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D5A89-DF99-4BB6-ACF3-D9401F746292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32257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xmlns="" id="{E9759A30-1822-4179-829C-8A1484FE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3F10-1B10-46F4-806A-FDC923D38BA4}" type="datetimeFigureOut">
              <a:rPr lang="nl-BE"/>
              <a:pPr>
                <a:defRPr/>
              </a:pPr>
              <a:t>23/09/2020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xmlns="" id="{7744DAB4-37BF-46AB-A660-337784A3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xmlns="" id="{71B26A3F-A222-477D-B6AA-5D9D04F4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DCF66-12E6-488E-9B43-9D79AA5E03E7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8767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xmlns="" id="{0A7AF3A6-F9E2-4EC5-9139-1C2135B3D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00793-D73D-4D5A-BD8D-727235E5B509}" type="datetimeFigureOut">
              <a:rPr lang="nl-BE"/>
              <a:pPr>
                <a:defRPr/>
              </a:pPr>
              <a:t>23/09/2020</a:t>
            </a:fld>
            <a:endParaRPr lang="nl-BE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xmlns="" id="{6D4E0E2F-3FE5-4FD0-A4DA-95519F786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xmlns="" id="{7A145DBC-5954-4A88-91C3-E6E70EC3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633C4-F52B-404E-BCD2-22DF07747FC6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99333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xmlns="" id="{E3576D93-D1DE-4678-92BF-59C2E366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B2E3-F191-4C09-9C8B-0FE0BE153B2B}" type="datetimeFigureOut">
              <a:rPr lang="nl-BE"/>
              <a:pPr>
                <a:defRPr/>
              </a:pPr>
              <a:t>23/09/2020</a:t>
            </a:fld>
            <a:endParaRPr lang="nl-BE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xmlns="" id="{133B3177-EFC9-48DE-A6D5-68B313B9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xmlns="" id="{A5CE867E-735E-46E1-A166-B741480F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5C6BA-BF55-4A89-B712-B640D3FD87AE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87400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xmlns="" id="{31617BF5-18D4-4BC1-819C-B4266941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24381-9750-4AA8-8655-DDE8179FA6F6}" type="datetimeFigureOut">
              <a:rPr lang="nl-BE"/>
              <a:pPr>
                <a:defRPr/>
              </a:pPr>
              <a:t>23/09/2020</a:t>
            </a:fld>
            <a:endParaRPr lang="nl-BE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xmlns="" id="{D43A3CD8-F972-47D6-9C3D-A7AA4AED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xmlns="" id="{A590F6A2-2C91-442B-A870-DDA22277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4F387-D4DB-4318-90DE-FB7B3B773F9A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58924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xmlns="" id="{3B7B4AA6-02F3-4032-A82A-5EF9744F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3C7F-F3F7-4524-867D-72FD25E92B53}" type="datetimeFigureOut">
              <a:rPr lang="nl-BE"/>
              <a:pPr>
                <a:defRPr/>
              </a:pPr>
              <a:t>23/09/2020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xmlns="" id="{D08BCC5E-A71E-4AA4-BDAE-D2C36792F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xmlns="" id="{33993C7D-52A2-4AD9-9839-E5861D4C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37566-0C0C-4545-B56E-36791293D2CF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45360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xmlns="" id="{704892A8-B245-46B3-9C67-3CD81A5C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300D-A44A-43BC-B0B8-D0728AC7139F}" type="datetimeFigureOut">
              <a:rPr lang="nl-BE"/>
              <a:pPr>
                <a:defRPr/>
              </a:pPr>
              <a:t>23/09/2020</a:t>
            </a:fld>
            <a:endParaRPr lang="nl-BE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xmlns="" id="{A9E0DFF6-9F11-4C38-B32F-0F33917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xmlns="" id="{75BD5742-3D71-4544-8302-91BA8188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80CA9-D04D-492C-A284-F8704D0F063B}" type="slidenum">
              <a:rPr lang="nl-BE" altLang="nl-BE"/>
              <a:pPr/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79198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xmlns="" id="{D3072ECC-5146-4995-87EB-0ABE70E536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31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xmlns="" id="{43AAA5C4-D29B-45F1-B548-0CE783FD97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311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modelstijlen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912FDFC-C194-4E9A-800E-0114F6647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3BDC37-96D8-47DB-9D24-D4AF07CAF773}" type="datetimeFigureOut">
              <a:rPr lang="nl-BE"/>
              <a:pPr>
                <a:defRPr/>
              </a:pPr>
              <a:t>23/09/2020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AAC6B15-49DD-45BF-AE1C-E45794B3A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7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58537B0-BBD6-476C-BF7D-EE0751AF9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47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F91B076F-D03D-49C5-B1E7-88B92BCDCF67}" type="slidenum">
              <a:rPr lang="nl-BE" altLang="nl-BE"/>
              <a:pPr/>
              <a:t>‹nr.›</a:t>
            </a:fld>
            <a:endParaRPr lang="nl-BE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>
            <a:extLst>
              <a:ext uri="{FF2B5EF4-FFF2-40B4-BE49-F238E27FC236}">
                <a16:creationId xmlns:a16="http://schemas.microsoft.com/office/drawing/2014/main" xmlns="" id="{3C85B3CF-9643-4D82-A837-C57228034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4821238"/>
            <a:ext cx="860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xmlns="" id="{FFCB3B5B-2D99-49F2-88E0-AFCAC0562DBA}"/>
              </a:ext>
            </a:extLst>
          </p:cNvPr>
          <p:cNvSpPr/>
          <p:nvPr/>
        </p:nvSpPr>
        <p:spPr>
          <a:xfrm>
            <a:off x="0" y="0"/>
            <a:ext cx="9145588" cy="3887788"/>
          </a:xfrm>
          <a:prstGeom prst="rect">
            <a:avLst/>
          </a:prstGeom>
          <a:solidFill>
            <a:srgbClr val="E67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052" name="Rectangle 5">
            <a:extLst>
              <a:ext uri="{FF2B5EF4-FFF2-40B4-BE49-F238E27FC236}">
                <a16:creationId xmlns:a16="http://schemas.microsoft.com/office/drawing/2014/main" xmlns="" id="{A03E734B-6A5D-433D-BE54-B5FC8F7222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4322" y="4293096"/>
            <a:ext cx="6945313" cy="2160240"/>
          </a:xfrm>
        </p:spPr>
        <p:txBody>
          <a:bodyPr/>
          <a:lstStyle/>
          <a:p>
            <a:pPr algn="l"/>
            <a:r>
              <a:rPr lang="nl-BE" altLang="nl-BE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Corona   sport &amp; jeugd </a:t>
            </a:r>
            <a:br>
              <a:rPr lang="nl-BE" altLang="nl-BE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</a:br>
            <a:r>
              <a:rPr lang="nl-BE" altLang="nl-BE" sz="10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</a:t>
            </a:r>
            <a:r>
              <a:rPr lang="nl-BE" altLang="nl-BE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/>
            </a:r>
            <a:br>
              <a:rPr lang="nl-BE" altLang="nl-BE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</a:br>
            <a:endParaRPr lang="nl-NL" altLang="nl-BE" sz="1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xmlns="" id="{4A74F383-19BC-4C17-9064-03D73AEE4F29}"/>
              </a:ext>
            </a:extLst>
          </p:cNvPr>
          <p:cNvSpPr/>
          <p:nvPr/>
        </p:nvSpPr>
        <p:spPr>
          <a:xfrm>
            <a:off x="2412554" y="5138766"/>
            <a:ext cx="144016" cy="168102"/>
          </a:xfrm>
          <a:prstGeom prst="ellipse">
            <a:avLst/>
          </a:prstGeom>
          <a:solidFill>
            <a:srgbClr val="E67FA4"/>
          </a:solidFill>
          <a:ln>
            <a:solidFill>
              <a:srgbClr val="E67F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661400" cy="4784725"/>
          </a:xfrm>
        </p:spPr>
        <p:txBody>
          <a:bodyPr/>
          <a:lstStyle/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Voorwaarden</a:t>
            </a:r>
          </a:p>
          <a:p>
            <a:pPr marL="0" indent="0">
              <a:buNone/>
            </a:pPr>
            <a:endParaRPr lang="nl-NL" altLang="nl-BE" sz="2800" b="1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Erkende Mechelse sportvereniging</a:t>
            </a:r>
          </a:p>
          <a:p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Berekening</a:t>
            </a:r>
          </a:p>
          <a:p>
            <a:pPr marL="0" indent="0">
              <a:buNone/>
            </a:pPr>
            <a:endParaRPr lang="nl-NL" altLang="nl-BE" sz="2800" b="1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Opsplitsing in 2 leeftijdscategorieën: +18 en –18 jaar</a:t>
            </a: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In elke categorie toelage volgens verdeelsleutel</a:t>
            </a:r>
          </a:p>
          <a:p>
            <a:r>
              <a:rPr 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De som van beide leeftijdscategorieën is de totale toelage </a:t>
            </a: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endParaRPr lang="nl-NL" altLang="nl-BE" sz="2800" dirty="0"/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65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481094" cy="4784725"/>
          </a:xfrm>
        </p:spPr>
        <p:txBody>
          <a:bodyPr/>
          <a:lstStyle/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Verdeelsleutel</a:t>
            </a:r>
          </a:p>
          <a:p>
            <a:pPr marL="0" indent="0">
              <a:buNone/>
            </a:pPr>
            <a:endParaRPr lang="nl-NL" altLang="nl-BE" sz="2800" b="1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lvl="0"/>
            <a:r>
              <a:rPr 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Ledenaantal tussen 1 en 20: €200</a:t>
            </a:r>
          </a:p>
          <a:p>
            <a:pPr lvl="0"/>
            <a:r>
              <a:rPr 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Ledenaantal tussen 21 en 50: €500</a:t>
            </a:r>
          </a:p>
          <a:p>
            <a:pPr lvl="0"/>
            <a:r>
              <a:rPr 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Ledenaantallen tussen 51 en 100: €1000</a:t>
            </a:r>
          </a:p>
          <a:p>
            <a:pPr lvl="0"/>
            <a:r>
              <a:rPr 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Ledenaantallen tussen 101 en 200: €2500</a:t>
            </a:r>
          </a:p>
          <a:p>
            <a:pPr lvl="0"/>
            <a:r>
              <a:rPr 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Ledenaantallen tussen 201 en 300: €4000</a:t>
            </a:r>
          </a:p>
          <a:p>
            <a:pPr lvl="0"/>
            <a:r>
              <a:rPr 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Ledenaantallen tussen 301 en 400: €5500</a:t>
            </a:r>
          </a:p>
          <a:p>
            <a:pPr lvl="0"/>
            <a:r>
              <a:rPr 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Ledenaantallen tussen 401 en 500: €6500</a:t>
            </a:r>
          </a:p>
          <a:p>
            <a:pPr lvl="0"/>
            <a:r>
              <a:rPr 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Ledenaantallen hoger dan 501: €10 000</a:t>
            </a: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3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481094" cy="4784725"/>
          </a:xfrm>
        </p:spPr>
        <p:txBody>
          <a:bodyPr/>
          <a:lstStyle/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Kostenplaatje</a:t>
            </a:r>
          </a:p>
          <a:p>
            <a:pPr marL="0" indent="0">
              <a:buNone/>
            </a:pPr>
            <a:endParaRPr lang="nl-NL" altLang="nl-BE" sz="2800" b="1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lvl="0"/>
            <a:r>
              <a:rPr 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Aantal clubs: 137</a:t>
            </a:r>
          </a:p>
          <a:p>
            <a:pPr lvl="0"/>
            <a:r>
              <a:rPr 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Totale toelage: € 301 600</a:t>
            </a: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19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14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3600" b="1" i="1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r>
              <a:rPr lang="nl-NL" altLang="nl-BE" sz="4000" b="1" i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Reglement inzake annulatie sportevenementen t.g.v. corona</a:t>
            </a: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693D615D-1E3E-45FC-833D-032A8EDFE7B9}"/>
              </a:ext>
            </a:extLst>
          </p:cNvPr>
          <p:cNvSpPr/>
          <p:nvPr/>
        </p:nvSpPr>
        <p:spPr>
          <a:xfrm>
            <a:off x="2286000" y="-95668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1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268760"/>
            <a:ext cx="8424391" cy="4784725"/>
          </a:xfrm>
        </p:spPr>
        <p:txBody>
          <a:bodyPr/>
          <a:lstStyle/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Financiële ondersteuning voor </a:t>
            </a: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sportevenementen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die in de periode van 13/63 tem 30/6 werden geannuleerd omwille van corona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Toelage is een tussenkomst in </a:t>
            </a: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niet-recupereerbare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</a:t>
            </a: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kosten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endParaRPr lang="nl-NL" altLang="nl-BE" sz="2800" dirty="0">
              <a:latin typeface="Proxima Nova Rg" panose="02000506030000020004" pitchFamily="50" charset="0"/>
            </a:endParaRPr>
          </a:p>
          <a:p>
            <a:endParaRPr lang="nl-NL" altLang="nl-BE" sz="2800" dirty="0"/>
          </a:p>
          <a:p>
            <a:endParaRPr lang="nl-NL" altLang="nl-BE" sz="2800" dirty="0"/>
          </a:p>
          <a:p>
            <a:pPr marL="0" indent="0">
              <a:buNone/>
            </a:pPr>
            <a:r>
              <a:rPr lang="nl-BE" dirty="0"/>
              <a:t> </a:t>
            </a:r>
            <a:endParaRPr lang="nl-BE" sz="1600" dirty="0"/>
          </a:p>
          <a:p>
            <a:endParaRPr lang="nl-NL" altLang="nl-BE" sz="2800" dirty="0"/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595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>
              <a:buNone/>
            </a:pPr>
            <a:r>
              <a:rPr lang="nl-BE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Voorwaarden</a:t>
            </a:r>
          </a:p>
          <a:p>
            <a:endParaRPr lang="nl-BE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Erkende Mechelse sportvereniging is organisator</a:t>
            </a:r>
          </a:p>
          <a:p>
            <a:endParaRPr lang="nl-NL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Evenement op Mechels grondgebied</a:t>
            </a:r>
          </a:p>
          <a:p>
            <a:endParaRPr lang="nl-BE" b="1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Evenement met een openbaar karakter  </a:t>
            </a:r>
            <a:endParaRPr lang="nl-BE" b="1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endParaRPr lang="nl-BE" b="1" dirty="0">
              <a:latin typeface="Proxima Nova Rg" panose="02000506030000020004" pitchFamily="50" charset="0"/>
            </a:endParaRPr>
          </a:p>
          <a:p>
            <a:endParaRPr lang="nl-NL" altLang="nl-BE" sz="2800" dirty="0">
              <a:latin typeface="Proxima Nova Rg" panose="02000506030000020004" pitchFamily="50" charset="0"/>
            </a:endParaRP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33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>
              <a:buNone/>
            </a:pP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Volgende activiteiten komen in aanmerking</a:t>
            </a:r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:</a:t>
            </a:r>
            <a:endParaRPr 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Tornooien, sportoptredens en -gala’s, wedstrijden buiten competitie, recreatieve sportevenementen</a:t>
            </a:r>
            <a:endParaRPr 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endParaRPr lang="nl-NL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Volgende activiteiten komen NIET in aanmerking</a:t>
            </a:r>
            <a:endParaRPr lang="nl-BE" sz="2800" b="1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Reguliere competitie en trainingsmomenten, muziekfestivals en –optredens, eet- en drankfestijnen, quiz en zoektochten, fuiven en feesten</a:t>
            </a:r>
            <a:endParaRPr 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endParaRPr lang="nl-NL" altLang="nl-BE" sz="2800" dirty="0"/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140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61" y="1340768"/>
            <a:ext cx="8540750" cy="4784725"/>
          </a:xfrm>
        </p:spPr>
        <p:txBody>
          <a:bodyPr/>
          <a:lstStyle/>
          <a:p>
            <a:pPr marL="0" indent="0">
              <a:buNone/>
            </a:pPr>
            <a:endParaRPr lang="nl-NL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Niet-recupereerbare kosten zijn kosten die werden aangerekend en die door de vereniging werden betaald en waarbij geen terugbetaling gebeurde via een creditnota, voucher, kwijting, … .</a:t>
            </a: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79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60" y="1340768"/>
            <a:ext cx="8662027" cy="4784725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Niet-recupereerbare kosten die in aanmerking komen:</a:t>
            </a:r>
            <a:endParaRPr 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endParaRPr lang="nl-NL" sz="2800" b="1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promotiemateriaal</a:t>
            </a:r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: papieren flyers, affiches, spandoeken met datum, … </a:t>
            </a:r>
          </a:p>
          <a:p>
            <a:endParaRPr 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huur</a:t>
            </a:r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</a:t>
            </a: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sportinfrastructuur</a:t>
            </a:r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: kosten van zaalhuur. </a:t>
            </a:r>
          </a:p>
          <a:p>
            <a:endParaRPr 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huur logistiek materiaal</a:t>
            </a:r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: huur tafels, stoelen, licht- en klankmateriaal, </a:t>
            </a:r>
            <a:r>
              <a:rPr lang="nl-NL" sz="2800" dirty="0" err="1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bepijling</a:t>
            </a:r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, … ).</a:t>
            </a: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60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540750" cy="4784725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Niet-recupereerbare kosten die </a:t>
            </a: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NIET</a:t>
            </a:r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in aanmerking komen</a:t>
            </a:r>
          </a:p>
          <a:p>
            <a:pPr marL="0" indent="0">
              <a:buNone/>
            </a:pPr>
            <a:endParaRPr 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Voeding en drank, tickets, kledij, overnachtingen,  digitale publiciteit, vergoedingen personeel, sportbegeleiders en vrijwilligers, spelers, …</a:t>
            </a:r>
            <a:endParaRPr 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endParaRPr lang="nl-NL" altLang="nl-BE" sz="2800" dirty="0"/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26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r>
              <a:rPr lang="nl-NL" altLang="nl-BE" sz="40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SITUERING</a:t>
            </a: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693D615D-1E3E-45FC-833D-032A8EDFE7B9}"/>
              </a:ext>
            </a:extLst>
          </p:cNvPr>
          <p:cNvSpPr/>
          <p:nvPr/>
        </p:nvSpPr>
        <p:spPr>
          <a:xfrm>
            <a:off x="2286000" y="-95668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88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>
                <a:latin typeface="Proxima Nova Rg" panose="02000506030000020004" pitchFamily="50" charset="0"/>
              </a:rPr>
              <a:t> </a:t>
            </a: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Berekening</a:t>
            </a:r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:</a:t>
            </a:r>
            <a:endParaRPr lang="nl-BE" sz="2800" b="1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BE" sz="27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 som</a:t>
            </a:r>
            <a:r>
              <a:rPr lang="nl-NL" sz="27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alle gemaakte kosten alle aanvragen	</a:t>
            </a:r>
          </a:p>
          <a:p>
            <a:pPr marL="0" indent="0">
              <a:buNone/>
            </a:pPr>
            <a:r>
              <a:rPr lang="nl-NL" sz="27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		   50 000 euro </a:t>
            </a:r>
          </a:p>
          <a:p>
            <a:pPr marL="0" indent="0">
              <a:buNone/>
            </a:pPr>
            <a:endParaRPr lang="nl-NL" sz="24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sz="27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 het clubtotaal </a:t>
            </a:r>
          </a:p>
          <a:p>
            <a:pPr marL="0" indent="0">
              <a:buNone/>
            </a:pPr>
            <a:r>
              <a:rPr lang="nl-NL" sz="27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   coëfficiënt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</a:t>
            </a:r>
          </a:p>
          <a:p>
            <a:pPr marL="0" indent="0">
              <a:buNone/>
            </a:pPr>
            <a:endParaRPr lang="nl-BE" sz="2800" b="1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sz="27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De sportvereniging kan geen toelage ontvangen die hoger is dan de gemaakte kosten</a:t>
            </a:r>
            <a:endParaRPr lang="nl-NL" altLang="nl-BE" sz="2700" dirty="0"/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xmlns="" id="{16BE049E-10BC-404C-A170-2D02D0E2CA23}"/>
              </a:ext>
            </a:extLst>
          </p:cNvPr>
          <p:cNvCxnSpPr>
            <a:cxnSpLocks/>
          </p:cNvCxnSpPr>
          <p:nvPr/>
        </p:nvCxnSpPr>
        <p:spPr>
          <a:xfrm>
            <a:off x="756370" y="2348880"/>
            <a:ext cx="619268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xmlns="" id="{7F9E76B0-3E43-4FE9-A70B-B3CF94B0F2C6}"/>
              </a:ext>
            </a:extLst>
          </p:cNvPr>
          <p:cNvCxnSpPr>
            <a:cxnSpLocks/>
          </p:cNvCxnSpPr>
          <p:nvPr/>
        </p:nvCxnSpPr>
        <p:spPr>
          <a:xfrm>
            <a:off x="756370" y="3789040"/>
            <a:ext cx="20882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0ACAD601-D588-44FC-9750-5AE852743AA0}"/>
              </a:ext>
            </a:extLst>
          </p:cNvPr>
          <p:cNvSpPr txBox="1"/>
          <p:nvPr/>
        </p:nvSpPr>
        <p:spPr>
          <a:xfrm>
            <a:off x="7021066" y="1988841"/>
            <a:ext cx="217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7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= coëfficiënt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B083336B-E79E-4C3A-B020-7405E20970C9}"/>
              </a:ext>
            </a:extLst>
          </p:cNvPr>
          <p:cNvSpPr txBox="1"/>
          <p:nvPr/>
        </p:nvSpPr>
        <p:spPr>
          <a:xfrm>
            <a:off x="3030190" y="3502967"/>
            <a:ext cx="32707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7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= toelage per club</a:t>
            </a:r>
          </a:p>
        </p:txBody>
      </p:sp>
    </p:spTree>
    <p:extLst>
      <p:ext uri="{BB962C8B-B14F-4D97-AF65-F5344CB8AC3E}">
        <p14:creationId xmlns:p14="http://schemas.microsoft.com/office/powerpoint/2010/main" val="2378271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Kostenplaatje</a:t>
            </a:r>
          </a:p>
          <a:p>
            <a:pPr marL="0" indent="0">
              <a:buNone/>
            </a:pPr>
            <a:endParaRPr lang="nl-NL" altLang="nl-BE" sz="2800" b="1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Aanvragen mogelijk tot 16 oktober 2020</a:t>
            </a:r>
          </a:p>
          <a:p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Totale toelagepost: €50 000</a:t>
            </a:r>
            <a:endParaRPr lang="nl-BE" sz="2800" b="1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endParaRPr lang="nl-NL" altLang="nl-BE" sz="2800" dirty="0"/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80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r>
              <a:rPr lang="nl-NL" altLang="nl-BE" sz="40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Financiële ondersteuning jeugdwerk</a:t>
            </a: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693D615D-1E3E-45FC-833D-032A8EDFE7B9}"/>
              </a:ext>
            </a:extLst>
          </p:cNvPr>
          <p:cNvSpPr/>
          <p:nvPr/>
        </p:nvSpPr>
        <p:spPr>
          <a:xfrm>
            <a:off x="2286000" y="-95668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45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14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3600" b="1" i="1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r>
              <a:rPr lang="nl-NL" altLang="nl-BE" sz="4000" b="1" i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Hinderpremie erkend jeugdwerk </a:t>
            </a: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693D615D-1E3E-45FC-833D-032A8EDFE7B9}"/>
              </a:ext>
            </a:extLst>
          </p:cNvPr>
          <p:cNvSpPr/>
          <p:nvPr/>
        </p:nvSpPr>
        <p:spPr>
          <a:xfrm>
            <a:off x="2286000" y="-95668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75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Financiële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ondersteuning voor erkende Mechels jeugdwerk (jeugdhuizen, jeugdverenigingen, speelpleinwerkingen)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Jeugdwerk kreeg deze </a:t>
            </a: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automatisch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– geen bewijslast. 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Verdeling op basis van puntenverdeling werkingssubsidies en extra kamptoelage </a:t>
            </a:r>
          </a:p>
          <a:p>
            <a:pPr marL="0" indent="0">
              <a:buNone/>
            </a:pPr>
            <a:endParaRPr 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endParaRPr lang="nl-NL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43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r>
              <a:rPr lang="nl-NL" altLang="nl-BE" sz="40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Ondersteuning partners met focus op kwetsbare doelgroepen </a:t>
            </a: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693D615D-1E3E-45FC-833D-032A8EDFE7B9}"/>
              </a:ext>
            </a:extLst>
          </p:cNvPr>
          <p:cNvSpPr/>
          <p:nvPr/>
        </p:nvSpPr>
        <p:spPr>
          <a:xfrm>
            <a:off x="2286000" y="-95668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93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>
              <a:buNone/>
            </a:pP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</a:t>
            </a:r>
          </a:p>
          <a:p>
            <a:pPr marL="0" indent="0">
              <a:buNone/>
            </a:pP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Ondersteuning jeugdwerkpartners ROJM, J@M en Buurtsport 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Extra activiteiten</a:t>
            </a: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Extra opening tijdens de zomermaanden </a:t>
            </a: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Actiepunten opgesteld i.s.m. partners en dienst preventie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endParaRPr lang="nl-NL" altLang="nl-BE" sz="2800" dirty="0"/>
          </a:p>
          <a:p>
            <a:endParaRPr lang="nl-NL" altLang="nl-BE" sz="2800" dirty="0"/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938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r>
              <a:rPr lang="nl-NL" altLang="nl-BE" sz="40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Materiële ondersteuning </a:t>
            </a: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693D615D-1E3E-45FC-833D-032A8EDFE7B9}"/>
              </a:ext>
            </a:extLst>
          </p:cNvPr>
          <p:cNvSpPr/>
          <p:nvPr/>
        </p:nvSpPr>
        <p:spPr>
          <a:xfrm>
            <a:off x="2286000" y="-95668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69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r>
              <a:rPr lang="nl-NL" altLang="nl-BE" sz="4000" b="1" i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Hygiënepakket</a:t>
            </a: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693D615D-1E3E-45FC-833D-032A8EDFE7B9}"/>
              </a:ext>
            </a:extLst>
          </p:cNvPr>
          <p:cNvSpPr/>
          <p:nvPr/>
        </p:nvSpPr>
        <p:spPr>
          <a:xfrm>
            <a:off x="2286000" y="-95668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36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Voorwaarden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</a:t>
            </a: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Erkende sport- of jeugdvereniging</a:t>
            </a:r>
          </a:p>
          <a:p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Aanvraag indienen</a:t>
            </a:r>
          </a:p>
          <a:p>
            <a:pPr marL="0" indent="0">
              <a:buNone/>
            </a:pPr>
            <a:endParaRPr lang="nl-NL" altLang="nl-BE" sz="12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Inhoud pakket</a:t>
            </a: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Keukenrol, </a:t>
            </a:r>
            <a:r>
              <a:rPr lang="nl-NL" altLang="nl-BE" sz="2800" dirty="0" err="1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handgel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, allesreiniger</a:t>
            </a:r>
          </a:p>
          <a:p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Aantal producten </a:t>
            </a:r>
            <a:r>
              <a:rPr lang="nl-NL" altLang="nl-BE" sz="2800" dirty="0" err="1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o.b.v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grootte vereniging</a:t>
            </a:r>
          </a:p>
          <a:p>
            <a:pPr marL="0" indent="0">
              <a:buNone/>
            </a:pPr>
            <a:endParaRPr lang="nl-NL" altLang="nl-BE" sz="2800" dirty="0"/>
          </a:p>
          <a:p>
            <a:endParaRPr lang="nl-NL" altLang="nl-BE" sz="2800" dirty="0"/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94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14 maart 2020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: </a:t>
            </a:r>
            <a:r>
              <a:rPr lang="nl-NL" altLang="nl-BE" sz="2800" dirty="0" err="1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lockdown</a:t>
            </a: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</a:t>
            </a:r>
            <a:r>
              <a:rPr lang="nl-NL" altLang="nl-BE" sz="24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Afgelasten sportevenementen, clubtrainingen, wedstrijden, eetfestijnen, …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nl-NL" altLang="nl-BE" sz="24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Afgelasten alle activiteiten van het jeugdwerk (werkingsmomenten, eetfestijnen, …)</a:t>
            </a:r>
          </a:p>
          <a:p>
            <a:pPr marL="0" indent="0">
              <a:buNone/>
            </a:pPr>
            <a:endParaRPr lang="nl-NL" altLang="nl-BE" sz="24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Half mei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: bevraging sportclubs en jeugdwerk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Financiële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</a:t>
            </a: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fondsen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vanuit Stad Mechelen en Vlaanderen</a:t>
            </a:r>
          </a:p>
          <a:p>
            <a:endParaRPr lang="nl-NL" altLang="nl-BE" sz="2800" dirty="0"/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Pakketten 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werden</a:t>
            </a: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bezorgd 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aan: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Aantal sportclubs: 92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Aantal jeugdverenigingen: 11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Totale kostprijs: €12 201,42</a:t>
            </a:r>
          </a:p>
          <a:p>
            <a:endParaRPr lang="nl-NL" altLang="nl-BE" sz="2800" dirty="0"/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115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r>
              <a:rPr lang="nl-NL" altLang="nl-BE" sz="4000" b="1" i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Wasstraten</a:t>
            </a: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693D615D-1E3E-45FC-833D-032A8EDFE7B9}"/>
              </a:ext>
            </a:extLst>
          </p:cNvPr>
          <p:cNvSpPr/>
          <p:nvPr/>
        </p:nvSpPr>
        <p:spPr>
          <a:xfrm>
            <a:off x="2286000" y="-95668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0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>
              <a:buNone/>
            </a:pP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</a:t>
            </a:r>
          </a:p>
          <a:p>
            <a:pPr marL="0" indent="0">
              <a:buNone/>
            </a:pP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De Stad koopt 6 </a:t>
            </a: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wasstraten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: 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1 voor werking Buurtsport</a:t>
            </a: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5 voor uitlenen aan jeugd- en sportverenigingen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Totale </a:t>
            </a: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kostprijs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: €4877,81</a:t>
            </a:r>
          </a:p>
          <a:p>
            <a:pPr marL="0" indent="0">
              <a:buNone/>
            </a:pPr>
            <a:endParaRPr lang="nl-NL" altLang="nl-BE" sz="2800" dirty="0"/>
          </a:p>
          <a:p>
            <a:endParaRPr lang="nl-NL" altLang="nl-BE" sz="2800" dirty="0"/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524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r>
              <a:rPr lang="nl-NL" altLang="nl-BE" sz="40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RESTBEDRAG BOVENLOKALE MIDDELEN VLAAMSE OVERHEID</a:t>
            </a: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693D615D-1E3E-45FC-833D-032A8EDFE7B9}"/>
              </a:ext>
            </a:extLst>
          </p:cNvPr>
          <p:cNvSpPr/>
          <p:nvPr/>
        </p:nvSpPr>
        <p:spPr>
          <a:xfrm>
            <a:off x="2286000" y="-95668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88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540750" cy="4784725"/>
          </a:xfrm>
        </p:spPr>
        <p:txBody>
          <a:bodyPr/>
          <a:lstStyle/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Restbedrag</a:t>
            </a:r>
          </a:p>
          <a:p>
            <a:pPr marL="0" indent="0">
              <a:buNone/>
            </a:pPr>
            <a:endParaRPr lang="nl-NL" altLang="nl-BE" sz="2800" b="1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Restbedrag afkomstig van Vlaanderen: €300 000</a:t>
            </a:r>
          </a:p>
          <a:p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Financiële buffer voor verdere coronacrisis</a:t>
            </a:r>
          </a:p>
          <a:p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Oprichting van een commissie die onderzoekt waar verdere noden en behoeften zijn </a:t>
            </a:r>
          </a:p>
          <a:p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endParaRPr lang="nl-NL" altLang="nl-BE" sz="2800" dirty="0"/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8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661400" cy="4784725"/>
          </a:xfrm>
        </p:spPr>
        <p:txBody>
          <a:bodyPr/>
          <a:lstStyle/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Resultaten bevraging sport 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Kwijtschelden </a:t>
            </a: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huur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infrastructuur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Verlies </a:t>
            </a: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inkomsten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cafetaria en activiteiten 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Afhaken </a:t>
            </a: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sponsoring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Vraag naar </a:t>
            </a: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financiële en materiële ondersteuning</a:t>
            </a: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70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661400" cy="4784725"/>
          </a:xfrm>
        </p:spPr>
        <p:txBody>
          <a:bodyPr/>
          <a:lstStyle/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Resultaten bevraging jeugd</a:t>
            </a:r>
          </a:p>
          <a:p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Wegvallen </a:t>
            </a: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kasacties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jeugdwerk </a:t>
            </a:r>
          </a:p>
          <a:p>
            <a:pPr lvl="1"/>
            <a:r>
              <a:rPr lang="nl-NL" altLang="nl-BE" sz="24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Kosten kamp lopen hoger op </a:t>
            </a:r>
          </a:p>
          <a:p>
            <a:pPr lvl="1"/>
            <a:r>
              <a:rPr lang="nl-NL" altLang="nl-BE" sz="24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Extra materiaalaankoop voor kamp </a:t>
            </a:r>
          </a:p>
          <a:p>
            <a:pPr lvl="1"/>
            <a:r>
              <a:rPr lang="nl-NL" altLang="nl-BE" sz="24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Infrastructuurwerken 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Zorgen over lange termijn gevolgen en duur van deze coronacrisis</a:t>
            </a:r>
          </a:p>
          <a:p>
            <a:pPr lvl="1"/>
            <a:endParaRPr lang="nl-NL" altLang="nl-BE" sz="24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457200" lvl="1" indent="0">
              <a:buNone/>
            </a:pPr>
            <a:endParaRPr lang="nl-NL" altLang="nl-BE" sz="24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00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540750" cy="4784725"/>
          </a:xfrm>
        </p:spPr>
        <p:txBody>
          <a:bodyPr/>
          <a:lstStyle/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Actieplan sport en jeugd 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Financiële ondersteuning van de verenigingen</a:t>
            </a:r>
            <a:endParaRPr lang="nl-NL" altLang="nl-BE" sz="24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457200" lvl="1" indent="0">
              <a:buNone/>
            </a:pPr>
            <a:endParaRPr lang="nl-NL" altLang="nl-BE" sz="24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Materiële ondersteuning d.m.v. </a:t>
            </a:r>
            <a:r>
              <a:rPr lang="nl-NL" altLang="nl-BE" sz="2800" dirty="0" err="1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hygiënepakketen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en wasstraten</a:t>
            </a:r>
            <a:endParaRPr lang="nl-NL" altLang="nl-BE" sz="24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457200" lvl="1" indent="0">
              <a:buNone/>
            </a:pPr>
            <a:endParaRPr lang="nl-NL" altLang="nl-BE" sz="24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lvl="1"/>
            <a:endParaRPr lang="nl-NL" altLang="nl-BE" sz="24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20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r>
              <a:rPr lang="nl-NL" altLang="nl-BE" sz="40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Financiële ondersteuning sportverenigingen </a:t>
            </a: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693D615D-1E3E-45FC-833D-032A8EDFE7B9}"/>
              </a:ext>
            </a:extLst>
          </p:cNvPr>
          <p:cNvSpPr/>
          <p:nvPr/>
        </p:nvSpPr>
        <p:spPr>
          <a:xfrm>
            <a:off x="2286000" y="-95668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1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341438"/>
            <a:ext cx="8204200" cy="4784725"/>
          </a:xfrm>
        </p:spPr>
        <p:txBody>
          <a:bodyPr/>
          <a:lstStyle/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endParaRPr lang="nl-NL" altLang="nl-BE" sz="2800" b="1" dirty="0">
              <a:latin typeface="Proxima Nova Rg" panose="02000506030000020004" pitchFamily="50" charset="0"/>
            </a:endParaRPr>
          </a:p>
          <a:p>
            <a:pPr marL="0" indent="0" algn="ctr">
              <a:buNone/>
            </a:pPr>
            <a:r>
              <a:rPr lang="nl-NL" altLang="nl-BE" sz="4000" b="1" i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Reglement inzake corona-noodfonds voor Mechelse sportverenigingen</a:t>
            </a:r>
            <a:endParaRPr lang="nl-NL" altLang="nl-BE" sz="5400" b="1" i="1" dirty="0">
              <a:latin typeface="Proxima Nova Rg" panose="02000506030000020004" pitchFamily="50" charset="0"/>
            </a:endParaRPr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693D615D-1E3E-45FC-833D-032A8EDFE7B9}"/>
              </a:ext>
            </a:extLst>
          </p:cNvPr>
          <p:cNvSpPr/>
          <p:nvPr/>
        </p:nvSpPr>
        <p:spPr>
          <a:xfrm>
            <a:off x="2286000" y="-95668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800" b="1" u="none" strike="noStrike" dirty="0">
                <a:solidFill>
                  <a:srgbClr val="000000"/>
                </a:solidFill>
                <a:effectLst/>
                <a:latin typeface="Proxima Nova Rg" panose="02000506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32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3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inhoud 2">
            <a:extLst>
              <a:ext uri="{FF2B5EF4-FFF2-40B4-BE49-F238E27FC236}">
                <a16:creationId xmlns:a16="http://schemas.microsoft.com/office/drawing/2014/main" xmlns="" id="{FAFCD584-9264-4704-B297-9495C32F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268760"/>
            <a:ext cx="8204200" cy="4784725"/>
          </a:xfrm>
        </p:spPr>
        <p:txBody>
          <a:bodyPr/>
          <a:lstStyle/>
          <a:p>
            <a:endParaRPr lang="nl-NL" altLang="nl-BE" sz="2800" dirty="0"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Financiële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ondersteuning voor erkende Mechelse sportclubs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Sportclubs krijgen deze </a:t>
            </a: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automatisch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– geen papierwerk!</a:t>
            </a:r>
          </a:p>
          <a:p>
            <a:pPr marL="0" indent="0">
              <a:buNone/>
            </a:pPr>
            <a:endParaRPr lang="nl-NL" altLang="nl-BE" sz="2800" dirty="0">
              <a:solidFill>
                <a:schemeClr val="accent2">
                  <a:lumMod val="75000"/>
                </a:schemeClr>
              </a:solidFill>
              <a:latin typeface="Proxima Nova Rg" panose="02000506030000020004" pitchFamily="50" charset="0"/>
            </a:endParaRPr>
          </a:p>
          <a:p>
            <a:pPr marL="0" indent="0">
              <a:buNone/>
            </a:pP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Op basis van het officiële </a:t>
            </a:r>
            <a:r>
              <a:rPr lang="nl-NL" altLang="nl-BE" sz="2800" b="1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ledenaantal</a:t>
            </a:r>
            <a:r>
              <a:rPr lang="nl-NL" altLang="nl-BE" sz="2800" dirty="0">
                <a:solidFill>
                  <a:schemeClr val="accent2">
                    <a:lumMod val="75000"/>
                  </a:schemeClr>
                </a:solidFill>
                <a:latin typeface="Proxima Nova Rg" panose="02000506030000020004" pitchFamily="50" charset="0"/>
              </a:rPr>
              <a:t> bij de federatie</a:t>
            </a:r>
          </a:p>
          <a:p>
            <a:endParaRPr lang="nl-NL" altLang="nl-BE" sz="2800" dirty="0"/>
          </a:p>
          <a:p>
            <a:endParaRPr lang="nl-NL" altLang="nl-BE" sz="2800" dirty="0"/>
          </a:p>
          <a:p>
            <a:pPr marL="0" indent="0">
              <a:buNone/>
            </a:pPr>
            <a:r>
              <a:rPr lang="nl-BE" dirty="0"/>
              <a:t> .</a:t>
            </a:r>
            <a:endParaRPr lang="nl-BE" sz="1600" dirty="0"/>
          </a:p>
          <a:p>
            <a:endParaRPr lang="nl-NL" altLang="nl-BE" sz="2800" dirty="0"/>
          </a:p>
        </p:txBody>
      </p:sp>
      <p:sp>
        <p:nvSpPr>
          <p:cNvPr id="3075" name="Tekstvak 4">
            <a:extLst>
              <a:ext uri="{FF2B5EF4-FFF2-40B4-BE49-F238E27FC236}">
                <a16:creationId xmlns:a16="http://schemas.microsoft.com/office/drawing/2014/main" xmlns="" id="{A2B3A487-FD60-4960-9842-8699E1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5588" cy="1008063"/>
          </a:xfrm>
          <a:prstGeom prst="rect">
            <a:avLst/>
          </a:prstGeom>
          <a:solidFill>
            <a:srgbClr val="E67F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endParaRPr lang="nl-BE" altLang="nl-BE" b="1" dirty="0">
              <a:latin typeface="Verdana" panose="020B0604030504040204" pitchFamily="34" charset="0"/>
            </a:endParaRPr>
          </a:p>
        </p:txBody>
      </p:sp>
      <p:pic>
        <p:nvPicPr>
          <p:cNvPr id="3076" name="Picture 14">
            <a:extLst>
              <a:ext uri="{FF2B5EF4-FFF2-40B4-BE49-F238E27FC236}">
                <a16:creationId xmlns:a16="http://schemas.microsoft.com/office/drawing/2014/main" xmlns="" id="{4615B872-A77E-4430-820A-6558BFD2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15888"/>
            <a:ext cx="42386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21104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groen">
  <a:themeElements>
    <a:clrScheme name="Aangepast 1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4F81BD"/>
      </a:accent1>
      <a:accent2>
        <a:srgbClr val="B8013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powerpoint_roos</Template>
  <TotalTime>431</TotalTime>
  <Words>632</Words>
  <Application>Microsoft Office PowerPoint</Application>
  <PresentationFormat>Aangepast</PresentationFormat>
  <Paragraphs>232</Paragraphs>
  <Slides>34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powerpoint groen</vt:lpstr>
      <vt:lpstr>Corona   sport &amp; jeugd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Stad Mechelen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 &amp; sport</dc:title>
  <dc:creator>Van de Voorde Inge</dc:creator>
  <cp:lastModifiedBy>Huyghe Anny</cp:lastModifiedBy>
  <cp:revision>32</cp:revision>
  <dcterms:created xsi:type="dcterms:W3CDTF">2020-09-14T06:15:39Z</dcterms:created>
  <dcterms:modified xsi:type="dcterms:W3CDTF">2020-09-23T09:33:01Z</dcterms:modified>
</cp:coreProperties>
</file>