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77" r:id="rId4"/>
    <p:sldId id="288" r:id="rId5"/>
    <p:sldId id="278" r:id="rId6"/>
    <p:sldId id="289" r:id="rId7"/>
    <p:sldId id="291" r:id="rId8"/>
    <p:sldId id="290" r:id="rId9"/>
    <p:sldId id="292" r:id="rId10"/>
    <p:sldId id="294" r:id="rId11"/>
    <p:sldId id="293" r:id="rId12"/>
    <p:sldId id="295" r:id="rId13"/>
    <p:sldId id="296" r:id="rId14"/>
    <p:sldId id="297" r:id="rId15"/>
    <p:sldId id="298" r:id="rId16"/>
    <p:sldId id="285" r:id="rId1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65"/>
    <a:srgbClr val="661513"/>
    <a:srgbClr val="E73B25"/>
    <a:srgbClr val="FF5273"/>
    <a:srgbClr val="FF211C"/>
    <a:srgbClr val="4D0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408" autoAdjust="0"/>
  </p:normalViewPr>
  <p:slideViewPr>
    <p:cSldViewPr snapToGrid="0" showGuides="1">
      <p:cViewPr varScale="1">
        <p:scale>
          <a:sx n="90" d="100"/>
          <a:sy n="90" d="100"/>
        </p:scale>
        <p:origin x="67" y="120"/>
      </p:cViewPr>
      <p:guideLst>
        <p:guide orient="horz" pos="2319"/>
        <p:guide pos="3840"/>
        <p:guide pos="7514"/>
        <p:guide pos="144"/>
        <p:guide orient="horz" pos="640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7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8F7A3-5053-4B1D-85C0-D617B360F43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2098351-C884-453F-AE16-62B08AE1A207}">
      <dgm:prSet phldrT="[Tekst]" custT="1"/>
      <dgm:spPr>
        <a:solidFill>
          <a:srgbClr val="EE7165"/>
        </a:solidFill>
      </dgm:spPr>
      <dgm:t>
        <a:bodyPr/>
        <a:lstStyle/>
        <a:p>
          <a:r>
            <a:rPr lang="nl-NL" sz="2100" b="1" dirty="0" smtClean="0">
              <a:latin typeface="Museo Sans 700" panose="02000000000000000000" pitchFamily="50" charset="0"/>
            </a:rPr>
            <a:t>Nieuwe kansrijke functies creëren voor kwetsbare personen</a:t>
          </a:r>
          <a:endParaRPr lang="nl-NL" sz="2100" b="1" dirty="0">
            <a:latin typeface="Museo Sans 700" panose="02000000000000000000" pitchFamily="50" charset="0"/>
          </a:endParaRPr>
        </a:p>
      </dgm:t>
    </dgm:pt>
    <dgm:pt modelId="{3FC5A677-67F5-47A1-A8A8-F321CD9959C8}" type="parTrans" cxnId="{D10A6B66-48F7-45BF-88D2-57BA0D879170}">
      <dgm:prSet/>
      <dgm:spPr/>
      <dgm:t>
        <a:bodyPr/>
        <a:lstStyle/>
        <a:p>
          <a:endParaRPr lang="nl-NL"/>
        </a:p>
      </dgm:t>
    </dgm:pt>
    <dgm:pt modelId="{13CB9D39-9DDF-4B4E-922B-2B535077A3F9}" type="sibTrans" cxnId="{D10A6B66-48F7-45BF-88D2-57BA0D879170}">
      <dgm:prSet/>
      <dgm:spPr/>
      <dgm:t>
        <a:bodyPr/>
        <a:lstStyle/>
        <a:p>
          <a:endParaRPr lang="nl-NL"/>
        </a:p>
      </dgm:t>
    </dgm:pt>
    <dgm:pt modelId="{AA8573BB-E544-48A2-B549-36E686F9C1ED}">
      <dgm:prSet phldrT="[Tekst]" custT="1"/>
      <dgm:spPr>
        <a:solidFill>
          <a:srgbClr val="661513"/>
        </a:solidFill>
      </dgm:spPr>
      <dgm:t>
        <a:bodyPr/>
        <a:lstStyle/>
        <a:p>
          <a:r>
            <a:rPr lang="nl-NL" sz="2000" b="1" dirty="0" smtClean="0">
              <a:latin typeface="Museo Sans 700" panose="02000000000000000000" pitchFamily="50" charset="0"/>
            </a:rPr>
            <a:t>Medewerkers uit reguliere knelpunt-sectoren </a:t>
          </a:r>
          <a:r>
            <a:rPr lang="nl-NL" sz="2000" b="1" dirty="0" err="1" smtClean="0">
              <a:latin typeface="Museo Sans 700" panose="02000000000000000000" pitchFamily="50" charset="0"/>
            </a:rPr>
            <a:t>ontzorgen</a:t>
          </a:r>
          <a:endParaRPr lang="nl-NL" sz="2000" b="1" dirty="0">
            <a:latin typeface="Museo Sans 700" panose="02000000000000000000" pitchFamily="50" charset="0"/>
          </a:endParaRPr>
        </a:p>
      </dgm:t>
    </dgm:pt>
    <dgm:pt modelId="{57370C3B-2F2D-42EE-B260-B0008D0C429B}" type="parTrans" cxnId="{3BCD0FFC-C582-4261-820F-656F015B17F7}">
      <dgm:prSet/>
      <dgm:spPr/>
      <dgm:t>
        <a:bodyPr/>
        <a:lstStyle/>
        <a:p>
          <a:endParaRPr lang="nl-NL"/>
        </a:p>
      </dgm:t>
    </dgm:pt>
    <dgm:pt modelId="{21A161AB-419B-4673-BEB8-102DF29F7385}" type="sibTrans" cxnId="{3BCD0FFC-C582-4261-820F-656F015B17F7}">
      <dgm:prSet/>
      <dgm:spPr/>
      <dgm:t>
        <a:bodyPr/>
        <a:lstStyle/>
        <a:p>
          <a:endParaRPr lang="nl-NL"/>
        </a:p>
      </dgm:t>
    </dgm:pt>
    <dgm:pt modelId="{52DB40FF-9EE8-4AB6-BE51-3A7C2684D850}">
      <dgm:prSet phldrT="[Tekst]" custT="1"/>
      <dgm:spPr>
        <a:solidFill>
          <a:srgbClr val="E73B25"/>
        </a:solidFill>
      </dgm:spPr>
      <dgm:t>
        <a:bodyPr/>
        <a:lstStyle/>
        <a:p>
          <a:r>
            <a:rPr lang="nl-NL" sz="2100" b="1" dirty="0" smtClean="0">
              <a:latin typeface="Museo Sans 700" panose="02000000000000000000" pitchFamily="50" charset="0"/>
            </a:rPr>
            <a:t>Structurele samenwerking tussen SE en reguliere partners</a:t>
          </a:r>
          <a:endParaRPr lang="nl-NL" sz="2100" b="1" dirty="0">
            <a:latin typeface="Museo Sans 700" panose="02000000000000000000" pitchFamily="50" charset="0"/>
          </a:endParaRPr>
        </a:p>
      </dgm:t>
    </dgm:pt>
    <dgm:pt modelId="{8ECD4380-FA18-4655-B1BC-B1E410BAC642}" type="parTrans" cxnId="{32910BE0-A43F-4B0B-900F-6F9FDB49B194}">
      <dgm:prSet/>
      <dgm:spPr/>
      <dgm:t>
        <a:bodyPr/>
        <a:lstStyle/>
        <a:p>
          <a:endParaRPr lang="nl-NL"/>
        </a:p>
      </dgm:t>
    </dgm:pt>
    <dgm:pt modelId="{EBDAEC63-9EE0-46B2-B57D-A26846AF5484}" type="sibTrans" cxnId="{32910BE0-A43F-4B0B-900F-6F9FDB49B194}">
      <dgm:prSet/>
      <dgm:spPr/>
      <dgm:t>
        <a:bodyPr/>
        <a:lstStyle/>
        <a:p>
          <a:endParaRPr lang="nl-NL"/>
        </a:p>
      </dgm:t>
    </dgm:pt>
    <dgm:pt modelId="{A59514C7-92F9-4069-B3D5-8BD7D7BA33E8}" type="pres">
      <dgm:prSet presAssocID="{DBD8F7A3-5053-4B1D-85C0-D617B360F4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34D660-B6AC-4656-8C19-677208F41AC0}" type="pres">
      <dgm:prSet presAssocID="{42098351-C884-453F-AE16-62B08AE1A207}" presName="gear1" presStyleLbl="node1" presStyleIdx="0" presStyleCnt="3" custLinFactNeighborX="60680" custLinFactNeighborY="-15139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050DA1-9CB2-448C-999B-4F80D6C951E1}" type="pres">
      <dgm:prSet presAssocID="{42098351-C884-453F-AE16-62B08AE1A207}" presName="gear1srcNode" presStyleLbl="node1" presStyleIdx="0" presStyleCnt="3"/>
      <dgm:spPr/>
      <dgm:t>
        <a:bodyPr/>
        <a:lstStyle/>
        <a:p>
          <a:endParaRPr lang="nl-NL"/>
        </a:p>
      </dgm:t>
    </dgm:pt>
    <dgm:pt modelId="{4159F79F-991F-4E88-9DFC-B1F9B9371C11}" type="pres">
      <dgm:prSet presAssocID="{42098351-C884-453F-AE16-62B08AE1A207}" presName="gear1dstNode" presStyleLbl="node1" presStyleIdx="0" presStyleCnt="3"/>
      <dgm:spPr/>
      <dgm:t>
        <a:bodyPr/>
        <a:lstStyle/>
        <a:p>
          <a:endParaRPr lang="nl-NL"/>
        </a:p>
      </dgm:t>
    </dgm:pt>
    <dgm:pt modelId="{451370B5-AF94-422D-B9D3-48F66AA2C567}" type="pres">
      <dgm:prSet presAssocID="{AA8573BB-E544-48A2-B549-36E686F9C1ED}" presName="gear2" presStyleLbl="node1" presStyleIdx="1" presStyleCnt="3" custScaleX="151838" custScaleY="148685" custLinFactNeighborX="4932" custLinFactNeighborY="3671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EDA7E6C-DF4E-4B59-B203-108B5BE452B9}" type="pres">
      <dgm:prSet presAssocID="{AA8573BB-E544-48A2-B549-36E686F9C1ED}" presName="gear2srcNode" presStyleLbl="node1" presStyleIdx="1" presStyleCnt="3"/>
      <dgm:spPr/>
      <dgm:t>
        <a:bodyPr/>
        <a:lstStyle/>
        <a:p>
          <a:endParaRPr lang="nl-NL"/>
        </a:p>
      </dgm:t>
    </dgm:pt>
    <dgm:pt modelId="{DA9F6D25-3DEA-4B3F-A263-10B9EB5E6B5D}" type="pres">
      <dgm:prSet presAssocID="{AA8573BB-E544-48A2-B549-36E686F9C1ED}" presName="gear2dstNode" presStyleLbl="node1" presStyleIdx="1" presStyleCnt="3"/>
      <dgm:spPr/>
      <dgm:t>
        <a:bodyPr/>
        <a:lstStyle/>
        <a:p>
          <a:endParaRPr lang="nl-NL"/>
        </a:p>
      </dgm:t>
    </dgm:pt>
    <dgm:pt modelId="{880DFB2C-F216-4DE1-84E2-9BBC8C50D406}" type="pres">
      <dgm:prSet presAssocID="{52DB40FF-9EE8-4AB6-BE51-3A7C2684D850}" presName="gear3" presStyleLbl="node1" presStyleIdx="2" presStyleCnt="3" custScaleX="152791" custScaleY="147810" custLinFactNeighborX="33879" custLinFactNeighborY="3024"/>
      <dgm:spPr/>
      <dgm:t>
        <a:bodyPr/>
        <a:lstStyle/>
        <a:p>
          <a:endParaRPr lang="nl-NL"/>
        </a:p>
      </dgm:t>
    </dgm:pt>
    <dgm:pt modelId="{0E4AD1E0-76D5-4208-AA4E-BFC791EE971C}" type="pres">
      <dgm:prSet presAssocID="{52DB40FF-9EE8-4AB6-BE51-3A7C2684D85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8D0F17-46C0-45D7-9F35-ECC7080E9742}" type="pres">
      <dgm:prSet presAssocID="{52DB40FF-9EE8-4AB6-BE51-3A7C2684D850}" presName="gear3srcNode" presStyleLbl="node1" presStyleIdx="2" presStyleCnt="3"/>
      <dgm:spPr/>
      <dgm:t>
        <a:bodyPr/>
        <a:lstStyle/>
        <a:p>
          <a:endParaRPr lang="nl-NL"/>
        </a:p>
      </dgm:t>
    </dgm:pt>
    <dgm:pt modelId="{2D0DDCF7-9E56-4CF9-B751-D85DA6CB3AE3}" type="pres">
      <dgm:prSet presAssocID="{52DB40FF-9EE8-4AB6-BE51-3A7C2684D850}" presName="gear3dstNode" presStyleLbl="node1" presStyleIdx="2" presStyleCnt="3"/>
      <dgm:spPr/>
      <dgm:t>
        <a:bodyPr/>
        <a:lstStyle/>
        <a:p>
          <a:endParaRPr lang="nl-NL"/>
        </a:p>
      </dgm:t>
    </dgm:pt>
    <dgm:pt modelId="{FD188D63-C36F-46E7-B4A6-512D8FEB02E8}" type="pres">
      <dgm:prSet presAssocID="{13CB9D39-9DDF-4B4E-922B-2B535077A3F9}" presName="connector1" presStyleLbl="sibTrans2D1" presStyleIdx="0" presStyleCnt="3" custLinFactNeighborX="47407" custLinFactNeighborY="-11828"/>
      <dgm:spPr/>
      <dgm:t>
        <a:bodyPr/>
        <a:lstStyle/>
        <a:p>
          <a:endParaRPr lang="nl-NL"/>
        </a:p>
      </dgm:t>
    </dgm:pt>
    <dgm:pt modelId="{B2634363-57DC-4F2F-B222-04623A759763}" type="pres">
      <dgm:prSet presAssocID="{21A161AB-419B-4673-BEB8-102DF29F7385}" presName="connector2" presStyleLbl="sibTrans2D1" presStyleIdx="1" presStyleCnt="3" custAng="1149602" custLinFactNeighborX="-19183" custLinFactNeighborY="19304"/>
      <dgm:spPr/>
      <dgm:t>
        <a:bodyPr/>
        <a:lstStyle/>
        <a:p>
          <a:endParaRPr lang="nl-NL"/>
        </a:p>
      </dgm:t>
    </dgm:pt>
    <dgm:pt modelId="{F136BA56-7ACE-44A6-83E1-A7F2BE4C3705}" type="pres">
      <dgm:prSet presAssocID="{EBDAEC63-9EE0-46B2-B57D-A26846AF5484}" presName="connector3" presStyleLbl="sibTrans2D1" presStyleIdx="2" presStyleCnt="3" custScaleX="145339" custScaleY="145339" custLinFactNeighborX="29487" custLinFactNeighborY="4954"/>
      <dgm:spPr/>
      <dgm:t>
        <a:bodyPr/>
        <a:lstStyle/>
        <a:p>
          <a:endParaRPr lang="nl-NL"/>
        </a:p>
      </dgm:t>
    </dgm:pt>
  </dgm:ptLst>
  <dgm:cxnLst>
    <dgm:cxn modelId="{7B5B51B4-20D0-44C8-939C-C76120863FFF}" type="presOf" srcId="{DBD8F7A3-5053-4B1D-85C0-D617B360F43F}" destId="{A59514C7-92F9-4069-B3D5-8BD7D7BA33E8}" srcOrd="0" destOrd="0" presId="urn:microsoft.com/office/officeart/2005/8/layout/gear1"/>
    <dgm:cxn modelId="{C808F580-55B7-4DA3-B416-846B2CE43247}" type="presOf" srcId="{52DB40FF-9EE8-4AB6-BE51-3A7C2684D850}" destId="{DE8D0F17-46C0-45D7-9F35-ECC7080E9742}" srcOrd="2" destOrd="0" presId="urn:microsoft.com/office/officeart/2005/8/layout/gear1"/>
    <dgm:cxn modelId="{7A205653-C4EA-4C51-9345-33570FD2BF6F}" type="presOf" srcId="{13CB9D39-9DDF-4B4E-922B-2B535077A3F9}" destId="{FD188D63-C36F-46E7-B4A6-512D8FEB02E8}" srcOrd="0" destOrd="0" presId="urn:microsoft.com/office/officeart/2005/8/layout/gear1"/>
    <dgm:cxn modelId="{0AD83DFB-0BC2-4C99-B652-175CC368C82C}" type="presOf" srcId="{AA8573BB-E544-48A2-B549-36E686F9C1ED}" destId="{9EDA7E6C-DF4E-4B59-B203-108B5BE452B9}" srcOrd="1" destOrd="0" presId="urn:microsoft.com/office/officeart/2005/8/layout/gear1"/>
    <dgm:cxn modelId="{E41C0002-8BCB-467E-9BA7-47866BF5DB44}" type="presOf" srcId="{42098351-C884-453F-AE16-62B08AE1A207}" destId="{07050DA1-9CB2-448C-999B-4F80D6C951E1}" srcOrd="1" destOrd="0" presId="urn:microsoft.com/office/officeart/2005/8/layout/gear1"/>
    <dgm:cxn modelId="{3BCD0FFC-C582-4261-820F-656F015B17F7}" srcId="{DBD8F7A3-5053-4B1D-85C0-D617B360F43F}" destId="{AA8573BB-E544-48A2-B549-36E686F9C1ED}" srcOrd="1" destOrd="0" parTransId="{57370C3B-2F2D-42EE-B260-B0008D0C429B}" sibTransId="{21A161AB-419B-4673-BEB8-102DF29F7385}"/>
    <dgm:cxn modelId="{CF5B3479-F15E-4717-AE6B-32EDD0DBC9E5}" type="presOf" srcId="{AA8573BB-E544-48A2-B549-36E686F9C1ED}" destId="{DA9F6D25-3DEA-4B3F-A263-10B9EB5E6B5D}" srcOrd="2" destOrd="0" presId="urn:microsoft.com/office/officeart/2005/8/layout/gear1"/>
    <dgm:cxn modelId="{D10A6B66-48F7-45BF-88D2-57BA0D879170}" srcId="{DBD8F7A3-5053-4B1D-85C0-D617B360F43F}" destId="{42098351-C884-453F-AE16-62B08AE1A207}" srcOrd="0" destOrd="0" parTransId="{3FC5A677-67F5-47A1-A8A8-F321CD9959C8}" sibTransId="{13CB9D39-9DDF-4B4E-922B-2B535077A3F9}"/>
    <dgm:cxn modelId="{3BBBA9AB-74D1-4855-81A9-6FAD220BD4A1}" type="presOf" srcId="{52DB40FF-9EE8-4AB6-BE51-3A7C2684D850}" destId="{0E4AD1E0-76D5-4208-AA4E-BFC791EE971C}" srcOrd="1" destOrd="0" presId="urn:microsoft.com/office/officeart/2005/8/layout/gear1"/>
    <dgm:cxn modelId="{809C6C50-6E82-431F-8652-463211BCD25C}" type="presOf" srcId="{42098351-C884-453F-AE16-62B08AE1A207}" destId="{4159F79F-991F-4E88-9DFC-B1F9B9371C11}" srcOrd="2" destOrd="0" presId="urn:microsoft.com/office/officeart/2005/8/layout/gear1"/>
    <dgm:cxn modelId="{45DF6797-345F-4D4C-8BF6-630871FFDC04}" type="presOf" srcId="{21A161AB-419B-4673-BEB8-102DF29F7385}" destId="{B2634363-57DC-4F2F-B222-04623A759763}" srcOrd="0" destOrd="0" presId="urn:microsoft.com/office/officeart/2005/8/layout/gear1"/>
    <dgm:cxn modelId="{A197EF1E-F979-4EA4-908A-10022E6B7609}" type="presOf" srcId="{AA8573BB-E544-48A2-B549-36E686F9C1ED}" destId="{451370B5-AF94-422D-B9D3-48F66AA2C567}" srcOrd="0" destOrd="0" presId="urn:microsoft.com/office/officeart/2005/8/layout/gear1"/>
    <dgm:cxn modelId="{C790E935-75C6-48E0-B1E1-CB5700CA3F6A}" type="presOf" srcId="{42098351-C884-453F-AE16-62B08AE1A207}" destId="{5034D660-B6AC-4656-8C19-677208F41AC0}" srcOrd="0" destOrd="0" presId="urn:microsoft.com/office/officeart/2005/8/layout/gear1"/>
    <dgm:cxn modelId="{32910BE0-A43F-4B0B-900F-6F9FDB49B194}" srcId="{DBD8F7A3-5053-4B1D-85C0-D617B360F43F}" destId="{52DB40FF-9EE8-4AB6-BE51-3A7C2684D850}" srcOrd="2" destOrd="0" parTransId="{8ECD4380-FA18-4655-B1BC-B1E410BAC642}" sibTransId="{EBDAEC63-9EE0-46B2-B57D-A26846AF5484}"/>
    <dgm:cxn modelId="{3E1BC4AF-2751-49CF-82D2-3A6C53B8CBE1}" type="presOf" srcId="{52DB40FF-9EE8-4AB6-BE51-3A7C2684D850}" destId="{880DFB2C-F216-4DE1-84E2-9BBC8C50D406}" srcOrd="0" destOrd="0" presId="urn:microsoft.com/office/officeart/2005/8/layout/gear1"/>
    <dgm:cxn modelId="{E12386A3-D53D-4FBC-A0BD-7A0572F47627}" type="presOf" srcId="{EBDAEC63-9EE0-46B2-B57D-A26846AF5484}" destId="{F136BA56-7ACE-44A6-83E1-A7F2BE4C3705}" srcOrd="0" destOrd="0" presId="urn:microsoft.com/office/officeart/2005/8/layout/gear1"/>
    <dgm:cxn modelId="{D677FCE9-1A8C-40BB-8C2A-0FD13E605B63}" type="presOf" srcId="{52DB40FF-9EE8-4AB6-BE51-3A7C2684D850}" destId="{2D0DDCF7-9E56-4CF9-B751-D85DA6CB3AE3}" srcOrd="3" destOrd="0" presId="urn:microsoft.com/office/officeart/2005/8/layout/gear1"/>
    <dgm:cxn modelId="{CD632EC3-B2F9-412E-9E8E-A73CE11A702C}" type="presParOf" srcId="{A59514C7-92F9-4069-B3D5-8BD7D7BA33E8}" destId="{5034D660-B6AC-4656-8C19-677208F41AC0}" srcOrd="0" destOrd="0" presId="urn:microsoft.com/office/officeart/2005/8/layout/gear1"/>
    <dgm:cxn modelId="{BABD8B4E-2CFA-4467-8D24-0C8315A81D9B}" type="presParOf" srcId="{A59514C7-92F9-4069-B3D5-8BD7D7BA33E8}" destId="{07050DA1-9CB2-448C-999B-4F80D6C951E1}" srcOrd="1" destOrd="0" presId="urn:microsoft.com/office/officeart/2005/8/layout/gear1"/>
    <dgm:cxn modelId="{EDC45A2F-A863-4F99-B7BD-8FFAF3603B81}" type="presParOf" srcId="{A59514C7-92F9-4069-B3D5-8BD7D7BA33E8}" destId="{4159F79F-991F-4E88-9DFC-B1F9B9371C11}" srcOrd="2" destOrd="0" presId="urn:microsoft.com/office/officeart/2005/8/layout/gear1"/>
    <dgm:cxn modelId="{8418B174-86E9-432B-A513-3716E132A089}" type="presParOf" srcId="{A59514C7-92F9-4069-B3D5-8BD7D7BA33E8}" destId="{451370B5-AF94-422D-B9D3-48F66AA2C567}" srcOrd="3" destOrd="0" presId="urn:microsoft.com/office/officeart/2005/8/layout/gear1"/>
    <dgm:cxn modelId="{2D9B33E6-5CD4-4311-8ED3-609978D174D1}" type="presParOf" srcId="{A59514C7-92F9-4069-B3D5-8BD7D7BA33E8}" destId="{9EDA7E6C-DF4E-4B59-B203-108B5BE452B9}" srcOrd="4" destOrd="0" presId="urn:microsoft.com/office/officeart/2005/8/layout/gear1"/>
    <dgm:cxn modelId="{D0A21C7E-EFE2-41AD-8F75-9DB7F5004DEC}" type="presParOf" srcId="{A59514C7-92F9-4069-B3D5-8BD7D7BA33E8}" destId="{DA9F6D25-3DEA-4B3F-A263-10B9EB5E6B5D}" srcOrd="5" destOrd="0" presId="urn:microsoft.com/office/officeart/2005/8/layout/gear1"/>
    <dgm:cxn modelId="{D7F4822F-4F31-426C-B7C4-63DC4C90BAE6}" type="presParOf" srcId="{A59514C7-92F9-4069-B3D5-8BD7D7BA33E8}" destId="{880DFB2C-F216-4DE1-84E2-9BBC8C50D406}" srcOrd="6" destOrd="0" presId="urn:microsoft.com/office/officeart/2005/8/layout/gear1"/>
    <dgm:cxn modelId="{48AA5748-18A0-4E4B-B1A6-3A6407A9DF10}" type="presParOf" srcId="{A59514C7-92F9-4069-B3D5-8BD7D7BA33E8}" destId="{0E4AD1E0-76D5-4208-AA4E-BFC791EE971C}" srcOrd="7" destOrd="0" presId="urn:microsoft.com/office/officeart/2005/8/layout/gear1"/>
    <dgm:cxn modelId="{A60DF281-5A7C-43CA-937F-83BA4FDA1580}" type="presParOf" srcId="{A59514C7-92F9-4069-B3D5-8BD7D7BA33E8}" destId="{DE8D0F17-46C0-45D7-9F35-ECC7080E9742}" srcOrd="8" destOrd="0" presId="urn:microsoft.com/office/officeart/2005/8/layout/gear1"/>
    <dgm:cxn modelId="{D332574B-DBBD-40A9-813B-FF201DD9A5DA}" type="presParOf" srcId="{A59514C7-92F9-4069-B3D5-8BD7D7BA33E8}" destId="{2D0DDCF7-9E56-4CF9-B751-D85DA6CB3AE3}" srcOrd="9" destOrd="0" presId="urn:microsoft.com/office/officeart/2005/8/layout/gear1"/>
    <dgm:cxn modelId="{70EF97FD-0F99-4934-AF53-3F3D2E30FEB4}" type="presParOf" srcId="{A59514C7-92F9-4069-B3D5-8BD7D7BA33E8}" destId="{FD188D63-C36F-46E7-B4A6-512D8FEB02E8}" srcOrd="10" destOrd="0" presId="urn:microsoft.com/office/officeart/2005/8/layout/gear1"/>
    <dgm:cxn modelId="{8317E255-2BA3-472D-9788-97854329452F}" type="presParOf" srcId="{A59514C7-92F9-4069-B3D5-8BD7D7BA33E8}" destId="{B2634363-57DC-4F2F-B222-04623A759763}" srcOrd="11" destOrd="0" presId="urn:microsoft.com/office/officeart/2005/8/layout/gear1"/>
    <dgm:cxn modelId="{255B4F48-9ED3-4DAB-A458-A9DAB67877A7}" type="presParOf" srcId="{A59514C7-92F9-4069-B3D5-8BD7D7BA33E8}" destId="{F136BA56-7ACE-44A6-83E1-A7F2BE4C37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4D660-B6AC-4656-8C19-677208F41AC0}">
      <dsp:nvSpPr>
        <dsp:cNvPr id="0" name=""/>
        <dsp:cNvSpPr/>
      </dsp:nvSpPr>
      <dsp:spPr>
        <a:xfrm>
          <a:off x="7760731" y="2462676"/>
          <a:ext cx="3193699" cy="3193699"/>
        </a:xfrm>
        <a:prstGeom prst="gear9">
          <a:avLst/>
        </a:prstGeom>
        <a:solidFill>
          <a:srgbClr val="EE71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>
              <a:latin typeface="Museo Sans 700" panose="02000000000000000000" pitchFamily="50" charset="0"/>
            </a:rPr>
            <a:t>Nieuwe kansrijke functies creëren voor kwetsbare personen</a:t>
          </a:r>
          <a:endParaRPr lang="nl-NL" sz="2100" b="1" kern="1200" dirty="0">
            <a:latin typeface="Museo Sans 700" panose="02000000000000000000" pitchFamily="50" charset="0"/>
          </a:endParaRPr>
        </a:p>
      </dsp:txBody>
      <dsp:txXfrm>
        <a:off x="8402807" y="3210785"/>
        <a:ext cx="1909547" cy="1641627"/>
      </dsp:txXfrm>
    </dsp:sp>
    <dsp:sp modelId="{451370B5-AF94-422D-B9D3-48F66AA2C567}">
      <dsp:nvSpPr>
        <dsp:cNvPr id="0" name=""/>
        <dsp:cNvSpPr/>
      </dsp:nvSpPr>
      <dsp:spPr>
        <a:xfrm>
          <a:off x="3477178" y="2353234"/>
          <a:ext cx="3526727" cy="3453492"/>
        </a:xfrm>
        <a:prstGeom prst="gear6">
          <a:avLst/>
        </a:prstGeom>
        <a:solidFill>
          <a:srgbClr val="6615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>
              <a:latin typeface="Museo Sans 700" panose="02000000000000000000" pitchFamily="50" charset="0"/>
            </a:rPr>
            <a:t>Medewerkers uit reguliere knelpunt-sectoren </a:t>
          </a:r>
          <a:r>
            <a:rPr lang="nl-NL" sz="2000" b="1" kern="1200" dirty="0" err="1" smtClean="0">
              <a:latin typeface="Museo Sans 700" panose="02000000000000000000" pitchFamily="50" charset="0"/>
            </a:rPr>
            <a:t>ontzorgen</a:t>
          </a:r>
          <a:endParaRPr lang="nl-NL" sz="2000" b="1" kern="1200" dirty="0">
            <a:latin typeface="Museo Sans 700" panose="02000000000000000000" pitchFamily="50" charset="0"/>
          </a:endParaRPr>
        </a:p>
      </dsp:txBody>
      <dsp:txXfrm>
        <a:off x="4357251" y="3227916"/>
        <a:ext cx="1766581" cy="1704128"/>
      </dsp:txXfrm>
    </dsp:sp>
    <dsp:sp modelId="{880DFB2C-F216-4DE1-84E2-9BBC8C50D406}">
      <dsp:nvSpPr>
        <dsp:cNvPr id="0" name=""/>
        <dsp:cNvSpPr/>
      </dsp:nvSpPr>
      <dsp:spPr>
        <a:xfrm rot="20700000">
          <a:off x="5588426" y="149886"/>
          <a:ext cx="3518652" cy="3322314"/>
        </a:xfrm>
        <a:prstGeom prst="gear6">
          <a:avLst/>
        </a:prstGeom>
        <a:solidFill>
          <a:srgbClr val="E73B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>
              <a:latin typeface="Museo Sans 700" panose="02000000000000000000" pitchFamily="50" charset="0"/>
            </a:rPr>
            <a:t>Structurele samenwerking tussen SE en reguliere partners</a:t>
          </a:r>
          <a:endParaRPr lang="nl-NL" sz="2100" b="1" kern="1200" dirty="0">
            <a:latin typeface="Museo Sans 700" panose="02000000000000000000" pitchFamily="50" charset="0"/>
          </a:endParaRPr>
        </a:p>
      </dsp:txBody>
      <dsp:txXfrm rot="-20700000">
        <a:off x="6371815" y="866922"/>
        <a:ext cx="1951874" cy="1888243"/>
      </dsp:txXfrm>
    </dsp:sp>
    <dsp:sp modelId="{FD188D63-C36F-46E7-B4A6-512D8FEB02E8}">
      <dsp:nvSpPr>
        <dsp:cNvPr id="0" name=""/>
        <dsp:cNvSpPr/>
      </dsp:nvSpPr>
      <dsp:spPr>
        <a:xfrm>
          <a:off x="7533280" y="1970366"/>
          <a:ext cx="4087935" cy="4087935"/>
        </a:xfrm>
        <a:prstGeom prst="circularArrow">
          <a:avLst>
            <a:gd name="adj1" fmla="val 4688"/>
            <a:gd name="adj2" fmla="val 299029"/>
            <a:gd name="adj3" fmla="val 2544768"/>
            <a:gd name="adj4" fmla="val 1580098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34363-57DC-4F2F-B222-04623A759763}">
      <dsp:nvSpPr>
        <dsp:cNvPr id="0" name=""/>
        <dsp:cNvSpPr/>
      </dsp:nvSpPr>
      <dsp:spPr>
        <a:xfrm rot="1149602">
          <a:off x="2983535" y="2243808"/>
          <a:ext cx="2970140" cy="29701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6BA56-7ACE-44A6-83E1-A7F2BE4C3705}">
      <dsp:nvSpPr>
        <dsp:cNvPr id="0" name=""/>
        <dsp:cNvSpPr/>
      </dsp:nvSpPr>
      <dsp:spPr>
        <a:xfrm>
          <a:off x="4957502" y="-483843"/>
          <a:ext cx="4654350" cy="465435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422956-7497-4389-A3FF-6E2304E83715}" type="datetime1">
              <a:rPr lang="nl-NL" smtClean="0"/>
              <a:t>8-1-2021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32A6-DB1D-4B33-8521-984ABD373298}" type="datetime1">
              <a:rPr lang="nl-NL" smtClean="0"/>
              <a:pPr/>
              <a:t>8-1-2021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 smtClean="0"/>
              <a:t>Tekststijlen van het model bewerken</a:t>
            </a:r>
          </a:p>
          <a:p>
            <a:pPr lvl="1" rtl="0"/>
            <a:r>
              <a:rPr lang="nl-NL" noProof="0" dirty="0" smtClean="0"/>
              <a:t>Tweede niveau</a:t>
            </a:r>
          </a:p>
          <a:p>
            <a:pPr lvl="2" rtl="0"/>
            <a:r>
              <a:rPr lang="nl-NL" noProof="0" dirty="0" smtClean="0"/>
              <a:t>Derde niveau</a:t>
            </a:r>
          </a:p>
          <a:p>
            <a:pPr lvl="3" rtl="0"/>
            <a:r>
              <a:rPr lang="nl-NL" noProof="0" dirty="0" smtClean="0"/>
              <a:t>Vierde niveau</a:t>
            </a:r>
          </a:p>
          <a:p>
            <a:pPr lvl="4" rtl="0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07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7540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14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613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36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44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30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80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57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12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03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37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63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114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729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556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B3F4E6-0AC7-47C7-83E6-832A127B5F2B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CABF22-5912-492E-AA42-6AC5A77A139F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756CE0-22A7-4629-BAE6-5AD4C1145CB3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1BE1ED-8B78-487A-8A51-848BAF7A266C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7A2314-81A8-4B3F-B830-92AEA1454BAA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1A7594-C8CC-430D-9806-A75AD291392F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1C8C7-94D0-4E54-8E37-4D2D9BF3E3BB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F3A79C-5949-4052-B42E-49E279282747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0831E5-A15D-45BB-96DC-ECA79B6A316C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9B4851-889C-402F-B34D-94CF170AEA3B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86416-D336-4E9E-9B8B-2E7F56B24819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 smtClean="0"/>
              <a:t>Klik om de titelstijl van het model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 smtClean="0"/>
              <a:t>Tekststijlen van het model bewerken</a:t>
            </a:r>
          </a:p>
          <a:p>
            <a:pPr lvl="1" rtl="0"/>
            <a:r>
              <a:rPr lang="nl-NL" noProof="0" dirty="0" smtClean="0"/>
              <a:t>Tweede niveau</a:t>
            </a:r>
          </a:p>
          <a:p>
            <a:pPr lvl="2" rtl="0"/>
            <a:r>
              <a:rPr lang="nl-NL" noProof="0" dirty="0" smtClean="0"/>
              <a:t>Derde niveau</a:t>
            </a:r>
          </a:p>
          <a:p>
            <a:pPr lvl="3" rtl="0"/>
            <a:r>
              <a:rPr lang="nl-NL" noProof="0" dirty="0" smtClean="0"/>
              <a:t>Vierde niveau</a:t>
            </a:r>
          </a:p>
          <a:p>
            <a:pPr lvl="4" rtl="0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0915403-15FE-45A1-9450-1EF02BB3047B}" type="datetime1">
              <a:rPr lang="nl-NL" noProof="0" smtClean="0"/>
              <a:t>8-1-2021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4365" y="902099"/>
            <a:ext cx="6150935" cy="3877985"/>
          </a:xfr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nl-NL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Employment Design </a:t>
            </a:r>
            <a:br>
              <a:rPr lang="nl-NL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</a:br>
            <a:r>
              <a:rPr lang="nl-NL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on the Move</a:t>
            </a:r>
            <a:r>
              <a:rPr lang="nl-NL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/>
            </a:r>
            <a:br>
              <a:rPr lang="nl-NL" dirty="0" smtClean="0">
                <a:solidFill>
                  <a:srgbClr val="661513"/>
                </a:solidFill>
                <a:latin typeface="Museo Sans 700" panose="02000000000000000000" pitchFamily="50" charset="0"/>
              </a:rPr>
            </a:br>
            <a:r>
              <a:rPr lang="nl-NL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/>
            </a:r>
            <a:br>
              <a:rPr lang="nl-NL" dirty="0" smtClean="0">
                <a:solidFill>
                  <a:srgbClr val="661513"/>
                </a:solidFill>
                <a:latin typeface="Museo Sans 700" panose="02000000000000000000" pitchFamily="50" charset="0"/>
              </a:rPr>
            </a:br>
            <a:r>
              <a:rPr lang="nl-NL" sz="4000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Pitch</a:t>
            </a:r>
            <a:endParaRPr lang="nl-NL" dirty="0">
              <a:solidFill>
                <a:srgbClr val="661513"/>
              </a:solidFill>
              <a:latin typeface="Museo Sans 700" panose="02000000000000000000" pitchFamily="50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02099"/>
            <a:ext cx="5234629" cy="533295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21" y="5917375"/>
            <a:ext cx="2883622" cy="5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Vlaams partnerschap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1118645" y="995164"/>
            <a:ext cx="9622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Divers partnerschap: 4 </a:t>
            </a:r>
            <a:r>
              <a:rPr lang="nl-BE" dirty="0" smtClean="0">
                <a:latin typeface="Museo Sans 300" panose="02000000000000000000" pitchFamily="50" charset="0"/>
              </a:rPr>
              <a:t>maatwerkbedrijven en 16 reguliere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Museo Sans 300" panose="02000000000000000000" pitchFamily="50" charset="0"/>
              </a:rPr>
              <a:t>Vertegenwoordiging 3 reguliere sectoren: afvalverwerking, toerisme en </a:t>
            </a:r>
            <a:r>
              <a:rPr lang="nl-BE" dirty="0" smtClean="0">
                <a:latin typeface="Museo Sans 300" panose="02000000000000000000" pitchFamily="50" charset="0"/>
              </a:rPr>
              <a:t>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Samenwerking </a:t>
            </a:r>
            <a:r>
              <a:rPr lang="nl-BE" dirty="0" smtClean="0">
                <a:latin typeface="Museo Sans 300" panose="02000000000000000000" pitchFamily="50" charset="0"/>
              </a:rPr>
              <a:t>met regionale en nationale koepelorganisaties en </a:t>
            </a:r>
            <a:r>
              <a:rPr lang="nl-BE" dirty="0" smtClean="0">
                <a:latin typeface="Museo Sans 300" panose="02000000000000000000" pitchFamily="50" charset="0"/>
              </a:rPr>
              <a:t>belangengroepen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Museo Sans 300" panose="02000000000000000000" pitchFamily="50" charset="0"/>
            </a:endParaRPr>
          </a:p>
          <a:p>
            <a:r>
              <a:rPr lang="nl-BE" b="1" dirty="0" smtClean="0">
                <a:latin typeface="Museo Sans 300" panose="02000000000000000000" pitchFamily="50" charset="0"/>
              </a:rPr>
              <a:t>Waarom deze partners?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Museo Sans 300" panose="02000000000000000000" pitchFamily="50" charset="0"/>
              </a:rPr>
              <a:t>L</a:t>
            </a:r>
            <a:r>
              <a:rPr lang="nl-BE" dirty="0" smtClean="0">
                <a:latin typeface="Museo Sans 300" panose="02000000000000000000" pitchFamily="50" charset="0"/>
              </a:rPr>
              <a:t>okale verankering, regionale spreiding </a:t>
            </a:r>
            <a:r>
              <a:rPr lang="nl-BE" dirty="0" smtClean="0">
                <a:latin typeface="Museo Sans 300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nl-BE" dirty="0" smtClean="0">
                <a:latin typeface="Museo Sans 300" panose="02000000000000000000" pitchFamily="50" charset="0"/>
              </a:rPr>
              <a:t>mobiliteit</a:t>
            </a:r>
            <a:endParaRPr lang="nl-BE" dirty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Museo Sans 300" panose="02000000000000000000" pitchFamily="50" charset="0"/>
              </a:rPr>
              <a:t>Ervaring in projectwerking – </a:t>
            </a:r>
            <a:r>
              <a:rPr lang="nl-BE" dirty="0" smtClean="0">
                <a:latin typeface="Museo Sans 300" panose="02000000000000000000" pitchFamily="50" charset="0"/>
              </a:rPr>
              <a:t>ambassadeurs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Aanwezige profielkenmerken binnen maatwerkbedrijven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Nieuwe functiemogelijkheden voor personen met een afstand tot de arbeidsmarkt</a:t>
            </a:r>
            <a:endParaRPr lang="nl-BE" dirty="0">
              <a:latin typeface="Museo Sans 300" panose="02000000000000000000" pitchFamily="50" charset="0"/>
            </a:endParaRPr>
          </a:p>
          <a:p>
            <a:endParaRPr lang="nl-BE" dirty="0" smtClean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Museo Sans 300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Museo Sans 300" panose="02000000000000000000" pitchFamily="50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6" y="3674131"/>
            <a:ext cx="9123381" cy="30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6892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Transnationaal </a:t>
            </a:r>
            <a:b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</a:br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partnerschap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1118645" y="1664031"/>
            <a:ext cx="9622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Museo Sans 300" panose="02000000000000000000" pitchFamily="50" charset="0"/>
              </a:rPr>
              <a:t>Transnationaal partnerschap opgebouwd a.d.h.v. 4 criteria. Partners met een focus op: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Museo Sans 300" panose="02000000000000000000" pitchFamily="50" charset="0"/>
              </a:rPr>
              <a:t>t</a:t>
            </a:r>
            <a:r>
              <a:rPr lang="nl-BE" dirty="0" smtClean="0">
                <a:latin typeface="Museo Sans 300" panose="02000000000000000000" pitchFamily="50" charset="0"/>
              </a:rPr>
              <a:t>ewerkstelling van personen met een afstand tot de arbeidsmarkt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Museo Sans 300" panose="02000000000000000000" pitchFamily="50" charset="0"/>
              </a:rPr>
              <a:t>t</a:t>
            </a:r>
            <a:r>
              <a:rPr lang="nl-BE" dirty="0" smtClean="0">
                <a:latin typeface="Museo Sans 300" panose="02000000000000000000" pitchFamily="50" charset="0"/>
              </a:rPr>
              <a:t>oepassing van inclusief job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Museo Sans 300" panose="02000000000000000000" pitchFamily="50" charset="0"/>
              </a:rPr>
              <a:t>c</a:t>
            </a:r>
            <a:r>
              <a:rPr lang="nl-BE" dirty="0" smtClean="0">
                <a:latin typeface="Museo Sans 300" panose="02000000000000000000" pitchFamily="50" charset="0"/>
              </a:rPr>
              <a:t>reatie van jobs binnen </a:t>
            </a:r>
            <a:r>
              <a:rPr lang="nl-BE" dirty="0" smtClean="0">
                <a:latin typeface="Museo Sans 300" panose="02000000000000000000" pitchFamily="50" charset="0"/>
              </a:rPr>
              <a:t>sectoren die moeilijkheden ervaren met het invullen van vacatures</a:t>
            </a:r>
            <a:endParaRPr lang="nl-BE" dirty="0" smtClean="0">
              <a:solidFill>
                <a:srgbClr val="FF0000"/>
              </a:solidFill>
              <a:latin typeface="Museo Sans 300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>
                <a:latin typeface="Museo Sans 300" panose="02000000000000000000" pitchFamily="50" charset="0"/>
              </a:rPr>
              <a:t>t</a:t>
            </a:r>
            <a:r>
              <a:rPr lang="nl-BE" dirty="0" smtClean="0">
                <a:latin typeface="Museo Sans 300" panose="02000000000000000000" pitchFamily="50" charset="0"/>
              </a:rPr>
              <a:t>ransnationaal engagement en mutual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 smtClean="0">
              <a:latin typeface="Museo Sans 300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 smtClean="0">
              <a:latin typeface="Museo Sans 300" panose="02000000000000000000" pitchFamily="50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BE" dirty="0" smtClean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Museo Sans 300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Museo Sans 300" panose="02000000000000000000" pitchFamily="50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26093"/>
          <a:stretch/>
        </p:blipFill>
        <p:spPr>
          <a:xfrm>
            <a:off x="4038916" y="3681413"/>
            <a:ext cx="4114168" cy="27325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47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61446" y="1373089"/>
            <a:ext cx="111926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E73B25"/>
                </a:solidFill>
                <a:latin typeface="Museo Sans 700" panose="02000000000000000000" pitchFamily="50" charset="0"/>
              </a:rPr>
              <a:t>Malta</a:t>
            </a:r>
            <a:endParaRPr lang="nl-BE" b="1" dirty="0">
              <a:solidFill>
                <a:srgbClr val="E73B25"/>
              </a:solidFill>
              <a:latin typeface="Museo Sans 7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Erg lage werkloosheidsgraad (3 %), hoog aantal knelpuntberoepen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Expertise i.v.m. toepassing van inclusief job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Museo Sans 300" panose="02000000000000000000" pitchFamily="50" charset="0"/>
              </a:rPr>
              <a:t>T</a:t>
            </a:r>
            <a:r>
              <a:rPr lang="nl-BE" dirty="0" smtClean="0">
                <a:latin typeface="Museo Sans 300" panose="02000000000000000000" pitchFamily="50" charset="0"/>
              </a:rPr>
              <a:t>he Gender </a:t>
            </a:r>
            <a:r>
              <a:rPr lang="nl-BE" dirty="0" err="1" smtClean="0">
                <a:latin typeface="Museo Sans 300" panose="02000000000000000000" pitchFamily="50" charset="0"/>
              </a:rPr>
              <a:t>Equality</a:t>
            </a:r>
            <a:r>
              <a:rPr lang="nl-BE" dirty="0" smtClean="0">
                <a:latin typeface="Museo Sans 300" panose="02000000000000000000" pitchFamily="50" charset="0"/>
              </a:rPr>
              <a:t>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 smtClean="0">
              <a:latin typeface="Museo Sans 300" panose="02000000000000000000" pitchFamily="50" charset="0"/>
            </a:endParaRPr>
          </a:p>
          <a:p>
            <a:r>
              <a:rPr lang="nl-BE" b="1" dirty="0" smtClean="0">
                <a:latin typeface="Museo Sans 700" panose="02000000000000000000" pitchFamily="50" charset="0"/>
              </a:rPr>
              <a:t>Maltese partners:</a:t>
            </a:r>
            <a:endParaRPr lang="nl-BE" b="1" dirty="0">
              <a:latin typeface="Museo Sans 7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b="1" dirty="0" err="1" smtClean="0">
                <a:latin typeface="Museo Sans 300" panose="02000000000000000000" pitchFamily="50" charset="0"/>
              </a:rPr>
              <a:t>Jobsplus</a:t>
            </a:r>
            <a:r>
              <a:rPr lang="nl-BE" dirty="0" smtClean="0">
                <a:latin typeface="Museo Sans 300" panose="02000000000000000000" pitchFamily="50" charset="0"/>
              </a:rPr>
              <a:t/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Specifieke programma’s i.v.m. een inclusieve arbeidsmarkt en tewerkstelling van kwetsbare personen</a:t>
            </a:r>
            <a:br>
              <a:rPr lang="nl-BE" dirty="0" smtClean="0">
                <a:latin typeface="Museo Sans 300" panose="02000000000000000000" pitchFamily="50" charset="0"/>
              </a:rPr>
            </a:br>
            <a:endParaRPr lang="nl-BE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b="1" dirty="0" smtClean="0">
                <a:latin typeface="Museo Sans 300" panose="02000000000000000000" pitchFamily="50" charset="0"/>
              </a:rPr>
              <a:t>Lino </a:t>
            </a:r>
            <a:r>
              <a:rPr lang="nl-BE" b="1" dirty="0" err="1" smtClean="0">
                <a:latin typeface="Museo Sans 300" panose="02000000000000000000" pitchFamily="50" charset="0"/>
              </a:rPr>
              <a:t>Spiteri</a:t>
            </a:r>
            <a:r>
              <a:rPr lang="nl-BE" b="1" dirty="0" smtClean="0">
                <a:latin typeface="Museo Sans 300" panose="02000000000000000000" pitchFamily="50" charset="0"/>
              </a:rPr>
              <a:t> Foundation</a:t>
            </a:r>
            <a:br>
              <a:rPr lang="nl-BE" b="1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Ondersteuning van </a:t>
            </a:r>
            <a:r>
              <a:rPr lang="nl-BE" dirty="0" smtClean="0">
                <a:latin typeface="Museo Sans 300" panose="02000000000000000000" pitchFamily="50" charset="0"/>
              </a:rPr>
              <a:t>personen met een handicap bij </a:t>
            </a:r>
            <a:r>
              <a:rPr lang="nl-BE" dirty="0" smtClean="0">
                <a:latin typeface="Museo Sans 300" panose="02000000000000000000" pitchFamily="50" charset="0"/>
              </a:rPr>
              <a:t>het zoeken van een job: creëren van werkgelegenheid en versterken van vaardigheden en inzetbaarheid</a:t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 </a:t>
            </a:r>
            <a:endParaRPr lang="nl-BE" b="1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b="1" dirty="0" smtClean="0">
                <a:latin typeface="Museo Sans 300" panose="02000000000000000000" pitchFamily="50" charset="0"/>
              </a:rPr>
              <a:t>Environment &amp; </a:t>
            </a:r>
            <a:r>
              <a:rPr lang="nl-BE" b="1" dirty="0" err="1" smtClean="0">
                <a:latin typeface="Museo Sans 300" panose="02000000000000000000" pitchFamily="50" charset="0"/>
              </a:rPr>
              <a:t>Climate</a:t>
            </a:r>
            <a:r>
              <a:rPr lang="nl-BE" b="1" dirty="0" smtClean="0">
                <a:latin typeface="Museo Sans 300" panose="02000000000000000000" pitchFamily="50" charset="0"/>
              </a:rPr>
              <a:t> Change </a:t>
            </a:r>
            <a:r>
              <a:rPr lang="nl-BE" b="1" dirty="0" err="1" smtClean="0">
                <a:latin typeface="Museo Sans 300" panose="02000000000000000000" pitchFamily="50" charset="0"/>
              </a:rPr>
              <a:t>Directorate</a:t>
            </a:r>
            <a:r>
              <a:rPr lang="nl-BE" b="1" dirty="0" smtClean="0">
                <a:latin typeface="Museo Sans 300" panose="02000000000000000000" pitchFamily="50" charset="0"/>
              </a:rPr>
              <a:t> Office of the Permanent </a:t>
            </a:r>
            <a:r>
              <a:rPr lang="nl-BE" b="1" dirty="0" err="1" smtClean="0">
                <a:latin typeface="Museo Sans 300" panose="02000000000000000000" pitchFamily="50" charset="0"/>
              </a:rPr>
              <a:t>Secretary</a:t>
            </a:r>
            <a:r>
              <a:rPr lang="nl-BE" b="1" dirty="0" smtClean="0">
                <a:latin typeface="Museo Sans 300" panose="02000000000000000000" pitchFamily="50" charset="0"/>
              </a:rPr>
              <a:t> </a:t>
            </a:r>
            <a:br>
              <a:rPr lang="nl-BE" b="1" dirty="0" smtClean="0">
                <a:latin typeface="Museo Sans 300" panose="02000000000000000000" pitchFamily="50" charset="0"/>
              </a:rPr>
            </a:br>
            <a:r>
              <a:rPr lang="nl-BE" b="1" dirty="0" smtClean="0">
                <a:latin typeface="Museo Sans 300" panose="02000000000000000000" pitchFamily="50" charset="0"/>
              </a:rPr>
              <a:t>en Maltese dienst voor toerisme</a:t>
            </a:r>
            <a:br>
              <a:rPr lang="nl-BE" b="1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Opzetten van verkennende gesprekken met Maltese organisaties binnen de afvalverwerking </a:t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en toerisme</a:t>
            </a:r>
            <a:endParaRPr lang="nl-BE" b="1" dirty="0" smtClean="0">
              <a:latin typeface="Museo Sans 300" panose="02000000000000000000" pitchFamily="50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6892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Transnationaal </a:t>
            </a:r>
            <a:b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</a:br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partnerschap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61446" y="1373089"/>
            <a:ext cx="111926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E73B25"/>
                </a:solidFill>
                <a:latin typeface="Museo Sans 700" panose="02000000000000000000" pitchFamily="50" charset="0"/>
              </a:rPr>
              <a:t>Spanje</a:t>
            </a:r>
            <a:endParaRPr lang="nl-BE" b="1" dirty="0">
              <a:solidFill>
                <a:srgbClr val="E73B25"/>
              </a:solidFill>
              <a:latin typeface="Museo Sans 7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Hoge werkloosheidsgraad </a:t>
            </a:r>
            <a:r>
              <a:rPr lang="nl-BE" dirty="0" smtClean="0">
                <a:latin typeface="Museo Sans 300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nl-BE" dirty="0" smtClean="0">
                <a:latin typeface="Museo Sans 300" panose="02000000000000000000" pitchFamily="50" charset="0"/>
              </a:rPr>
              <a:t>constant op zoek naar nieuwe manieren van tewerkstelling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Verschillende programma’s en activeringsmaatregelen voor langdurig werklozen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Succesvolle arbeidsinclusie voor personen met een handicap (quota, gespecialiseerde integratie, versoepeling van beschutte naar reguliere tewerkstelling)</a:t>
            </a:r>
            <a:endParaRPr lang="nl-BE" dirty="0" smtClean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Succesvolle projecten die raakvlakken vertonen met ons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1" dirty="0" smtClean="0">
              <a:latin typeface="Museo Sans 300" panose="02000000000000000000" pitchFamily="50" charset="0"/>
            </a:endParaRPr>
          </a:p>
          <a:p>
            <a:r>
              <a:rPr lang="nl-BE" b="1" dirty="0" smtClean="0">
                <a:latin typeface="Museo Sans 700" panose="02000000000000000000" pitchFamily="50" charset="0"/>
              </a:rPr>
              <a:t>Spaanse partners:</a:t>
            </a:r>
            <a:endParaRPr lang="nl-BE" b="1" dirty="0">
              <a:latin typeface="Museo Sans 7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b="1" dirty="0" err="1" smtClean="0">
                <a:latin typeface="Museo Sans 300" panose="02000000000000000000" pitchFamily="50" charset="0"/>
              </a:rPr>
              <a:t>Fundació</a:t>
            </a:r>
            <a:r>
              <a:rPr lang="nl-BE" b="1" dirty="0" smtClean="0">
                <a:latin typeface="Museo Sans 300" panose="02000000000000000000" pitchFamily="50" charset="0"/>
              </a:rPr>
              <a:t> </a:t>
            </a:r>
            <a:r>
              <a:rPr lang="nl-BE" b="1" dirty="0" err="1" smtClean="0">
                <a:latin typeface="Museo Sans 300" panose="02000000000000000000" pitchFamily="50" charset="0"/>
              </a:rPr>
              <a:t>Formaci</a:t>
            </a:r>
            <a:r>
              <a:rPr lang="nl-BE" b="1" dirty="0" err="1">
                <a:latin typeface="Museo Sans 300" panose="02000000000000000000" pitchFamily="50" charset="0"/>
              </a:rPr>
              <a:t>ó</a:t>
            </a:r>
            <a:r>
              <a:rPr lang="nl-BE" b="1" dirty="0" smtClean="0">
                <a:latin typeface="Museo Sans 300" panose="02000000000000000000" pitchFamily="50" charset="0"/>
              </a:rPr>
              <a:t> i </a:t>
            </a:r>
            <a:r>
              <a:rPr lang="nl-BE" b="1" dirty="0" err="1" smtClean="0">
                <a:latin typeface="Museo Sans 300" panose="02000000000000000000" pitchFamily="50" charset="0"/>
              </a:rPr>
              <a:t>Treball</a:t>
            </a:r>
            <a:r>
              <a:rPr lang="nl-BE" dirty="0" smtClean="0">
                <a:latin typeface="Museo Sans 300" panose="02000000000000000000" pitchFamily="50" charset="0"/>
              </a:rPr>
              <a:t/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Maatwerkbedrijf met lopend project in de ziekenhuissector, interesse in inclusief job design</a:t>
            </a:r>
          </a:p>
          <a:p>
            <a:pPr marL="342900" indent="-342900">
              <a:buFont typeface="+mj-lt"/>
              <a:buAutoNum type="arabicPeriod"/>
            </a:pPr>
            <a:r>
              <a:rPr lang="nl-BE" b="1" dirty="0" err="1" smtClean="0">
                <a:latin typeface="Museo Sans 300" panose="02000000000000000000" pitchFamily="50" charset="0"/>
              </a:rPr>
              <a:t>Suara</a:t>
            </a:r>
            <a:r>
              <a:rPr lang="nl-BE" b="1" dirty="0" smtClean="0">
                <a:latin typeface="Museo Sans 300" panose="02000000000000000000" pitchFamily="50" charset="0"/>
              </a:rPr>
              <a:t/>
            </a:r>
            <a:br>
              <a:rPr lang="nl-BE" b="1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Coöperatieve voor organisaties met een sociale insteek (o.a. woonzorgcentra en sociale economie)</a:t>
            </a:r>
            <a:endParaRPr lang="nl-BE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b="1" dirty="0" smtClean="0">
                <a:latin typeface="Museo Sans 300" panose="02000000000000000000" pitchFamily="50" charset="0"/>
              </a:rPr>
              <a:t>FEICAT</a:t>
            </a:r>
            <a:r>
              <a:rPr lang="nl-BE" b="1" dirty="0">
                <a:latin typeface="Museo Sans 300" panose="02000000000000000000" pitchFamily="50" charset="0"/>
              </a:rPr>
              <a:t/>
            </a:r>
            <a:br>
              <a:rPr lang="nl-BE" b="1" dirty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Koepelorganisatie van 50-tal </a:t>
            </a:r>
            <a:r>
              <a:rPr lang="nl-BE" dirty="0" smtClean="0">
                <a:latin typeface="Museo Sans 300" panose="02000000000000000000" pitchFamily="50" charset="0"/>
              </a:rPr>
              <a:t>SE-bedrijven in Catalonië</a:t>
            </a:r>
            <a:endParaRPr lang="nl-BE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b="1" dirty="0" err="1" smtClean="0">
                <a:latin typeface="Museo Sans 300" panose="02000000000000000000" pitchFamily="50" charset="0"/>
              </a:rPr>
              <a:t>Agencia</a:t>
            </a:r>
            <a:r>
              <a:rPr lang="nl-BE" b="1" dirty="0" smtClean="0">
                <a:latin typeface="Museo Sans 300" panose="02000000000000000000" pitchFamily="50" charset="0"/>
              </a:rPr>
              <a:t> de </a:t>
            </a:r>
            <a:r>
              <a:rPr lang="nl-BE" b="1" dirty="0" err="1" smtClean="0">
                <a:latin typeface="Museo Sans 300" panose="02000000000000000000" pitchFamily="50" charset="0"/>
              </a:rPr>
              <a:t>residus</a:t>
            </a:r>
            <a:r>
              <a:rPr lang="nl-BE" b="1" dirty="0" smtClean="0">
                <a:latin typeface="Museo Sans 300" panose="02000000000000000000" pitchFamily="50" charset="0"/>
              </a:rPr>
              <a:t> de </a:t>
            </a:r>
            <a:r>
              <a:rPr lang="nl-BE" b="1" dirty="0" err="1" smtClean="0">
                <a:latin typeface="Museo Sans 300" panose="02000000000000000000" pitchFamily="50" charset="0"/>
              </a:rPr>
              <a:t>Catalunya</a:t>
            </a:r>
            <a:r>
              <a:rPr lang="nl-BE" b="1" dirty="0" smtClean="0">
                <a:latin typeface="Museo Sans 300" panose="02000000000000000000" pitchFamily="50" charset="0"/>
              </a:rPr>
              <a:t> en </a:t>
            </a:r>
            <a:r>
              <a:rPr lang="nl-BE" b="1" dirty="0" smtClean="0">
                <a:latin typeface="Museo Sans 300" panose="02000000000000000000" pitchFamily="50" charset="0"/>
              </a:rPr>
              <a:t>Catalaanse </a:t>
            </a:r>
            <a:r>
              <a:rPr lang="nl-BE" b="1" dirty="0">
                <a:latin typeface="Museo Sans 300" panose="02000000000000000000" pitchFamily="50" charset="0"/>
              </a:rPr>
              <a:t>dienst voor toerisme</a:t>
            </a:r>
            <a:br>
              <a:rPr lang="nl-BE" b="1" dirty="0">
                <a:latin typeface="Museo Sans 300" panose="02000000000000000000" pitchFamily="50" charset="0"/>
              </a:rPr>
            </a:br>
            <a:r>
              <a:rPr lang="nl-BE" dirty="0">
                <a:latin typeface="Museo Sans 300" panose="02000000000000000000" pitchFamily="50" charset="0"/>
              </a:rPr>
              <a:t>Opzetten van verkennende gesprekken met </a:t>
            </a:r>
            <a:r>
              <a:rPr lang="nl-BE" dirty="0" smtClean="0">
                <a:latin typeface="Museo Sans 300" panose="02000000000000000000" pitchFamily="50" charset="0"/>
              </a:rPr>
              <a:t>Spaanse </a:t>
            </a:r>
            <a:r>
              <a:rPr lang="nl-BE" dirty="0">
                <a:latin typeface="Museo Sans 300" panose="02000000000000000000" pitchFamily="50" charset="0"/>
              </a:rPr>
              <a:t>organisaties binnen de afvalverwerking </a:t>
            </a:r>
            <a:br>
              <a:rPr lang="nl-BE" dirty="0">
                <a:latin typeface="Museo Sans 300" panose="02000000000000000000" pitchFamily="50" charset="0"/>
              </a:rPr>
            </a:br>
            <a:r>
              <a:rPr lang="nl-BE" dirty="0">
                <a:latin typeface="Museo Sans 300" panose="02000000000000000000" pitchFamily="50" charset="0"/>
              </a:rPr>
              <a:t>en </a:t>
            </a:r>
            <a:r>
              <a:rPr lang="nl-BE" dirty="0" smtClean="0">
                <a:latin typeface="Museo Sans 300" panose="02000000000000000000" pitchFamily="50" charset="0"/>
              </a:rPr>
              <a:t>toerisme</a:t>
            </a:r>
            <a:endParaRPr lang="nl-BE" b="1" dirty="0">
              <a:latin typeface="Museo Sans 300" panose="02000000000000000000" pitchFamily="50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6892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Transnationaal </a:t>
            </a:r>
            <a:b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</a:br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partnerschap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Finale producten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52832" y="1720413"/>
            <a:ext cx="6898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Museo Sans 700" panose="02000000000000000000" pitchFamily="50" charset="0"/>
              </a:rPr>
              <a:t>Welke finale beleidsdocumenten en acties willen we voorzien?</a:t>
            </a:r>
            <a:br>
              <a:rPr lang="nl-BE" b="1" dirty="0" smtClean="0">
                <a:latin typeface="Museo Sans 700" panose="02000000000000000000" pitchFamily="50" charset="0"/>
              </a:rPr>
            </a:br>
            <a:endParaRPr lang="nl-BE" b="1" dirty="0" smtClean="0">
              <a:latin typeface="Museo Sans 700" panose="02000000000000000000" pitchFamily="50" charset="0"/>
            </a:endParaRPr>
          </a:p>
          <a:p>
            <a:endParaRPr lang="nl-BE" b="1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dirty="0" smtClean="0">
                <a:latin typeface="Museo Sans 300" panose="02000000000000000000" pitchFamily="50" charset="0"/>
              </a:rPr>
              <a:t>Inventaris met bestaande binnen- en buitenlandse initiatieven</a:t>
            </a:r>
            <a:br>
              <a:rPr lang="nl-BE" dirty="0" smtClean="0">
                <a:latin typeface="Museo Sans 300" panose="02000000000000000000" pitchFamily="50" charset="0"/>
              </a:rPr>
            </a:br>
            <a:endParaRPr lang="nl-BE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dirty="0" smtClean="0">
                <a:latin typeface="Museo Sans 300" panose="02000000000000000000" pitchFamily="50" charset="0"/>
              </a:rPr>
              <a:t>Draaiboek en beschrijving van de testings</a:t>
            </a:r>
            <a:br>
              <a:rPr lang="nl-BE" dirty="0" smtClean="0">
                <a:latin typeface="Museo Sans 300" panose="02000000000000000000" pitchFamily="50" charset="0"/>
              </a:rPr>
            </a:br>
            <a:endParaRPr lang="nl-BE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dirty="0" smtClean="0">
                <a:latin typeface="Museo Sans 300" panose="02000000000000000000" pitchFamily="50" charset="0"/>
              </a:rPr>
              <a:t>Beleidsaanbevelingen</a:t>
            </a:r>
            <a:br>
              <a:rPr lang="nl-BE" dirty="0" smtClean="0">
                <a:latin typeface="Museo Sans 300" panose="02000000000000000000" pitchFamily="50" charset="0"/>
              </a:rPr>
            </a:br>
            <a:endParaRPr lang="nl-BE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dirty="0" smtClean="0">
                <a:latin typeface="Museo Sans 300" panose="02000000000000000000" pitchFamily="50" charset="0"/>
              </a:rPr>
              <a:t>Businessmodel</a:t>
            </a:r>
            <a:br>
              <a:rPr lang="nl-BE" dirty="0" smtClean="0">
                <a:latin typeface="Museo Sans 300" panose="02000000000000000000" pitchFamily="50" charset="0"/>
              </a:rPr>
            </a:br>
            <a:endParaRPr lang="nl-BE" dirty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dirty="0" smtClean="0">
                <a:latin typeface="Museo Sans 300" panose="02000000000000000000" pitchFamily="50" charset="0"/>
              </a:rPr>
              <a:t>Slotevenement</a:t>
            </a:r>
            <a:endParaRPr lang="nl-BE" dirty="0" smtClean="0">
              <a:latin typeface="Museo Sans 300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Museo Sans 300" panose="02000000000000000000" pitchFamily="50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5"/>
          <a:stretch/>
        </p:blipFill>
        <p:spPr>
          <a:xfrm>
            <a:off x="8199759" y="1720413"/>
            <a:ext cx="3626778" cy="36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Einddoel</a:t>
            </a: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15766394"/>
              </p:ext>
            </p:extLst>
          </p:nvPr>
        </p:nvGraphicFramePr>
        <p:xfrm>
          <a:off x="-891955" y="726063"/>
          <a:ext cx="12226262" cy="580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33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330" y="2179512"/>
            <a:ext cx="9144000" cy="997196"/>
          </a:xfrm>
        </p:spPr>
        <p:txBody>
          <a:bodyPr lIns="0" tIns="0" rIns="0" bIns="0" rtlCol="0" anchor="ctr">
            <a:spAutoFit/>
          </a:bodyPr>
          <a:lstStyle/>
          <a:p>
            <a:pPr rtl="0"/>
            <a:r>
              <a:rPr lang="nl-NL" sz="72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Bedankt!</a:t>
            </a:r>
            <a:endParaRPr lang="nl-NL" sz="7200" dirty="0">
              <a:solidFill>
                <a:srgbClr val="661513"/>
              </a:solidFill>
              <a:latin typeface="Museo Sans 700" panose="02000000000000000000" pitchFamily="50" charset="0"/>
            </a:endParaRPr>
          </a:p>
        </p:txBody>
      </p:sp>
      <p:pic>
        <p:nvPicPr>
          <p:cNvPr id="6" name="Afbeelding 5" descr="Deze afbeelding is een pictogram met de tekst '24Slides'.">
            <a:hlinkClick r:id="rId3"/>
            <a:extLst>
              <a:ext uri="{FF2B5EF4-FFF2-40B4-BE49-F238E27FC236}">
                <a16:creationId xmlns:a16="http://schemas.microsoft.com/office/drawing/2014/main" id="{A86744F2-5246-4A0A-B119-35E7FB76A0D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32" y="5919419"/>
            <a:ext cx="1471335" cy="420363"/>
          </a:xfrm>
          <a:prstGeom prst="rect">
            <a:avLst/>
          </a:prstGeom>
          <a:effectLst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02" y="755531"/>
            <a:ext cx="3774260" cy="384515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37063" y="5558234"/>
            <a:ext cx="412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latin typeface="Museo Sans 300" panose="02000000000000000000" pitchFamily="50" charset="0"/>
              </a:rPr>
              <a:t>Eric Bogers</a:t>
            </a:r>
            <a:r>
              <a:rPr lang="nl-BE" sz="1400" dirty="0" smtClean="0">
                <a:latin typeface="Museo Sans 300" panose="02000000000000000000" pitchFamily="50" charset="0"/>
              </a:rPr>
              <a:t/>
            </a:r>
            <a:br>
              <a:rPr lang="nl-BE" sz="1400" dirty="0" smtClean="0">
                <a:latin typeface="Museo Sans 300" panose="02000000000000000000" pitchFamily="50" charset="0"/>
              </a:rPr>
            </a:br>
            <a:r>
              <a:rPr lang="nl-BE" sz="1400" dirty="0" smtClean="0">
                <a:latin typeface="Museo Sans 300" panose="02000000000000000000" pitchFamily="50" charset="0"/>
              </a:rPr>
              <a:t>eric.bogers@debiehal.be</a:t>
            </a:r>
          </a:p>
          <a:p>
            <a:pPr algn="ctr"/>
            <a:r>
              <a:rPr lang="nl-BE" sz="1400" dirty="0" smtClean="0">
                <a:latin typeface="Museo Sans 300" panose="02000000000000000000" pitchFamily="50" charset="0"/>
              </a:rPr>
              <a:t>0495 62 99 92</a:t>
            </a:r>
          </a:p>
          <a:p>
            <a:pPr algn="ctr"/>
            <a:r>
              <a:rPr lang="nl-BE" sz="1400" dirty="0" smtClean="0">
                <a:latin typeface="Museo Sans 300" panose="02000000000000000000" pitchFamily="50" charset="0"/>
              </a:rPr>
              <a:t>Projectpromotor</a:t>
            </a:r>
            <a:endParaRPr lang="nl-BE" sz="1400" dirty="0">
              <a:latin typeface="Museo Sans 300" panose="02000000000000000000" pitchFamily="50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28633" y="5558234"/>
            <a:ext cx="273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latin typeface="Museo Sans 300" panose="02000000000000000000" pitchFamily="50" charset="0"/>
              </a:rPr>
              <a:t>Laura Raeymaekers</a:t>
            </a:r>
            <a:r>
              <a:rPr lang="nl-BE" sz="1400" dirty="0" smtClean="0">
                <a:latin typeface="Museo Sans 300" panose="02000000000000000000" pitchFamily="50" charset="0"/>
              </a:rPr>
              <a:t/>
            </a:r>
            <a:br>
              <a:rPr lang="nl-BE" sz="1400" dirty="0" smtClean="0">
                <a:latin typeface="Museo Sans 300" panose="02000000000000000000" pitchFamily="50" charset="0"/>
              </a:rPr>
            </a:br>
            <a:r>
              <a:rPr lang="nl-BE" sz="1400" dirty="0" smtClean="0">
                <a:latin typeface="Museo Sans 300" panose="02000000000000000000" pitchFamily="50" charset="0"/>
              </a:rPr>
              <a:t>laura.raeymaekers@debiehal.be</a:t>
            </a:r>
          </a:p>
          <a:p>
            <a:pPr algn="ctr"/>
            <a:r>
              <a:rPr lang="nl-BE" sz="1400" dirty="0" smtClean="0">
                <a:latin typeface="Museo Sans 300" panose="02000000000000000000" pitchFamily="50" charset="0"/>
              </a:rPr>
              <a:t>0476 98 46 34</a:t>
            </a:r>
          </a:p>
          <a:p>
            <a:pPr algn="ctr"/>
            <a:r>
              <a:rPr lang="nl-BE" sz="1400" dirty="0" smtClean="0">
                <a:latin typeface="Museo Sans 300" panose="02000000000000000000" pitchFamily="50" charset="0"/>
              </a:rPr>
              <a:t>Projectcoördinator</a:t>
            </a:r>
            <a:endParaRPr lang="nl-BE" sz="1400" dirty="0">
              <a:latin typeface="Museo Sans 300" panose="02000000000000000000" pitchFamily="50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805208" y="5558234"/>
            <a:ext cx="412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latin typeface="Museo Sans 300" panose="02000000000000000000" pitchFamily="50" charset="0"/>
              </a:rPr>
              <a:t>Marie ‘s Hertogen</a:t>
            </a:r>
            <a:r>
              <a:rPr lang="nl-BE" sz="1400" dirty="0" smtClean="0">
                <a:latin typeface="Museo Sans 300" panose="02000000000000000000" pitchFamily="50" charset="0"/>
              </a:rPr>
              <a:t/>
            </a:r>
            <a:br>
              <a:rPr lang="nl-BE" sz="1400" dirty="0" smtClean="0">
                <a:latin typeface="Museo Sans 300" panose="02000000000000000000" pitchFamily="50" charset="0"/>
              </a:rPr>
            </a:br>
            <a:r>
              <a:rPr lang="nl-BE" sz="1400" dirty="0" smtClean="0">
                <a:latin typeface="Museo Sans 300" panose="02000000000000000000" pitchFamily="50" charset="0"/>
              </a:rPr>
              <a:t>marie.shertogen@debiehal.be</a:t>
            </a:r>
          </a:p>
          <a:p>
            <a:pPr algn="ctr"/>
            <a:r>
              <a:rPr lang="nl-BE" sz="1400" dirty="0" smtClean="0">
                <a:latin typeface="Museo Sans 300" panose="02000000000000000000" pitchFamily="50" charset="0"/>
              </a:rPr>
              <a:t>0476 98 50 06</a:t>
            </a:r>
          </a:p>
          <a:p>
            <a:pPr algn="ctr"/>
            <a:r>
              <a:rPr lang="nl-BE" sz="1400" dirty="0" smtClean="0">
                <a:latin typeface="Museo Sans 300" panose="02000000000000000000" pitchFamily="50" charset="0"/>
              </a:rPr>
              <a:t>Testingverantwoordelijke</a:t>
            </a:r>
            <a:endParaRPr lang="nl-BE" sz="1400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al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" name="Titel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2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Projectopzet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b="1" dirty="0">
              <a:latin typeface="+mj-lt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43725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661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1600" dirty="0" smtClean="0">
                <a:latin typeface="Museo Sans 700" panose="02000000000000000000" pitchFamily="50" charset="0"/>
              </a:rPr>
              <a:t>TRANSNATIONAAL PARTNERSCHAP</a:t>
            </a:r>
            <a:endParaRPr lang="nl-NL" sz="1600" dirty="0">
              <a:latin typeface="Museo Sans 700" panose="02000000000000000000" pitchFamily="50" charset="0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93025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EE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1600" dirty="0" smtClean="0">
                <a:latin typeface="Museo Sans 700" panose="02000000000000000000" pitchFamily="50" charset="0"/>
              </a:rPr>
              <a:t>FINALE PRODUCTEN</a:t>
            </a:r>
            <a:endParaRPr lang="nl-NL" sz="1600" dirty="0">
              <a:latin typeface="Museo Sans 700" panose="02000000000000000000" pitchFamily="50" charset="0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43725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1600" dirty="0" smtClean="0">
                <a:latin typeface="Museo Sans 700" panose="02000000000000000000" pitchFamily="50" charset="0"/>
              </a:rPr>
              <a:t>EINDDOEL</a:t>
            </a:r>
            <a:endParaRPr lang="nl-NL" sz="1600" dirty="0">
              <a:latin typeface="Museo Sans 700" panose="02000000000000000000" pitchFamily="50" charset="0"/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87500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1600" dirty="0" smtClean="0">
                <a:latin typeface="Museo Sans 700" panose="02000000000000000000" pitchFamily="50" charset="0"/>
              </a:rPr>
              <a:t>UITDAGING</a:t>
            </a:r>
            <a:endParaRPr lang="nl-NL" sz="1600" dirty="0">
              <a:latin typeface="Museo Sans 700" panose="02000000000000000000" pitchFamily="50" charset="0"/>
            </a:endParaRP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8200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661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1600" dirty="0" smtClean="0">
                <a:latin typeface="Museo Sans 700" panose="02000000000000000000" pitchFamily="50" charset="0"/>
              </a:rPr>
              <a:t>AANPAK</a:t>
            </a:r>
            <a:endParaRPr lang="nl-NL" sz="1600" dirty="0">
              <a:latin typeface="Museo Sans 700" panose="02000000000000000000" pitchFamily="50" charset="0"/>
            </a:endParaRP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87500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EE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1600" dirty="0" smtClean="0">
                <a:latin typeface="Museo Sans 700" panose="02000000000000000000" pitchFamily="50" charset="0"/>
              </a:rPr>
              <a:t>VLAAMS PARTNERSCHAP</a:t>
            </a:r>
            <a:endParaRPr lang="nl-NL" sz="1600" dirty="0">
              <a:latin typeface="Museo Sans 700" panose="02000000000000000000" pitchFamily="50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29" y="3063536"/>
            <a:ext cx="1212968" cy="12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3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Promotor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40796" y="1128367"/>
            <a:ext cx="109834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>
                <a:latin typeface="Museo Sans 300" panose="02000000000000000000" pitchFamily="50" charset="0"/>
              </a:rPr>
              <a:t>Vzw de Biehal</a:t>
            </a:r>
            <a:endParaRPr lang="nl-BE" sz="2800" b="1" dirty="0">
              <a:latin typeface="Museo Sans 300" panose="02000000000000000000" pitchFamily="50" charset="0"/>
            </a:endParaRPr>
          </a:p>
          <a:p>
            <a:pPr algn="ctr"/>
            <a:r>
              <a:rPr lang="nl-BE" sz="2000" dirty="0" smtClean="0">
                <a:latin typeface="Museo Sans 300" panose="02000000000000000000" pitchFamily="50" charset="0"/>
              </a:rPr>
              <a:t>Een </a:t>
            </a:r>
            <a:r>
              <a:rPr lang="nl-BE" sz="2000" dirty="0">
                <a:latin typeface="Museo Sans 300" panose="02000000000000000000" pitchFamily="50" charset="0"/>
              </a:rPr>
              <a:t>veelzijdig maatwerkbedrijf met 300 talenten aan boord en </a:t>
            </a:r>
            <a:r>
              <a:rPr lang="nl-BE" sz="2000" dirty="0" smtClean="0">
                <a:latin typeface="Museo Sans 300" panose="02000000000000000000" pitchFamily="50" charset="0"/>
              </a:rPr>
              <a:t>meer dan </a:t>
            </a:r>
          </a:p>
          <a:p>
            <a:pPr algn="ctr"/>
            <a:r>
              <a:rPr lang="nl-BE" sz="2000" dirty="0" smtClean="0">
                <a:latin typeface="Museo Sans 300" panose="02000000000000000000" pitchFamily="50" charset="0"/>
              </a:rPr>
              <a:t>25 jaar </a:t>
            </a:r>
            <a:r>
              <a:rPr lang="nl-BE" sz="2000" dirty="0">
                <a:latin typeface="Museo Sans 300" panose="02000000000000000000" pitchFamily="50" charset="0"/>
              </a:rPr>
              <a:t>ervaring, </a:t>
            </a:r>
            <a:r>
              <a:rPr lang="nl-BE" sz="2000" dirty="0" smtClean="0">
                <a:latin typeface="Museo Sans 300" panose="02000000000000000000" pitchFamily="50" charset="0"/>
              </a:rPr>
              <a:t>actief </a:t>
            </a:r>
            <a:r>
              <a:rPr lang="nl-BE" sz="2000" dirty="0">
                <a:latin typeface="Museo Sans 300" panose="02000000000000000000" pitchFamily="50" charset="0"/>
              </a:rPr>
              <a:t>in kringwinkels, groendienst en horeca met diverse diensten op </a:t>
            </a:r>
            <a:r>
              <a:rPr lang="nl-BE" sz="2000" dirty="0" smtClean="0">
                <a:latin typeface="Museo Sans 300" panose="02000000000000000000" pitchFamily="50" charset="0"/>
              </a:rPr>
              <a:t>maat!</a:t>
            </a:r>
            <a:r>
              <a:rPr lang="nl-BE" sz="2000" dirty="0">
                <a:latin typeface="Museo Sans 300" panose="02000000000000000000" pitchFamily="50" charset="0"/>
              </a:rPr>
              <a:t/>
            </a:r>
            <a:br>
              <a:rPr lang="nl-BE" sz="2000" dirty="0">
                <a:latin typeface="Museo Sans 300" panose="02000000000000000000" pitchFamily="50" charset="0"/>
              </a:rPr>
            </a:br>
            <a:endParaRPr lang="nl-BE" sz="2000" dirty="0" smtClean="0">
              <a:latin typeface="Museo Sans 300" panose="02000000000000000000" pitchFamily="50" charset="0"/>
            </a:endParaRPr>
          </a:p>
          <a:p>
            <a:pPr algn="ctr"/>
            <a:r>
              <a:rPr lang="nl-BE" sz="2400" b="1" dirty="0" smtClean="0">
                <a:latin typeface="Museo Sans 300" panose="02000000000000000000" pitchFamily="50" charset="0"/>
              </a:rPr>
              <a:t>Sociale </a:t>
            </a:r>
            <a:r>
              <a:rPr lang="nl-BE" sz="2400" b="1" dirty="0">
                <a:latin typeface="Museo Sans 300" panose="02000000000000000000" pitchFamily="50" charset="0"/>
              </a:rPr>
              <a:t>tewerkstelling staat bij ons </a:t>
            </a:r>
            <a:r>
              <a:rPr lang="nl-BE" sz="2400" b="1" dirty="0" smtClean="0">
                <a:latin typeface="Museo Sans 300" panose="02000000000000000000" pitchFamily="50" charset="0"/>
              </a:rPr>
              <a:t>centraal:</a:t>
            </a:r>
            <a:endParaRPr lang="nl-BE" sz="2400" b="1" dirty="0">
              <a:latin typeface="Museo Sans 300" panose="02000000000000000000" pitchFamily="50" charset="0"/>
            </a:endParaRPr>
          </a:p>
          <a:p>
            <a:pPr algn="ctr"/>
            <a:r>
              <a:rPr lang="nl-BE" sz="2000" dirty="0">
                <a:latin typeface="Museo Sans 300" panose="02000000000000000000" pitchFamily="50" charset="0"/>
              </a:rPr>
              <a:t>een job, begeleiding en een toekomstperspectief aan personen </a:t>
            </a:r>
            <a:br>
              <a:rPr lang="nl-BE" sz="2000" dirty="0">
                <a:latin typeface="Museo Sans 300" panose="02000000000000000000" pitchFamily="50" charset="0"/>
              </a:rPr>
            </a:br>
            <a:r>
              <a:rPr lang="nl-BE" sz="2000" dirty="0">
                <a:latin typeface="Museo Sans 300" panose="02000000000000000000" pitchFamily="50" charset="0"/>
              </a:rPr>
              <a:t>met een grote afstand tot de arbeidsmarkt. </a:t>
            </a:r>
          </a:p>
          <a:p>
            <a:pPr algn="ctr"/>
            <a:endParaRPr lang="nl-BE" sz="2400" dirty="0">
              <a:latin typeface="Museo Sans 300" panose="02000000000000000000" pitchFamily="50" charset="0"/>
            </a:endParaRPr>
          </a:p>
          <a:p>
            <a:pPr algn="ctr"/>
            <a:r>
              <a:rPr lang="nl-BE" sz="2400" b="1" dirty="0">
                <a:latin typeface="Museo Sans 300" panose="02000000000000000000" pitchFamily="50" charset="0"/>
              </a:rPr>
              <a:t>Werkingsgebied</a:t>
            </a:r>
            <a:r>
              <a:rPr lang="nl-BE" sz="2400" dirty="0">
                <a:latin typeface="Museo Sans 300" panose="02000000000000000000" pitchFamily="50" charset="0"/>
              </a:rPr>
              <a:t>:  </a:t>
            </a:r>
            <a:br>
              <a:rPr lang="nl-BE" sz="2400" dirty="0">
                <a:latin typeface="Museo Sans 300" panose="02000000000000000000" pitchFamily="50" charset="0"/>
              </a:rPr>
            </a:br>
            <a:r>
              <a:rPr lang="nl-BE" sz="2000" dirty="0">
                <a:latin typeface="Museo Sans 300" panose="02000000000000000000" pitchFamily="50" charset="0"/>
              </a:rPr>
              <a:t>Limburg en de Antwerpse </a:t>
            </a:r>
            <a:r>
              <a:rPr lang="nl-BE" sz="2000" dirty="0" smtClean="0">
                <a:latin typeface="Museo Sans 300" panose="02000000000000000000" pitchFamily="50" charset="0"/>
              </a:rPr>
              <a:t>Zuiderkempen</a:t>
            </a:r>
            <a:endParaRPr lang="nl-BE" sz="2000" dirty="0">
              <a:latin typeface="Museo Sans 300" panose="02000000000000000000" pitchFamily="50" charset="0"/>
            </a:endParaRPr>
          </a:p>
          <a:p>
            <a:endParaRPr lang="nl-BE" sz="2400" dirty="0"/>
          </a:p>
          <a:p>
            <a:endParaRPr lang="nl-BE" sz="2400" b="1" dirty="0">
              <a:latin typeface="Museo Sans 300" panose="02000000000000000000" pitchFamily="50" charset="0"/>
            </a:endParaRPr>
          </a:p>
        </p:txBody>
      </p:sp>
      <p:pic>
        <p:nvPicPr>
          <p:cNvPr id="74" name="Afbeelding 7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6"/>
          <a:stretch/>
        </p:blipFill>
        <p:spPr>
          <a:xfrm>
            <a:off x="3210932" y="4742123"/>
            <a:ext cx="5843162" cy="21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rapezium 42"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373323" y="2814062"/>
            <a:ext cx="5365862" cy="2044685"/>
          </a:xfrm>
          <a:prstGeom prst="trapezoid">
            <a:avLst/>
          </a:prstGeom>
          <a:solidFill>
            <a:srgbClr val="EE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Titel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3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apezium 1">
            <a:extLst>
              <a:ext uri="{FF2B5EF4-FFF2-40B4-BE49-F238E27FC236}">
                <a16:creationId xmlns:a16="http://schemas.microsoft.com/office/drawing/2014/main" id="{5B804E9F-B6B5-41F9-9B63-9AF435FDC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206522" y="2814063"/>
            <a:ext cx="5365865" cy="2044685"/>
          </a:xfrm>
          <a:prstGeom prst="trapezoid">
            <a:avLst/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4" name="Trapezium 43"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4540120" y="2814063"/>
            <a:ext cx="5365863" cy="2044685"/>
          </a:xfrm>
          <a:prstGeom prst="trapezoid">
            <a:avLst/>
          </a:prstGeom>
          <a:solidFill>
            <a:srgbClr val="661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5" name="Trapezium 44">
            <a:extLst>
              <a:ext uri="{FF2B5EF4-FFF2-40B4-BE49-F238E27FC236}">
                <a16:creationId xmlns:a16="http://schemas.microsoft.com/office/drawing/2014/main" id="{F79B51BB-1B30-4ED8-B26D-21EE8BC67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6685255" y="2793630"/>
            <a:ext cx="5409190" cy="2044685"/>
          </a:xfrm>
          <a:prstGeom prst="trapezoid">
            <a:avLst/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2203656" y="2267861"/>
            <a:ext cx="1371600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nl-NL" sz="1600" b="1" dirty="0" smtClean="0">
                <a:solidFill>
                  <a:schemeClr val="bg1"/>
                </a:solidFill>
              </a:rPr>
              <a:t>Vlaamse arbeidsmarkt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8AA18108-5B8B-4147-84A7-D30A16BEC4EA}"/>
              </a:ext>
            </a:extLst>
          </p:cNvPr>
          <p:cNvSpPr/>
          <p:nvPr/>
        </p:nvSpPr>
        <p:spPr>
          <a:xfrm>
            <a:off x="2013435" y="3034904"/>
            <a:ext cx="1752042" cy="2422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Onevenwicht tussen vraag </a:t>
            </a:r>
            <a:b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</a:b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en aanbod</a:t>
            </a: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err="1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Één</a:t>
            </a: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 van de krapste binnen </a:t>
            </a:r>
            <a:b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</a:b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de EU</a:t>
            </a: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Optimaal benutten van kwetsbare personen</a:t>
            </a:r>
            <a:endParaRPr lang="nl-NL" sz="1400" dirty="0">
              <a:solidFill>
                <a:schemeClr val="bg1"/>
              </a:solidFill>
              <a:latin typeface="Museo Sans 300" panose="020000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Uitdagingen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4" y="1665313"/>
            <a:ext cx="411924" cy="416063"/>
          </a:xfrm>
          <a:prstGeom prst="rect">
            <a:avLst/>
          </a:prstGeom>
        </p:spPr>
      </p:pic>
      <p:sp>
        <p:nvSpPr>
          <p:cNvPr id="40" name="Rechthoek 39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4347221" y="2267861"/>
            <a:ext cx="1492046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nl-NL" sz="1600" b="1" dirty="0" smtClean="0">
                <a:solidFill>
                  <a:schemeClr val="bg1"/>
                </a:solidFill>
              </a:rPr>
              <a:t>Knelpuntsectoren en -beroepen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8AA18108-5B8B-4147-84A7-D30A16BEC4EA}"/>
              </a:ext>
            </a:extLst>
          </p:cNvPr>
          <p:cNvSpPr/>
          <p:nvPr/>
        </p:nvSpPr>
        <p:spPr>
          <a:xfrm>
            <a:off x="4181900" y="3034904"/>
            <a:ext cx="1752042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Percentage knelpunt-vacatures neemt toe</a:t>
            </a: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Gebrek </a:t>
            </a:r>
            <a:r>
              <a:rPr lang="nl-NL" sz="1400" dirty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aan kwaliteit en </a:t>
            </a: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kwantiteit</a:t>
            </a: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Impact corona</a:t>
            </a:r>
            <a:endParaRPr lang="nl-NL" sz="1400" dirty="0">
              <a:solidFill>
                <a:schemeClr val="bg1"/>
              </a:solidFill>
              <a:latin typeface="Museo Sans 300" panose="02000000000000000000" pitchFamily="50" charset="0"/>
              <a:cs typeface="Segoe UI" panose="020B0502040204020203" pitchFamily="34" charset="0"/>
            </a:endParaRP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Herbekijken van functieprofielen</a:t>
            </a:r>
            <a:endParaRPr lang="nl-NL" sz="1400" dirty="0">
              <a:solidFill>
                <a:schemeClr val="bg1"/>
              </a:solidFill>
              <a:latin typeface="Museo Sans 300" panose="020000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53" y="1651462"/>
            <a:ext cx="429582" cy="429914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6507853" y="2267861"/>
            <a:ext cx="1492046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nl-NL" sz="1600" b="1" dirty="0" smtClean="0">
                <a:solidFill>
                  <a:schemeClr val="bg1"/>
                </a:solidFill>
              </a:rPr>
              <a:t>Kwetsbare personen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8AA18108-5B8B-4147-84A7-D30A16BEC4EA}"/>
              </a:ext>
            </a:extLst>
          </p:cNvPr>
          <p:cNvSpPr/>
          <p:nvPr/>
        </p:nvSpPr>
        <p:spPr>
          <a:xfrm>
            <a:off x="6342532" y="3034904"/>
            <a:ext cx="1752042" cy="3167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Moeilijke aansluiting arbeidsmarkt</a:t>
            </a: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Lagere werkzaamheids-graad</a:t>
            </a: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Langdurige werkloosheid</a:t>
            </a:r>
            <a:endParaRPr lang="nl-NL" sz="1400" dirty="0">
              <a:solidFill>
                <a:schemeClr val="bg1"/>
              </a:solidFill>
              <a:latin typeface="Museo Sans 300" panose="02000000000000000000" pitchFamily="50" charset="0"/>
              <a:cs typeface="Segoe UI" panose="020B0502040204020203" pitchFamily="34" charset="0"/>
            </a:endParaRP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Specifieke </a:t>
            </a: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profielkenmerken</a:t>
            </a: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Extra aandacht omwille van corona</a:t>
            </a:r>
            <a:endParaRPr lang="nl-NL" sz="1400" dirty="0">
              <a:solidFill>
                <a:schemeClr val="bg1"/>
              </a:solidFill>
              <a:latin typeface="Museo Sans 300" panose="020000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19" y="1667487"/>
            <a:ext cx="1056475" cy="416879"/>
          </a:xfrm>
          <a:prstGeom prst="rect">
            <a:avLst/>
          </a:prstGeom>
        </p:spPr>
      </p:pic>
      <p:sp>
        <p:nvSpPr>
          <p:cNvPr id="77" name="Rechthoek 76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8702089" y="2251836"/>
            <a:ext cx="1492046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nl-NL" sz="1600" b="1" dirty="0" smtClean="0">
                <a:solidFill>
                  <a:schemeClr val="bg1"/>
                </a:solidFill>
              </a:rPr>
              <a:t>Sociale </a:t>
            </a:r>
            <a:br>
              <a:rPr lang="nl-NL" sz="1600" b="1" dirty="0" smtClean="0">
                <a:solidFill>
                  <a:schemeClr val="bg1"/>
                </a:solidFill>
              </a:rPr>
            </a:br>
            <a:r>
              <a:rPr lang="nl-NL" sz="1600" b="1" dirty="0" smtClean="0">
                <a:solidFill>
                  <a:schemeClr val="bg1"/>
                </a:solidFill>
              </a:rPr>
              <a:t>economie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8AA18108-5B8B-4147-84A7-D30A16BEC4EA}"/>
              </a:ext>
            </a:extLst>
          </p:cNvPr>
          <p:cNvSpPr/>
          <p:nvPr/>
        </p:nvSpPr>
        <p:spPr>
          <a:xfrm>
            <a:off x="8536768" y="3018879"/>
            <a:ext cx="1752042" cy="268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Inspelen op maatschappelijke noden</a:t>
            </a:r>
          </a:p>
          <a:p>
            <a:pPr marL="285750" indent="-285750" rtl="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  <a:t>Samenwerking tussen SE en REC</a:t>
            </a:r>
            <a:b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</a:rPr>
            </a:br>
            <a:r>
              <a:rPr lang="nl-NL" sz="1400" dirty="0" smtClean="0">
                <a:solidFill>
                  <a:schemeClr val="bg1"/>
                </a:solidFill>
                <a:latin typeface="Museo Sans 300" panose="020000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 kwetsbare personen waardevolle plaats op arbeidsmarkt geven</a:t>
            </a:r>
            <a:endParaRPr lang="nl-NL" sz="1400" dirty="0" smtClean="0">
              <a:solidFill>
                <a:schemeClr val="bg1"/>
              </a:solidFill>
              <a:latin typeface="Museo Sans 300" panose="02000000000000000000" pitchFamily="50" charset="0"/>
              <a:cs typeface="Segoe UI" panose="020B0502040204020203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18" y="1581577"/>
            <a:ext cx="516664" cy="5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Aanpak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hthoek: Afgeronde hoeken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92130" y="1113862"/>
            <a:ext cx="4675077" cy="360184"/>
          </a:xfrm>
          <a:prstGeom prst="roundRect">
            <a:avLst>
              <a:gd name="adj" fmla="val 50000"/>
            </a:avLst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2000" dirty="0" smtClean="0">
                <a:latin typeface="Museo Sans 700" panose="02000000000000000000" pitchFamily="50" charset="0"/>
              </a:rPr>
              <a:t>Methodieken</a:t>
            </a:r>
            <a:endParaRPr lang="nl-NL" sz="2000" dirty="0">
              <a:latin typeface="Museo Sans 700" panose="02000000000000000000" pitchFamily="50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91117" y="2163427"/>
            <a:ext cx="49866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Museo Sans 700" panose="02000000000000000000" pitchFamily="50" charset="0"/>
              </a:rPr>
              <a:t>Inclusief job design</a:t>
            </a:r>
          </a:p>
          <a:p>
            <a:endParaRPr lang="nl-BE" b="1" dirty="0">
              <a:latin typeface="Museo Sans 7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Onderzoeken of functie-aanpassingen mogelijk zijn bij medewerkers in knelpuntsectoren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Arbeidsanalyse onder begeleiding van externe arbeidsconsulent en ambassadeurs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Inzetten op anders inrichten van werkprocessen en afsplitsen van elementaire taken</a:t>
            </a:r>
            <a:endParaRPr lang="nl-BE" dirty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  <a:sym typeface="Wingdings" panose="05000000000000000000" pitchFamily="2" charset="2"/>
              </a:rPr>
              <a:t>Creatie van laagdrempelige functie voor mensen met een afstand tot de arbeidsmarkt (</a:t>
            </a:r>
            <a:r>
              <a:rPr lang="nl-BE" dirty="0" smtClean="0">
                <a:latin typeface="Museo Sans 300" panose="02000000000000000000" pitchFamily="50" charset="0"/>
              </a:rPr>
              <a:t>≠ vuilnisbak-functies)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Museo Sans 300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Museo Sans 300" panose="02000000000000000000" pitchFamily="50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6602819" y="2163427"/>
            <a:ext cx="4890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Museo Sans 700" panose="02000000000000000000" pitchFamily="50" charset="0"/>
              </a:rPr>
              <a:t>Onderzoek en testing</a:t>
            </a:r>
          </a:p>
          <a:p>
            <a:endParaRPr lang="nl-BE" dirty="0">
              <a:latin typeface="Museo Sans 7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Proefondervindelijk en sterk arbeidsmarktgericht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Focus op operationele werking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Op basis van inclusief job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Samenwerking tussen SE en REC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Binnen SE: specifieke </a:t>
            </a:r>
            <a:r>
              <a:rPr lang="nl-BE" dirty="0">
                <a:latin typeface="Museo Sans 300" panose="02000000000000000000" pitchFamily="50" charset="0"/>
              </a:rPr>
              <a:t>focus op personen met </a:t>
            </a:r>
            <a:r>
              <a:rPr lang="nl-BE" dirty="0" smtClean="0">
                <a:latin typeface="Museo Sans 300" panose="02000000000000000000" pitchFamily="50" charset="0"/>
              </a:rPr>
              <a:t>migratie-achtergrond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Doelgroepmedewerkers enthousiasmeren, motiveren en ontwikkelingskansen geven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Projectperiode opgesplitst in testperiodes</a:t>
            </a:r>
            <a:endParaRPr lang="nl-BE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Aanpak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hthoek: Afgeronde hoeken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92130" y="1113862"/>
            <a:ext cx="4675077" cy="360184"/>
          </a:xfrm>
          <a:prstGeom prst="roundRect">
            <a:avLst>
              <a:gd name="adj" fmla="val 50000"/>
            </a:avLst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2000" dirty="0" smtClean="0">
                <a:latin typeface="Museo Sans 700" panose="02000000000000000000" pitchFamily="50" charset="0"/>
              </a:rPr>
              <a:t>Testperiodes</a:t>
            </a:r>
            <a:endParaRPr lang="nl-NL" sz="2000" dirty="0">
              <a:latin typeface="Museo Sans 700" panose="02000000000000000000" pitchFamily="50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490785" y="1927087"/>
            <a:ext cx="9622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Vormen de hoeksteen van ons </a:t>
            </a:r>
            <a:r>
              <a:rPr lang="nl-BE" dirty="0" smtClean="0">
                <a:latin typeface="Museo Sans 300" panose="02000000000000000000" pitchFamily="50" charset="0"/>
              </a:rPr>
              <a:t>project</a:t>
            </a:r>
            <a:endParaRPr lang="nl-BE" dirty="0" smtClean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90 testdagen (4 maanden) – 1 VTE doelgroepmedewerker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Opsplitsing in 2 x 2 maanden, met tussenin evaluatieperiode en transnationale bijsturing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Testperiodes voorafgegaan door snuffelweek en diverse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latin typeface="Museo Sans 300" panose="02000000000000000000" pitchFamily="50" charset="0"/>
              </a:rPr>
              <a:t>Testing binnen 3 verschillende reguliere sectoren: toerisme, afvalverwerking en 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Museo Sans 300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Museo Sans 300" panose="02000000000000000000" pitchFamily="50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60" y="3752243"/>
            <a:ext cx="7711279" cy="23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Aanpak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hthoek: Afgeronde hoeken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92130" y="1113862"/>
            <a:ext cx="4675077" cy="360184"/>
          </a:xfrm>
          <a:prstGeom prst="roundRect">
            <a:avLst>
              <a:gd name="adj" fmla="val 50000"/>
            </a:avLst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2000" dirty="0" smtClean="0">
                <a:latin typeface="Museo Sans 700" panose="02000000000000000000" pitchFamily="50" charset="0"/>
              </a:rPr>
              <a:t>Metingen en </a:t>
            </a:r>
            <a:r>
              <a:rPr lang="nl-NL" sz="2000" dirty="0" smtClean="0">
                <a:latin typeface="Museo Sans 700" panose="02000000000000000000" pitchFamily="50" charset="0"/>
              </a:rPr>
              <a:t>intervisiemomenten</a:t>
            </a:r>
            <a:endParaRPr lang="nl-NL" sz="2000" dirty="0">
              <a:latin typeface="Museo Sans 700" panose="02000000000000000000" pitchFamily="50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91117" y="2057107"/>
            <a:ext cx="49866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Museo Sans 700" panose="02000000000000000000" pitchFamily="50" charset="0"/>
              </a:rPr>
              <a:t>Metingen</a:t>
            </a:r>
          </a:p>
          <a:p>
            <a:endParaRPr lang="nl-BE" b="1" dirty="0">
              <a:latin typeface="Museo Sans 7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Museo Sans 300" panose="02000000000000000000" pitchFamily="50" charset="0"/>
              </a:rPr>
              <a:t>Wanneer?</a:t>
            </a:r>
            <a:r>
              <a:rPr lang="nl-BE" dirty="0" smtClean="0">
                <a:latin typeface="Museo Sans 300" panose="02000000000000000000" pitchFamily="50" charset="0"/>
              </a:rPr>
              <a:t/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  <a:sym typeface="Wingdings" panose="05000000000000000000" pitchFamily="2" charset="2"/>
              </a:rPr>
              <a:t>Aan begin en einde van elke testperiode</a:t>
            </a:r>
            <a:endParaRPr lang="nl-BE" dirty="0" smtClean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Museo Sans 300" panose="02000000000000000000" pitchFamily="50" charset="0"/>
              </a:rPr>
              <a:t>Wie wordt bevraagd?</a:t>
            </a:r>
            <a:br>
              <a:rPr lang="nl-BE" b="1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Doelgroepmedewerkers en begeleiders </a:t>
            </a:r>
            <a:r>
              <a:rPr lang="nl-BE" dirty="0" smtClean="0">
                <a:latin typeface="Museo Sans 300" panose="02000000000000000000" pitchFamily="50" charset="0"/>
              </a:rPr>
              <a:t>SE &amp; </a:t>
            </a:r>
            <a:r>
              <a:rPr lang="nl-BE" dirty="0" smtClean="0">
                <a:latin typeface="Museo Sans 300" panose="02000000000000000000" pitchFamily="50" charset="0"/>
              </a:rPr>
              <a:t>directie, leidinggevenden </a:t>
            </a:r>
            <a:r>
              <a:rPr lang="nl-BE" dirty="0" smtClean="0">
                <a:latin typeface="Museo Sans 300" panose="02000000000000000000" pitchFamily="50" charset="0"/>
              </a:rPr>
              <a:t>en medewerkers uit reguliere sectoren</a:t>
            </a:r>
            <a:endParaRPr lang="nl-BE" b="1" dirty="0" smtClean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Museo Sans 300" panose="02000000000000000000" pitchFamily="50" charset="0"/>
              </a:rPr>
              <a:t>Wat wordt gemeten?</a:t>
            </a:r>
            <a:r>
              <a:rPr lang="nl-BE" dirty="0" smtClean="0">
                <a:latin typeface="Museo Sans 300" panose="02000000000000000000" pitchFamily="50" charset="0"/>
              </a:rPr>
              <a:t/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Persoonlijke ervaringen, verloop van de samenwerking, succesfactoren en aandachtspunten, gender en migratie-gerelateerde vragen…</a:t>
            </a:r>
            <a:endParaRPr lang="nl-BE" dirty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Museo Sans 300" panose="02000000000000000000" pitchFamily="50" charset="0"/>
                <a:sym typeface="Wingdings" panose="05000000000000000000" pitchFamily="2" charset="2"/>
              </a:rPr>
              <a:t>Methodiek?</a:t>
            </a:r>
            <a:r>
              <a:rPr lang="nl-BE" dirty="0" smtClean="0">
                <a:latin typeface="Museo Sans 300" panose="02000000000000000000" pitchFamily="50" charset="0"/>
                <a:sym typeface="Wingdings" panose="05000000000000000000" pitchFamily="2" charset="2"/>
              </a:rPr>
              <a:t/>
            </a:r>
            <a:br>
              <a:rPr lang="nl-BE" dirty="0" smtClean="0">
                <a:latin typeface="Museo Sans 300" panose="02000000000000000000" pitchFamily="50" charset="0"/>
                <a:sym typeface="Wingdings" panose="05000000000000000000" pitchFamily="2" charset="2"/>
              </a:rPr>
            </a:br>
            <a:r>
              <a:rPr lang="nl-BE" dirty="0" smtClean="0">
                <a:latin typeface="Museo Sans 300" panose="02000000000000000000" pitchFamily="50" charset="0"/>
                <a:sym typeface="Wingdings" panose="05000000000000000000" pitchFamily="2" charset="2"/>
              </a:rPr>
              <a:t>Gestructureerd interview door testingverantwoordelijke</a:t>
            </a:r>
            <a:endParaRPr lang="nl-BE" dirty="0" smtClean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latin typeface="Museo Sans 300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Museo Sans 300" panose="02000000000000000000" pitchFamily="50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6570921" y="2057107"/>
            <a:ext cx="5357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Museo Sans 700" panose="02000000000000000000" pitchFamily="50" charset="0"/>
              </a:rPr>
              <a:t>Intervisiemomenten</a:t>
            </a:r>
            <a:endParaRPr lang="nl-BE" dirty="0" smtClean="0">
              <a:latin typeface="Museo Sans 700" panose="02000000000000000000" pitchFamily="50" charset="0"/>
            </a:endParaRPr>
          </a:p>
          <a:p>
            <a:endParaRPr lang="nl-BE" dirty="0">
              <a:latin typeface="Museo Sans 7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Museo Sans 300" panose="02000000000000000000" pitchFamily="50" charset="0"/>
              </a:rPr>
              <a:t>Wat?</a:t>
            </a:r>
            <a:r>
              <a:rPr lang="nl-BE" dirty="0" smtClean="0">
                <a:latin typeface="Museo Sans 300" panose="02000000000000000000" pitchFamily="50" charset="0"/>
              </a:rPr>
              <a:t/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Groepsintervisiemomenten</a:t>
            </a:r>
            <a:endParaRPr lang="nl-BE" dirty="0" smtClean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Museo Sans 300" panose="02000000000000000000" pitchFamily="50" charset="0"/>
              </a:rPr>
              <a:t>Wanneer?</a:t>
            </a:r>
            <a:r>
              <a:rPr lang="nl-BE" dirty="0" smtClean="0">
                <a:latin typeface="Museo Sans 300" panose="02000000000000000000" pitchFamily="50" charset="0"/>
              </a:rPr>
              <a:t/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Tijdens elke testperiode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latin typeface="Museo Sans 300" panose="02000000000000000000" pitchFamily="50" charset="0"/>
              </a:rPr>
              <a:t>Wie wordt bevraagd?</a:t>
            </a:r>
            <a:br>
              <a:rPr lang="nl-BE" b="1" dirty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Leidinggevenden en meters/peters REC en begeleiders SE</a:t>
            </a:r>
            <a:endParaRPr lang="nl-BE" b="1" dirty="0">
              <a:latin typeface="Museo Sans 3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latin typeface="Museo Sans 300" panose="02000000000000000000" pitchFamily="50" charset="0"/>
              </a:rPr>
              <a:t>Doel?</a:t>
            </a:r>
            <a:r>
              <a:rPr lang="nl-BE" dirty="0" smtClean="0">
                <a:latin typeface="Museo Sans 300" panose="02000000000000000000" pitchFamily="50" charset="0"/>
              </a:rPr>
              <a:t/>
            </a:r>
            <a:br>
              <a:rPr lang="nl-BE" dirty="0" smtClean="0">
                <a:latin typeface="Museo Sans 300" panose="02000000000000000000" pitchFamily="50" charset="0"/>
              </a:rPr>
            </a:br>
            <a:r>
              <a:rPr lang="nl-BE" dirty="0" smtClean="0">
                <a:latin typeface="Museo Sans 300" panose="02000000000000000000" pitchFamily="50" charset="0"/>
              </a:rPr>
              <a:t>Aandachtspunten of problemen aankaarten en gezamenlijke oplossingen 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latin typeface="Museo Sans 300" panose="02000000000000000000" pitchFamily="50" charset="0"/>
                <a:sym typeface="Wingdings" panose="05000000000000000000" pitchFamily="2" charset="2"/>
              </a:rPr>
              <a:t>Methodiek?</a:t>
            </a:r>
            <a:r>
              <a:rPr lang="nl-BE" dirty="0">
                <a:latin typeface="Museo Sans 300" panose="02000000000000000000" pitchFamily="50" charset="0"/>
                <a:sym typeface="Wingdings" panose="05000000000000000000" pitchFamily="2" charset="2"/>
              </a:rPr>
              <a:t/>
            </a:r>
            <a:br>
              <a:rPr lang="nl-BE" dirty="0">
                <a:latin typeface="Museo Sans 300" panose="02000000000000000000" pitchFamily="50" charset="0"/>
                <a:sym typeface="Wingdings" panose="05000000000000000000" pitchFamily="2" charset="2"/>
              </a:rPr>
            </a:br>
            <a:r>
              <a:rPr lang="nl-BE" dirty="0" smtClean="0">
                <a:latin typeface="Museo Sans 300" panose="02000000000000000000" pitchFamily="50" charset="0"/>
                <a:sym typeface="Wingdings" panose="05000000000000000000" pitchFamily="2" charset="2"/>
              </a:rPr>
              <a:t>Sessies door externe consulent</a:t>
            </a:r>
            <a:endParaRPr lang="nl-BE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98" y="4273650"/>
            <a:ext cx="3425178" cy="2283452"/>
          </a:xfrm>
          <a:prstGeom prst="rect">
            <a:avLst/>
          </a:prstGeom>
        </p:spPr>
      </p:pic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Aanpak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hthoek: Afgeronde hoeken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92130" y="1113862"/>
            <a:ext cx="4675077" cy="360184"/>
          </a:xfrm>
          <a:prstGeom prst="roundRect">
            <a:avLst>
              <a:gd name="adj" fmla="val 50000"/>
            </a:avLst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2000" dirty="0" smtClean="0">
                <a:latin typeface="Museo Sans 700" panose="02000000000000000000" pitchFamily="50" charset="0"/>
              </a:rPr>
              <a:t>Transnationale uitwisseling</a:t>
            </a:r>
            <a:endParaRPr lang="nl-NL" sz="2000" dirty="0">
              <a:latin typeface="Museo Sans 700" panose="02000000000000000000" pitchFamily="50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35874" y="2018124"/>
            <a:ext cx="11192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Museo Sans 700" panose="02000000000000000000" pitchFamily="50" charset="0"/>
              </a:rPr>
              <a:t>Meervoudige doelstelling:</a:t>
            </a:r>
            <a:br>
              <a:rPr lang="nl-BE" b="1" dirty="0" smtClean="0">
                <a:latin typeface="Museo Sans 700" panose="02000000000000000000" pitchFamily="50" charset="0"/>
              </a:rPr>
            </a:br>
            <a:endParaRPr lang="nl-BE" b="1" dirty="0" smtClean="0">
              <a:latin typeface="Museo Sans 300" panose="020000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dirty="0">
                <a:latin typeface="Museo Sans 300" panose="02000000000000000000" pitchFamily="50" charset="0"/>
              </a:rPr>
              <a:t>Uitwisselen van interessante initiatieven en verzamelen van testelementen ter </a:t>
            </a:r>
            <a:r>
              <a:rPr lang="nl-BE" dirty="0" smtClean="0">
                <a:latin typeface="Museo Sans 300" panose="02000000000000000000" pitchFamily="50" charset="0"/>
              </a:rPr>
              <a:t>plaatse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>
                <a:latin typeface="Museo Sans 300" panose="02000000000000000000" pitchFamily="50" charset="0"/>
              </a:rPr>
              <a:t>Bespreken van mogelijke </a:t>
            </a:r>
            <a:r>
              <a:rPr lang="nl-BE" dirty="0" smtClean="0">
                <a:latin typeface="Museo Sans 300" panose="02000000000000000000" pitchFamily="50" charset="0"/>
              </a:rPr>
              <a:t>oplossingen voor eventuele aandachtspunten of struikelblokken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>
                <a:latin typeface="Museo Sans 300" panose="02000000000000000000" pitchFamily="50" charset="0"/>
              </a:rPr>
              <a:t>Beleidsgericht inspiratie </a:t>
            </a:r>
            <a:r>
              <a:rPr lang="nl-BE" dirty="0" smtClean="0">
                <a:latin typeface="Museo Sans 300" panose="02000000000000000000" pitchFamily="50" charset="0"/>
              </a:rPr>
              <a:t>opdoen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>
                <a:latin typeface="Museo Sans 300" panose="02000000000000000000" pitchFamily="50" charset="0"/>
              </a:rPr>
              <a:t>Uitwerken van gezamenlijke producten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>
                <a:latin typeface="Museo Sans 300" panose="02000000000000000000" pitchFamily="50" charset="0"/>
              </a:rPr>
              <a:t>Bezoek aan Vlaanderen en project “Employment Design on the Move” door transnationale </a:t>
            </a:r>
            <a:r>
              <a:rPr lang="nl-BE" dirty="0" smtClean="0">
                <a:latin typeface="Museo Sans 300" panose="02000000000000000000" pitchFamily="50" charset="0"/>
              </a:rPr>
              <a:t>partners</a:t>
            </a:r>
            <a:endParaRPr lang="nl-BE" dirty="0" smtClean="0">
              <a:latin typeface="Museo Sans 300" panose="02000000000000000000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Museo Sans 300" panose="02000000000000000000" pitchFamily="50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096000" y="5230710"/>
            <a:ext cx="385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Museo Sans 300" panose="02000000000000000000" pitchFamily="50" charset="0"/>
              </a:rPr>
              <a:t>MUTUAL LEARNING</a:t>
            </a:r>
            <a:endParaRPr lang="nl-BE" b="1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al 27"/>
          <p:cNvSpPr/>
          <p:nvPr/>
        </p:nvSpPr>
        <p:spPr>
          <a:xfrm>
            <a:off x="3457078" y="3997457"/>
            <a:ext cx="2275318" cy="2282583"/>
          </a:xfrm>
          <a:prstGeom prst="ellipse">
            <a:avLst/>
          </a:prstGeom>
          <a:noFill/>
          <a:ln w="88900">
            <a:solidFill>
              <a:srgbClr val="EE7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vaal 28"/>
          <p:cNvSpPr/>
          <p:nvPr/>
        </p:nvSpPr>
        <p:spPr>
          <a:xfrm>
            <a:off x="7483555" y="3956236"/>
            <a:ext cx="2275318" cy="2282583"/>
          </a:xfrm>
          <a:prstGeom prst="ellipse">
            <a:avLst/>
          </a:prstGeom>
          <a:noFill/>
          <a:ln w="88900">
            <a:solidFill>
              <a:srgbClr val="EE7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nl-NL" dirty="0"/>
              <a:t>Projectanalyse, dia </a:t>
            </a:r>
            <a:r>
              <a:rPr lang="nl-NL" dirty="0" smtClean="0"/>
              <a:t>4</a:t>
            </a:r>
            <a:endParaRPr lang="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rgbClr val="E73B2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38265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nl-NL" sz="2800" b="1" dirty="0" smtClean="0">
                <a:solidFill>
                  <a:srgbClr val="661513"/>
                </a:solidFill>
                <a:latin typeface="Museo Sans 700" panose="02000000000000000000" pitchFamily="50" charset="0"/>
              </a:rPr>
              <a:t>Aanpak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hthoek: Afgeronde hoeken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92130" y="1113862"/>
            <a:ext cx="4675077" cy="360184"/>
          </a:xfrm>
          <a:prstGeom prst="roundRect">
            <a:avLst>
              <a:gd name="adj" fmla="val 50000"/>
            </a:avLst>
          </a:prstGeom>
          <a:solidFill>
            <a:srgbClr val="E73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2000" dirty="0" smtClean="0">
                <a:latin typeface="Museo Sans 700" panose="02000000000000000000" pitchFamily="50" charset="0"/>
              </a:rPr>
              <a:t>Werkgroepen</a:t>
            </a:r>
            <a:endParaRPr lang="nl-NL" sz="2000" dirty="0">
              <a:latin typeface="Museo Sans 700" panose="02000000000000000000" pitchFamily="50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49" y="5821674"/>
            <a:ext cx="944161" cy="96189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915004" y="3035082"/>
            <a:ext cx="135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Museo Sans 700" panose="02000000000000000000" pitchFamily="50" charset="0"/>
              </a:rPr>
              <a:t>Kern-werkgroep</a:t>
            </a:r>
            <a:endParaRPr lang="nl-BE" dirty="0">
              <a:latin typeface="Museo Sans 700" panose="02000000000000000000" pitchFamily="50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731537" y="3035082"/>
            <a:ext cx="181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Museo Sans 700" panose="02000000000000000000" pitchFamily="50" charset="0"/>
              </a:rPr>
              <a:t>Transnationale overleggroep</a:t>
            </a:r>
            <a:endParaRPr lang="nl-BE" dirty="0">
              <a:latin typeface="Museo Sans 700" panose="02000000000000000000" pitchFamily="50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899214" y="3035082"/>
            <a:ext cx="135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Museo Sans 700" panose="02000000000000000000" pitchFamily="50" charset="0"/>
              </a:rPr>
              <a:t>Cluster-werkgroep</a:t>
            </a:r>
            <a:endParaRPr lang="nl-BE" dirty="0">
              <a:latin typeface="Museo Sans 700" panose="02000000000000000000" pitchFamily="50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896460" y="4543687"/>
            <a:ext cx="135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Museo Sans 700" panose="02000000000000000000" pitchFamily="50" charset="0"/>
              </a:rPr>
              <a:t>Interne werkgroep per partner</a:t>
            </a:r>
            <a:endParaRPr lang="nl-BE" dirty="0">
              <a:latin typeface="Museo Sans 700" panose="02000000000000000000" pitchFamily="50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919247" y="4789093"/>
            <a:ext cx="135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Museo Sans 700" panose="02000000000000000000" pitchFamily="50" charset="0"/>
              </a:rPr>
              <a:t>Sectorale overleg-tafels</a:t>
            </a:r>
            <a:endParaRPr lang="nl-BE" dirty="0">
              <a:latin typeface="Museo Sans 700" panose="02000000000000000000" pitchFamily="50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920958" y="4789093"/>
            <a:ext cx="145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Museo Sans 700" panose="02000000000000000000" pitchFamily="50" charset="0"/>
              </a:rPr>
              <a:t>Beleids-stuurgroep</a:t>
            </a:r>
            <a:endParaRPr lang="nl-BE" dirty="0">
              <a:latin typeface="Museo Sans 700" panose="02000000000000000000" pitchFamily="50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2436777" y="2246031"/>
            <a:ext cx="2275318" cy="2282583"/>
          </a:xfrm>
          <a:prstGeom prst="ellipse">
            <a:avLst/>
          </a:prstGeom>
          <a:noFill/>
          <a:ln w="88900">
            <a:solidFill>
              <a:srgbClr val="66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/>
          <p:cNvSpPr/>
          <p:nvPr/>
        </p:nvSpPr>
        <p:spPr>
          <a:xfrm>
            <a:off x="6502144" y="2261104"/>
            <a:ext cx="2275318" cy="2282583"/>
          </a:xfrm>
          <a:prstGeom prst="ellipse">
            <a:avLst/>
          </a:prstGeom>
          <a:noFill/>
          <a:ln w="88900">
            <a:solidFill>
              <a:srgbClr val="66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>
            <a:off x="5458789" y="3956236"/>
            <a:ext cx="2275318" cy="2282583"/>
          </a:xfrm>
          <a:prstGeom prst="ellipse">
            <a:avLst/>
          </a:prstGeom>
          <a:noFill/>
          <a:ln w="88900">
            <a:solidFill>
              <a:srgbClr val="66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al 26"/>
          <p:cNvSpPr/>
          <p:nvPr/>
        </p:nvSpPr>
        <p:spPr>
          <a:xfrm>
            <a:off x="4461543" y="2246031"/>
            <a:ext cx="2275318" cy="2282583"/>
          </a:xfrm>
          <a:prstGeom prst="ellipse">
            <a:avLst/>
          </a:prstGeom>
          <a:noFill/>
          <a:ln w="88900">
            <a:solidFill>
              <a:srgbClr val="EE7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43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25_TF78455520" id="{9B2EAD20-A782-4ED7-973A-CE572D4AF493}" vid="{58049977-B887-4174-9574-AB1DFCC46DE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Projectanalyse uit 24Slides</Template>
  <TotalTime>0</TotalTime>
  <Words>964</Words>
  <Application>Microsoft Office PowerPoint</Application>
  <PresentationFormat>Breedbeeld</PresentationFormat>
  <Paragraphs>185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Museo Sans 300</vt:lpstr>
      <vt:lpstr>Museo Sans 700</vt:lpstr>
      <vt:lpstr>Segoe UI</vt:lpstr>
      <vt:lpstr>Segoe UI Light</vt:lpstr>
      <vt:lpstr>Wingdings</vt:lpstr>
      <vt:lpstr>Office-thema</vt:lpstr>
      <vt:lpstr>Employment Design  on the Move  Pitch</vt:lpstr>
      <vt:lpstr>Projectanalyse, dia 2</vt:lpstr>
      <vt:lpstr>Projectanalyse, dia 3</vt:lpstr>
      <vt:lpstr>Projectanalyse, dia 3</vt:lpstr>
      <vt:lpstr>Projectanalyse, dia 4</vt:lpstr>
      <vt:lpstr>Projectanalyse, dia 4</vt:lpstr>
      <vt:lpstr>Projectanalyse, dia 4</vt:lpstr>
      <vt:lpstr>Projectanalyse, dia 4</vt:lpstr>
      <vt:lpstr>Projectanalyse, dia 4</vt:lpstr>
      <vt:lpstr>Projectanalyse, dia 4</vt:lpstr>
      <vt:lpstr>Projectanalyse, dia 4</vt:lpstr>
      <vt:lpstr>Projectanalyse, dia 4</vt:lpstr>
      <vt:lpstr>Projectanalyse, dia 4</vt:lpstr>
      <vt:lpstr>Projectanalyse, dia 4</vt:lpstr>
      <vt:lpstr>Projectanalyse, dia 4</vt:lpstr>
      <vt:lpstr>Bedankt!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2021-01-04T10:09:19Z</dcterms:created>
  <dcterms:modified xsi:type="dcterms:W3CDTF">2021-01-08T13:57:10Z</dcterms:modified>
</cp:coreProperties>
</file>