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handoutMasterIdLst>
    <p:handoutMasterId r:id="rId37"/>
  </p:handoutMasterIdLst>
  <p:sldIdLst>
    <p:sldId id="290" r:id="rId2"/>
    <p:sldId id="294" r:id="rId3"/>
    <p:sldId id="404" r:id="rId4"/>
    <p:sldId id="464" r:id="rId5"/>
    <p:sldId id="413" r:id="rId6"/>
    <p:sldId id="405" r:id="rId7"/>
    <p:sldId id="415" r:id="rId8"/>
    <p:sldId id="465" r:id="rId9"/>
    <p:sldId id="416" r:id="rId10"/>
    <p:sldId id="432" r:id="rId11"/>
    <p:sldId id="466" r:id="rId12"/>
    <p:sldId id="417" r:id="rId13"/>
    <p:sldId id="343" r:id="rId14"/>
    <p:sldId id="423" r:id="rId15"/>
    <p:sldId id="424" r:id="rId16"/>
    <p:sldId id="462" r:id="rId17"/>
    <p:sldId id="426" r:id="rId18"/>
    <p:sldId id="427" r:id="rId19"/>
    <p:sldId id="439" r:id="rId20"/>
    <p:sldId id="467" r:id="rId21"/>
    <p:sldId id="418" r:id="rId22"/>
    <p:sldId id="375" r:id="rId23"/>
    <p:sldId id="398" r:id="rId24"/>
    <p:sldId id="376" r:id="rId25"/>
    <p:sldId id="468" r:id="rId26"/>
    <p:sldId id="419" r:id="rId27"/>
    <p:sldId id="460" r:id="rId28"/>
    <p:sldId id="469" r:id="rId29"/>
    <p:sldId id="463" r:id="rId30"/>
    <p:sldId id="470" r:id="rId31"/>
    <p:sldId id="471" r:id="rId32"/>
    <p:sldId id="472" r:id="rId33"/>
    <p:sldId id="435" r:id="rId34"/>
    <p:sldId id="437" r:id="rId35"/>
  </p:sldIdLst>
  <p:sldSz cx="9144000" cy="6858000" type="screen4x3"/>
  <p:notesSz cx="6794500" cy="99314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emerte" initials="cm"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1" autoAdjust="0"/>
    <p:restoredTop sz="93076"/>
  </p:normalViewPr>
  <p:slideViewPr>
    <p:cSldViewPr>
      <p:cViewPr varScale="1">
        <p:scale>
          <a:sx n="80" d="100"/>
          <a:sy n="80" d="100"/>
        </p:scale>
        <p:origin x="1474"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8840C2-4DE8-4BD6-AF33-14D536D91A88}" type="doc">
      <dgm:prSet loTypeId="urn:microsoft.com/office/officeart/2005/8/layout/pyramid4" loCatId="pyramid" qsTypeId="urn:microsoft.com/office/officeart/2005/8/quickstyle/simple1" qsCatId="simple" csTypeId="urn:microsoft.com/office/officeart/2005/8/colors/accent3_4" csCatId="accent3" phldr="1"/>
      <dgm:spPr/>
      <dgm:t>
        <a:bodyPr/>
        <a:lstStyle/>
        <a:p>
          <a:endParaRPr lang="en-US"/>
        </a:p>
      </dgm:t>
    </dgm:pt>
    <dgm:pt modelId="{7349AF58-8BB1-4878-9655-0E5EF669BAB8}">
      <dgm:prSet phldrT="[Tekst]" custT="1"/>
      <dgm:spPr/>
      <dgm:t>
        <a:bodyPr/>
        <a:lstStyle/>
        <a:p>
          <a:r>
            <a:rPr lang="nl-NL" sz="2000" dirty="0"/>
            <a:t>De SCHOOL</a:t>
          </a:r>
          <a:endParaRPr lang="en-US" sz="2000" dirty="0"/>
        </a:p>
      </dgm:t>
    </dgm:pt>
    <dgm:pt modelId="{FACB60FB-3620-4F7E-8ADD-1C7A2A483520}" type="parTrans" cxnId="{EF4F5E32-7CD8-444F-A37C-966BF45059A7}">
      <dgm:prSet/>
      <dgm:spPr/>
      <dgm:t>
        <a:bodyPr/>
        <a:lstStyle/>
        <a:p>
          <a:endParaRPr lang="en-US"/>
        </a:p>
      </dgm:t>
    </dgm:pt>
    <dgm:pt modelId="{1C33C780-9AE3-40F3-ADF6-BE0EC205CAD6}" type="sibTrans" cxnId="{EF4F5E32-7CD8-444F-A37C-966BF45059A7}">
      <dgm:prSet/>
      <dgm:spPr/>
      <dgm:t>
        <a:bodyPr/>
        <a:lstStyle/>
        <a:p>
          <a:endParaRPr lang="en-US"/>
        </a:p>
      </dgm:t>
    </dgm:pt>
    <dgm:pt modelId="{3DA61968-E1AC-4B82-80D7-C3ADBAB85295}">
      <dgm:prSet phldrT="[Tekst]" custT="1"/>
      <dgm:spPr/>
      <dgm:t>
        <a:bodyPr/>
        <a:lstStyle/>
        <a:p>
          <a:r>
            <a:rPr lang="nl-NL" sz="2000" dirty="0"/>
            <a:t>De           LLN</a:t>
          </a:r>
          <a:endParaRPr lang="en-US" sz="2000" dirty="0"/>
        </a:p>
      </dgm:t>
    </dgm:pt>
    <dgm:pt modelId="{A4220642-002B-46F5-8718-9135CED8FD71}" type="parTrans" cxnId="{33C5A1F6-DE72-4C25-9DCE-4857ECEABFAE}">
      <dgm:prSet/>
      <dgm:spPr/>
      <dgm:t>
        <a:bodyPr/>
        <a:lstStyle/>
        <a:p>
          <a:endParaRPr lang="en-US"/>
        </a:p>
      </dgm:t>
    </dgm:pt>
    <dgm:pt modelId="{5159E60E-98B4-4A77-AB34-83FD5BDAF806}" type="sibTrans" cxnId="{33C5A1F6-DE72-4C25-9DCE-4857ECEABFAE}">
      <dgm:prSet/>
      <dgm:spPr/>
      <dgm:t>
        <a:bodyPr/>
        <a:lstStyle/>
        <a:p>
          <a:endParaRPr lang="en-US"/>
        </a:p>
      </dgm:t>
    </dgm:pt>
    <dgm:pt modelId="{3F98CA02-2F6A-4681-A85E-D60B79CF6723}">
      <dgm:prSet phldrT="[Tekst]" custT="1"/>
      <dgm:spPr/>
      <dgm:t>
        <a:bodyPr/>
        <a:lstStyle/>
        <a:p>
          <a:endParaRPr lang="nl-NL" sz="2000" dirty="0"/>
        </a:p>
        <a:p>
          <a:r>
            <a:rPr lang="nl-NL" sz="2000" dirty="0"/>
            <a:t>ONDER-WIJS</a:t>
          </a:r>
        </a:p>
        <a:p>
          <a:r>
            <a:rPr lang="nl-NL" sz="2000" dirty="0"/>
            <a:t>verstrekken</a:t>
          </a:r>
          <a:endParaRPr lang="en-US" sz="2000" dirty="0"/>
        </a:p>
      </dgm:t>
    </dgm:pt>
    <dgm:pt modelId="{F4EBA951-3A3C-404A-8FF8-6C130802E1B7}" type="parTrans" cxnId="{D8A55591-5284-42BE-9AFB-5191DFCE5B4D}">
      <dgm:prSet/>
      <dgm:spPr/>
      <dgm:t>
        <a:bodyPr/>
        <a:lstStyle/>
        <a:p>
          <a:endParaRPr lang="en-US"/>
        </a:p>
      </dgm:t>
    </dgm:pt>
    <dgm:pt modelId="{3B805A35-199E-4A71-B5F2-557DCBE0DD2F}" type="sibTrans" cxnId="{D8A55591-5284-42BE-9AFB-5191DFCE5B4D}">
      <dgm:prSet/>
      <dgm:spPr/>
      <dgm:t>
        <a:bodyPr/>
        <a:lstStyle/>
        <a:p>
          <a:endParaRPr lang="en-US"/>
        </a:p>
      </dgm:t>
    </dgm:pt>
    <dgm:pt modelId="{28D98818-FDB8-419F-97A1-890DE4FDF99C}">
      <dgm:prSet phldrT="[Tekst]" custT="1"/>
      <dgm:spPr/>
      <dgm:t>
        <a:bodyPr/>
        <a:lstStyle/>
        <a:p>
          <a:r>
            <a:rPr lang="nl-NL" sz="2000" dirty="0"/>
            <a:t>De OUDER</a:t>
          </a:r>
          <a:endParaRPr lang="en-US" sz="2000" dirty="0"/>
        </a:p>
      </dgm:t>
    </dgm:pt>
    <dgm:pt modelId="{B6CB34B0-5189-461F-8260-EBAA247D5A7F}" type="parTrans" cxnId="{BF7FF54C-B1DA-4A8C-9ED3-AF7C640C92F9}">
      <dgm:prSet/>
      <dgm:spPr/>
      <dgm:t>
        <a:bodyPr/>
        <a:lstStyle/>
        <a:p>
          <a:endParaRPr lang="en-US"/>
        </a:p>
      </dgm:t>
    </dgm:pt>
    <dgm:pt modelId="{0937996B-DF69-47C4-AD0F-F32BF765BFC7}" type="sibTrans" cxnId="{BF7FF54C-B1DA-4A8C-9ED3-AF7C640C92F9}">
      <dgm:prSet/>
      <dgm:spPr/>
      <dgm:t>
        <a:bodyPr/>
        <a:lstStyle/>
        <a:p>
          <a:endParaRPr lang="en-US"/>
        </a:p>
      </dgm:t>
    </dgm:pt>
    <dgm:pt modelId="{EA499D5F-FF4D-4330-B11E-DA1DBA21BBD1}" type="pres">
      <dgm:prSet presAssocID="{1E8840C2-4DE8-4BD6-AF33-14D536D91A88}" presName="compositeShape" presStyleCnt="0">
        <dgm:presLayoutVars>
          <dgm:chMax val="9"/>
          <dgm:dir/>
          <dgm:resizeHandles val="exact"/>
        </dgm:presLayoutVars>
      </dgm:prSet>
      <dgm:spPr/>
    </dgm:pt>
    <dgm:pt modelId="{5C05059D-86E5-4642-AC39-DCBF46375AFA}" type="pres">
      <dgm:prSet presAssocID="{1E8840C2-4DE8-4BD6-AF33-14D536D91A88}" presName="triangle1" presStyleLbl="node1" presStyleIdx="0" presStyleCnt="4">
        <dgm:presLayoutVars>
          <dgm:bulletEnabled val="1"/>
        </dgm:presLayoutVars>
      </dgm:prSet>
      <dgm:spPr/>
    </dgm:pt>
    <dgm:pt modelId="{6BE66E1B-CA3E-4D57-BD37-9F0BA8CFEE03}" type="pres">
      <dgm:prSet presAssocID="{1E8840C2-4DE8-4BD6-AF33-14D536D91A88}" presName="triangle2" presStyleLbl="node1" presStyleIdx="1" presStyleCnt="4">
        <dgm:presLayoutVars>
          <dgm:bulletEnabled val="1"/>
        </dgm:presLayoutVars>
      </dgm:prSet>
      <dgm:spPr/>
    </dgm:pt>
    <dgm:pt modelId="{93E8056D-0249-48E9-AC0A-B8B6012B2F25}" type="pres">
      <dgm:prSet presAssocID="{1E8840C2-4DE8-4BD6-AF33-14D536D91A88}" presName="triangle3" presStyleLbl="node1" presStyleIdx="2" presStyleCnt="4">
        <dgm:presLayoutVars>
          <dgm:bulletEnabled val="1"/>
        </dgm:presLayoutVars>
      </dgm:prSet>
      <dgm:spPr/>
    </dgm:pt>
    <dgm:pt modelId="{A3EC1B3A-25B4-4734-A518-806D62BCC8F3}" type="pres">
      <dgm:prSet presAssocID="{1E8840C2-4DE8-4BD6-AF33-14D536D91A88}" presName="triangle4" presStyleLbl="node1" presStyleIdx="3" presStyleCnt="4">
        <dgm:presLayoutVars>
          <dgm:bulletEnabled val="1"/>
        </dgm:presLayoutVars>
      </dgm:prSet>
      <dgm:spPr/>
    </dgm:pt>
  </dgm:ptLst>
  <dgm:cxnLst>
    <dgm:cxn modelId="{9F5DB224-0820-41CB-9EEE-2F248AA8A25A}" type="presOf" srcId="{3DA61968-E1AC-4B82-80D7-C3ADBAB85295}" destId="{6BE66E1B-CA3E-4D57-BD37-9F0BA8CFEE03}" srcOrd="0" destOrd="0" presId="urn:microsoft.com/office/officeart/2005/8/layout/pyramid4"/>
    <dgm:cxn modelId="{EF4F5E32-7CD8-444F-A37C-966BF45059A7}" srcId="{1E8840C2-4DE8-4BD6-AF33-14D536D91A88}" destId="{7349AF58-8BB1-4878-9655-0E5EF669BAB8}" srcOrd="0" destOrd="0" parTransId="{FACB60FB-3620-4F7E-8ADD-1C7A2A483520}" sibTransId="{1C33C780-9AE3-40F3-ADF6-BE0EC205CAD6}"/>
    <dgm:cxn modelId="{BF7FF54C-B1DA-4A8C-9ED3-AF7C640C92F9}" srcId="{1E8840C2-4DE8-4BD6-AF33-14D536D91A88}" destId="{28D98818-FDB8-419F-97A1-890DE4FDF99C}" srcOrd="3" destOrd="0" parTransId="{B6CB34B0-5189-461F-8260-EBAA247D5A7F}" sibTransId="{0937996B-DF69-47C4-AD0F-F32BF765BFC7}"/>
    <dgm:cxn modelId="{1B39B86D-C652-4357-9CF0-EE27A42FD6A2}" type="presOf" srcId="{28D98818-FDB8-419F-97A1-890DE4FDF99C}" destId="{A3EC1B3A-25B4-4734-A518-806D62BCC8F3}" srcOrd="0" destOrd="0" presId="urn:microsoft.com/office/officeart/2005/8/layout/pyramid4"/>
    <dgm:cxn modelId="{4CFD1D82-2267-47AE-914B-872D43B73ACA}" type="presOf" srcId="{3F98CA02-2F6A-4681-A85E-D60B79CF6723}" destId="{93E8056D-0249-48E9-AC0A-B8B6012B2F25}" srcOrd="0" destOrd="0" presId="urn:microsoft.com/office/officeart/2005/8/layout/pyramid4"/>
    <dgm:cxn modelId="{D8A55591-5284-42BE-9AFB-5191DFCE5B4D}" srcId="{1E8840C2-4DE8-4BD6-AF33-14D536D91A88}" destId="{3F98CA02-2F6A-4681-A85E-D60B79CF6723}" srcOrd="2" destOrd="0" parTransId="{F4EBA951-3A3C-404A-8FF8-6C130802E1B7}" sibTransId="{3B805A35-199E-4A71-B5F2-557DCBE0DD2F}"/>
    <dgm:cxn modelId="{4F4361C4-FB31-47B4-A87B-367FBAB86909}" type="presOf" srcId="{1E8840C2-4DE8-4BD6-AF33-14D536D91A88}" destId="{EA499D5F-FF4D-4330-B11E-DA1DBA21BBD1}" srcOrd="0" destOrd="0" presId="urn:microsoft.com/office/officeart/2005/8/layout/pyramid4"/>
    <dgm:cxn modelId="{FD729FDC-5D32-4A62-A299-5BC4C265C681}" type="presOf" srcId="{7349AF58-8BB1-4878-9655-0E5EF669BAB8}" destId="{5C05059D-86E5-4642-AC39-DCBF46375AFA}" srcOrd="0" destOrd="0" presId="urn:microsoft.com/office/officeart/2005/8/layout/pyramid4"/>
    <dgm:cxn modelId="{33C5A1F6-DE72-4C25-9DCE-4857ECEABFAE}" srcId="{1E8840C2-4DE8-4BD6-AF33-14D536D91A88}" destId="{3DA61968-E1AC-4B82-80D7-C3ADBAB85295}" srcOrd="1" destOrd="0" parTransId="{A4220642-002B-46F5-8718-9135CED8FD71}" sibTransId="{5159E60E-98B4-4A77-AB34-83FD5BDAF806}"/>
    <dgm:cxn modelId="{4C35BDA6-69EF-46E1-98FE-D105BA17A186}" type="presParOf" srcId="{EA499D5F-FF4D-4330-B11E-DA1DBA21BBD1}" destId="{5C05059D-86E5-4642-AC39-DCBF46375AFA}" srcOrd="0" destOrd="0" presId="urn:microsoft.com/office/officeart/2005/8/layout/pyramid4"/>
    <dgm:cxn modelId="{61E504FE-CDFF-46EF-98AD-DAFC754A6F31}" type="presParOf" srcId="{EA499D5F-FF4D-4330-B11E-DA1DBA21BBD1}" destId="{6BE66E1B-CA3E-4D57-BD37-9F0BA8CFEE03}" srcOrd="1" destOrd="0" presId="urn:microsoft.com/office/officeart/2005/8/layout/pyramid4"/>
    <dgm:cxn modelId="{02AEBD0A-BC2F-404E-9939-4E6B54B5745B}" type="presParOf" srcId="{EA499D5F-FF4D-4330-B11E-DA1DBA21BBD1}" destId="{93E8056D-0249-48E9-AC0A-B8B6012B2F25}" srcOrd="2" destOrd="0" presId="urn:microsoft.com/office/officeart/2005/8/layout/pyramid4"/>
    <dgm:cxn modelId="{172EDDF0-8702-4D7E-B42C-9D28E943A862}" type="presParOf" srcId="{EA499D5F-FF4D-4330-B11E-DA1DBA21BBD1}" destId="{A3EC1B3A-25B4-4734-A518-806D62BCC8F3}"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05059D-86E5-4642-AC39-DCBF46375AFA}">
      <dsp:nvSpPr>
        <dsp:cNvPr id="0" name=""/>
        <dsp:cNvSpPr/>
      </dsp:nvSpPr>
      <dsp:spPr>
        <a:xfrm>
          <a:off x="2032000" y="0"/>
          <a:ext cx="2032000" cy="2032000"/>
        </a:xfrm>
        <a:prstGeom prst="triangle">
          <a:avLst/>
        </a:prstGeom>
        <a:solidFill>
          <a:schemeClr val="accent3">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kern="1200" dirty="0"/>
            <a:t>De SCHOOL</a:t>
          </a:r>
          <a:endParaRPr lang="en-US" sz="2000" kern="1200" dirty="0"/>
        </a:p>
      </dsp:txBody>
      <dsp:txXfrm>
        <a:off x="2540000" y="1016000"/>
        <a:ext cx="1016000" cy="1016000"/>
      </dsp:txXfrm>
    </dsp:sp>
    <dsp:sp modelId="{6BE66E1B-CA3E-4D57-BD37-9F0BA8CFEE03}">
      <dsp:nvSpPr>
        <dsp:cNvPr id="0" name=""/>
        <dsp:cNvSpPr/>
      </dsp:nvSpPr>
      <dsp:spPr>
        <a:xfrm>
          <a:off x="1016000" y="2032000"/>
          <a:ext cx="2032000" cy="2032000"/>
        </a:xfrm>
        <a:prstGeom prst="triangle">
          <a:avLst/>
        </a:prstGeom>
        <a:solidFill>
          <a:schemeClr val="accent3">
            <a:shade val="50000"/>
            <a:hueOff val="133778"/>
            <a:satOff val="-2135"/>
            <a:lumOff val="205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kern="1200" dirty="0"/>
            <a:t>De           LLN</a:t>
          </a:r>
          <a:endParaRPr lang="en-US" sz="2000" kern="1200" dirty="0"/>
        </a:p>
      </dsp:txBody>
      <dsp:txXfrm>
        <a:off x="1524000" y="3048000"/>
        <a:ext cx="1016000" cy="1016000"/>
      </dsp:txXfrm>
    </dsp:sp>
    <dsp:sp modelId="{93E8056D-0249-48E9-AC0A-B8B6012B2F25}">
      <dsp:nvSpPr>
        <dsp:cNvPr id="0" name=""/>
        <dsp:cNvSpPr/>
      </dsp:nvSpPr>
      <dsp:spPr>
        <a:xfrm rot="10800000">
          <a:off x="2032000" y="2032000"/>
          <a:ext cx="2032000" cy="2032000"/>
        </a:xfrm>
        <a:prstGeom prst="triangle">
          <a:avLst/>
        </a:prstGeom>
        <a:solidFill>
          <a:schemeClr val="accent3">
            <a:shade val="50000"/>
            <a:hueOff val="267556"/>
            <a:satOff val="-4269"/>
            <a:lumOff val="411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nl-NL" sz="2000" kern="1200" dirty="0"/>
        </a:p>
        <a:p>
          <a:pPr marL="0" lvl="0" indent="0" algn="ctr" defTabSz="889000">
            <a:lnSpc>
              <a:spcPct val="90000"/>
            </a:lnSpc>
            <a:spcBef>
              <a:spcPct val="0"/>
            </a:spcBef>
            <a:spcAft>
              <a:spcPct val="35000"/>
            </a:spcAft>
            <a:buNone/>
          </a:pPr>
          <a:r>
            <a:rPr lang="nl-NL" sz="2000" kern="1200" dirty="0"/>
            <a:t>ONDER-WIJS</a:t>
          </a:r>
        </a:p>
        <a:p>
          <a:pPr marL="0" lvl="0" indent="0" algn="ctr" defTabSz="889000">
            <a:lnSpc>
              <a:spcPct val="90000"/>
            </a:lnSpc>
            <a:spcBef>
              <a:spcPct val="0"/>
            </a:spcBef>
            <a:spcAft>
              <a:spcPct val="35000"/>
            </a:spcAft>
            <a:buNone/>
          </a:pPr>
          <a:r>
            <a:rPr lang="nl-NL" sz="2000" kern="1200" dirty="0"/>
            <a:t>verstrekken</a:t>
          </a:r>
          <a:endParaRPr lang="en-US" sz="2000" kern="1200" dirty="0"/>
        </a:p>
      </dsp:txBody>
      <dsp:txXfrm rot="10800000">
        <a:off x="2540000" y="2032000"/>
        <a:ext cx="1016000" cy="1016000"/>
      </dsp:txXfrm>
    </dsp:sp>
    <dsp:sp modelId="{A3EC1B3A-25B4-4734-A518-806D62BCC8F3}">
      <dsp:nvSpPr>
        <dsp:cNvPr id="0" name=""/>
        <dsp:cNvSpPr/>
      </dsp:nvSpPr>
      <dsp:spPr>
        <a:xfrm>
          <a:off x="3048000" y="2032000"/>
          <a:ext cx="2032000" cy="2032000"/>
        </a:xfrm>
        <a:prstGeom prst="triangle">
          <a:avLst/>
        </a:prstGeom>
        <a:solidFill>
          <a:schemeClr val="accent3">
            <a:shade val="50000"/>
            <a:hueOff val="133778"/>
            <a:satOff val="-2135"/>
            <a:lumOff val="205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nl-NL" sz="2000" kern="1200" dirty="0"/>
            <a:t>De OUDER</a:t>
          </a:r>
          <a:endParaRPr lang="en-US" sz="2000" kern="1200" dirty="0"/>
        </a:p>
      </dsp:txBody>
      <dsp:txXfrm>
        <a:off x="3556000" y="3048000"/>
        <a:ext cx="1016000" cy="10160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464C51C5-AC23-4C45-A32B-0B0CFC12876C}" type="datetimeFigureOut">
              <a:rPr lang="nl-BE" smtClean="0"/>
              <a:t>23/09/2024</a:t>
            </a:fld>
            <a:endParaRPr lang="nl-BE"/>
          </a:p>
        </p:txBody>
      </p:sp>
      <p:sp>
        <p:nvSpPr>
          <p:cNvPr id="4" name="Tijdelijke aanduiding voor voettekst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D62D7B99-F079-4B20-AC51-3F6CF14DB4F5}" type="slidenum">
              <a:rPr lang="nl-BE" smtClean="0"/>
              <a:t>‹nr.›</a:t>
            </a:fld>
            <a:endParaRPr lang="nl-BE"/>
          </a:p>
        </p:txBody>
      </p:sp>
    </p:spTree>
    <p:extLst>
      <p:ext uri="{BB962C8B-B14F-4D97-AF65-F5344CB8AC3E}">
        <p14:creationId xmlns:p14="http://schemas.microsoft.com/office/powerpoint/2010/main" val="4641214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FF7D4609-E4A5-4515-B5C6-5140C6BF4235}" type="datetimeFigureOut">
              <a:rPr lang="nl-BE" smtClean="0"/>
              <a:pPr/>
              <a:t>23/09/2024</a:t>
            </a:fld>
            <a:endParaRPr lang="nl-BE"/>
          </a:p>
        </p:txBody>
      </p:sp>
      <p:sp>
        <p:nvSpPr>
          <p:cNvPr id="4" name="Tijdelijke aanduiding voor dia-afbeelding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CAD8647B-21C1-40A2-A106-8AC33B2B3147}" type="slidenum">
              <a:rPr lang="nl-BE" smtClean="0"/>
              <a:pPr/>
              <a:t>‹nr.›</a:t>
            </a:fld>
            <a:endParaRPr lang="nl-BE"/>
          </a:p>
        </p:txBody>
      </p:sp>
    </p:spTree>
    <p:extLst>
      <p:ext uri="{BB962C8B-B14F-4D97-AF65-F5344CB8AC3E}">
        <p14:creationId xmlns:p14="http://schemas.microsoft.com/office/powerpoint/2010/main" val="19035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CAD8647B-21C1-40A2-A106-8AC33B2B3147}" type="slidenum">
              <a:rPr lang="nl-BE" smtClean="0"/>
              <a:pPr/>
              <a:t>18</a:t>
            </a:fld>
            <a:endParaRPr lang="nl-BE"/>
          </a:p>
        </p:txBody>
      </p:sp>
    </p:spTree>
    <p:extLst>
      <p:ext uri="{BB962C8B-B14F-4D97-AF65-F5344CB8AC3E}">
        <p14:creationId xmlns:p14="http://schemas.microsoft.com/office/powerpoint/2010/main" val="1691654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CAD8647B-21C1-40A2-A106-8AC33B2B3147}" type="slidenum">
              <a:rPr lang="nl-BE" smtClean="0"/>
              <a:pPr/>
              <a:t>19</a:t>
            </a:fld>
            <a:endParaRPr lang="nl-BE"/>
          </a:p>
        </p:txBody>
      </p:sp>
    </p:spTree>
    <p:extLst>
      <p:ext uri="{BB962C8B-B14F-4D97-AF65-F5344CB8AC3E}">
        <p14:creationId xmlns:p14="http://schemas.microsoft.com/office/powerpoint/2010/main" val="2757247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rgbClr val="4D733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endParaRPr lang="nl-BE" dirty="0"/>
          </a:p>
        </p:txBody>
      </p:sp>
      <p:sp>
        <p:nvSpPr>
          <p:cNvPr id="6" name="Tijdelijke aanduiding voor dianummer 5"/>
          <p:cNvSpPr>
            <a:spLocks noGrp="1"/>
          </p:cNvSpPr>
          <p:nvPr>
            <p:ph type="sldNum" sz="quarter" idx="12"/>
          </p:nvPr>
        </p:nvSpPr>
        <p:spPr/>
        <p:txBody>
          <a:bodyPr/>
          <a:lstStyle/>
          <a:p>
            <a:fld id="{635CF391-4C79-40C8-8002-98F659B5F903}" type="slidenum">
              <a:rPr lang="nl-BE" smtClean="0"/>
              <a:pPr/>
              <a:t>‹nr.›</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dianummer 5"/>
          <p:cNvSpPr>
            <a:spLocks noGrp="1"/>
          </p:cNvSpPr>
          <p:nvPr>
            <p:ph type="sldNum" sz="quarter" idx="12"/>
          </p:nvPr>
        </p:nvSpPr>
        <p:spPr/>
        <p:txBody>
          <a:bodyPr/>
          <a:lstStyle/>
          <a:p>
            <a:fld id="{635CF391-4C79-40C8-8002-98F659B5F903}" type="slidenum">
              <a:rPr lang="nl-BE" smtClean="0"/>
              <a:pPr/>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857232"/>
            <a:ext cx="2057400" cy="5268931"/>
          </a:xfrm>
        </p:spPr>
        <p:txBody>
          <a:bodyPr vert="eaVert"/>
          <a:lstStyle/>
          <a:p>
            <a:r>
              <a:rPr lang="nl-NL"/>
              <a:t>Klik om de stijl te bewerken</a:t>
            </a:r>
            <a:endParaRPr lang="nl-BE"/>
          </a:p>
        </p:txBody>
      </p:sp>
      <p:sp>
        <p:nvSpPr>
          <p:cNvPr id="3" name="Tijdelijke aanduiding voor verticale tekst 2"/>
          <p:cNvSpPr>
            <a:spLocks noGrp="1"/>
          </p:cNvSpPr>
          <p:nvPr>
            <p:ph type="body" orient="vert" idx="1"/>
          </p:nvPr>
        </p:nvSpPr>
        <p:spPr>
          <a:xfrm>
            <a:off x="457200" y="857232"/>
            <a:ext cx="6019800" cy="5268931"/>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6" name="Tijdelijke aanduiding voor dianummer 5"/>
          <p:cNvSpPr>
            <a:spLocks noGrp="1"/>
          </p:cNvSpPr>
          <p:nvPr>
            <p:ph type="sldNum" sz="quarter" idx="12"/>
          </p:nvPr>
        </p:nvSpPr>
        <p:spPr/>
        <p:txBody>
          <a:bodyPr/>
          <a:lstStyle/>
          <a:p>
            <a:fld id="{635CF391-4C79-40C8-8002-98F659B5F903}" type="slidenum">
              <a:rPr lang="nl-BE" smtClean="0"/>
              <a:pPr/>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dianummer 5"/>
          <p:cNvSpPr>
            <a:spLocks noGrp="1"/>
          </p:cNvSpPr>
          <p:nvPr>
            <p:ph type="sldNum" sz="quarter" idx="12"/>
          </p:nvPr>
        </p:nvSpPr>
        <p:spPr/>
        <p:txBody>
          <a:bodyPr/>
          <a:lstStyle/>
          <a:p>
            <a:fld id="{635CF391-4C79-40C8-8002-98F659B5F903}" type="slidenum">
              <a:rPr lang="nl-BE" smtClean="0"/>
              <a:pPr/>
              <a:t>‹nr.›</a:t>
            </a:fld>
            <a:endParaRPr lang="nl-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rgbClr val="4D7335"/>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6" name="Tijdelijke aanduiding voor dianummer 5"/>
          <p:cNvSpPr>
            <a:spLocks noGrp="1"/>
          </p:cNvSpPr>
          <p:nvPr>
            <p:ph type="sldNum" sz="quarter" idx="12"/>
          </p:nvPr>
        </p:nvSpPr>
        <p:spPr/>
        <p:txBody>
          <a:bodyPr/>
          <a:lstStyle/>
          <a:p>
            <a:fld id="{635CF391-4C79-40C8-8002-98F659B5F903}" type="slidenum">
              <a:rPr lang="nl-BE" smtClean="0"/>
              <a:pPr/>
              <a:t>‹nr.›</a:t>
            </a:fld>
            <a:endParaRPr lang="nl-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sz="half" idx="1"/>
          </p:nvPr>
        </p:nvSpPr>
        <p:spPr>
          <a:xfrm>
            <a:off x="457200" y="2000240"/>
            <a:ext cx="4038600" cy="412592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4" name="Tijdelijke aanduiding voor inhoud 3"/>
          <p:cNvSpPr>
            <a:spLocks noGrp="1"/>
          </p:cNvSpPr>
          <p:nvPr>
            <p:ph sz="half" idx="2"/>
          </p:nvPr>
        </p:nvSpPr>
        <p:spPr>
          <a:xfrm>
            <a:off x="4648200" y="2000240"/>
            <a:ext cx="4038600" cy="412592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7" name="Tijdelijke aanduiding voor dianummer 6"/>
          <p:cNvSpPr>
            <a:spLocks noGrp="1"/>
          </p:cNvSpPr>
          <p:nvPr>
            <p:ph type="sldNum" sz="quarter" idx="12"/>
          </p:nvPr>
        </p:nvSpPr>
        <p:spPr/>
        <p:txBody>
          <a:bodyPr/>
          <a:lstStyle/>
          <a:p>
            <a:fld id="{635CF391-4C79-40C8-8002-98F659B5F903}" type="slidenum">
              <a:rPr lang="nl-BE" smtClean="0"/>
              <a:pPr/>
              <a:t>‹nr.›</a:t>
            </a:fld>
            <a:endParaRPr lang="nl-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endParaRPr lang="nl-BE"/>
          </a:p>
        </p:txBody>
      </p:sp>
      <p:sp>
        <p:nvSpPr>
          <p:cNvPr id="3" name="Tijdelijke aanduiding voor tekst 2"/>
          <p:cNvSpPr>
            <a:spLocks noGrp="1"/>
          </p:cNvSpPr>
          <p:nvPr>
            <p:ph type="body" idx="1"/>
          </p:nvPr>
        </p:nvSpPr>
        <p:spPr>
          <a:xfrm>
            <a:off x="457200" y="2000240"/>
            <a:ext cx="4040188" cy="7858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857495"/>
            <a:ext cx="4040188" cy="32686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p:cNvSpPr>
            <a:spLocks noGrp="1"/>
          </p:cNvSpPr>
          <p:nvPr>
            <p:ph type="body" sz="quarter" idx="3"/>
          </p:nvPr>
        </p:nvSpPr>
        <p:spPr>
          <a:xfrm>
            <a:off x="4643438" y="2000240"/>
            <a:ext cx="4041775" cy="7858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857495"/>
            <a:ext cx="4041775" cy="32686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dirty="0"/>
          </a:p>
        </p:txBody>
      </p:sp>
      <p:sp>
        <p:nvSpPr>
          <p:cNvPr id="9" name="Tijdelijke aanduiding voor dianummer 8"/>
          <p:cNvSpPr>
            <a:spLocks noGrp="1"/>
          </p:cNvSpPr>
          <p:nvPr>
            <p:ph type="sldNum" sz="quarter" idx="12"/>
          </p:nvPr>
        </p:nvSpPr>
        <p:spPr/>
        <p:txBody>
          <a:bodyPr/>
          <a:lstStyle/>
          <a:p>
            <a:fld id="{635CF391-4C79-40C8-8002-98F659B5F903}" type="slidenum">
              <a:rPr lang="nl-BE" smtClean="0"/>
              <a:pPr/>
              <a:t>‹nr.›</a:t>
            </a:fld>
            <a:endParaRPr lang="nl-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5" name="Tijdelijke aanduiding voor dianummer 4"/>
          <p:cNvSpPr>
            <a:spLocks noGrp="1"/>
          </p:cNvSpPr>
          <p:nvPr>
            <p:ph type="sldNum" sz="quarter" idx="12"/>
          </p:nvPr>
        </p:nvSpPr>
        <p:spPr/>
        <p:txBody>
          <a:bodyPr/>
          <a:lstStyle/>
          <a:p>
            <a:fld id="{635CF391-4C79-40C8-8002-98F659B5F903}" type="slidenum">
              <a:rPr lang="nl-BE" smtClean="0"/>
              <a:pPr/>
              <a:t>‹nr.›</a:t>
            </a:fld>
            <a:endParaRPr lang="nl-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635CF391-4C79-40C8-8002-98F659B5F903}" type="slidenum">
              <a:rPr lang="nl-BE" smtClean="0"/>
              <a:pPr/>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785794"/>
            <a:ext cx="3008313" cy="649306"/>
          </a:xfrm>
        </p:spPr>
        <p:txBody>
          <a:bodyPr anchor="b"/>
          <a:lstStyle>
            <a:lvl1pPr algn="l">
              <a:defRPr sz="2000" b="1"/>
            </a:lvl1pPr>
          </a:lstStyle>
          <a:p>
            <a:r>
              <a:rPr lang="nl-NL"/>
              <a:t>Klik om de stijl te bewerken</a:t>
            </a:r>
            <a:endParaRPr lang="nl-BE" dirty="0"/>
          </a:p>
        </p:txBody>
      </p:sp>
      <p:sp>
        <p:nvSpPr>
          <p:cNvPr id="3" name="Tijdelijke aanduiding voor inhoud 2"/>
          <p:cNvSpPr>
            <a:spLocks noGrp="1"/>
          </p:cNvSpPr>
          <p:nvPr>
            <p:ph idx="1"/>
          </p:nvPr>
        </p:nvSpPr>
        <p:spPr>
          <a:xfrm>
            <a:off x="3575050" y="785794"/>
            <a:ext cx="5111750" cy="53403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7" name="Tijdelijke aanduiding voor dianummer 6"/>
          <p:cNvSpPr>
            <a:spLocks noGrp="1"/>
          </p:cNvSpPr>
          <p:nvPr>
            <p:ph type="sldNum" sz="quarter" idx="12"/>
          </p:nvPr>
        </p:nvSpPr>
        <p:spPr/>
        <p:txBody>
          <a:bodyPr/>
          <a:lstStyle/>
          <a:p>
            <a:fld id="{635CF391-4C79-40C8-8002-98F659B5F903}" type="slidenum">
              <a:rPr lang="nl-BE" smtClean="0"/>
              <a:pPr/>
              <a:t>‹nr.›</a:t>
            </a:fld>
            <a:endParaRPr lang="nl-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endParaRPr lang="nl-BE"/>
          </a:p>
        </p:txBody>
      </p:sp>
      <p:sp>
        <p:nvSpPr>
          <p:cNvPr id="3" name="Tijdelijke aanduiding voor afbeelding 2"/>
          <p:cNvSpPr>
            <a:spLocks noGrp="1"/>
          </p:cNvSpPr>
          <p:nvPr>
            <p:ph type="pic" idx="1"/>
          </p:nvPr>
        </p:nvSpPr>
        <p:spPr>
          <a:xfrm>
            <a:off x="1792288" y="928669"/>
            <a:ext cx="5486400" cy="37989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7" name="Tijdelijke aanduiding voor dianummer 6"/>
          <p:cNvSpPr>
            <a:spLocks noGrp="1"/>
          </p:cNvSpPr>
          <p:nvPr>
            <p:ph type="sldNum" sz="quarter" idx="12"/>
          </p:nvPr>
        </p:nvSpPr>
        <p:spPr/>
        <p:txBody>
          <a:bodyPr/>
          <a:lstStyle/>
          <a:p>
            <a:fld id="{635CF391-4C79-40C8-8002-98F659B5F903}" type="slidenum">
              <a:rPr lang="nl-BE" smtClean="0"/>
              <a:pPr/>
              <a:t>‹nr.›</a:t>
            </a:fld>
            <a:endParaRPr lang="nl-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500034" y="785794"/>
            <a:ext cx="8229600" cy="1143000"/>
          </a:xfrm>
          <a:prstGeom prst="rect">
            <a:avLst/>
          </a:prstGeom>
        </p:spPr>
        <p:txBody>
          <a:bodyPr vert="horz" lIns="91440" tIns="45720" rIns="91440" bIns="45720" rtlCol="0" anchor="ctr">
            <a:normAutofit/>
          </a:bodyPr>
          <a:lstStyle/>
          <a:p>
            <a:r>
              <a:rPr lang="nl-NL" dirty="0"/>
              <a:t>Klik om de stijl te bewerken</a:t>
            </a:r>
            <a:endParaRPr lang="nl-BE" dirty="0"/>
          </a:p>
        </p:txBody>
      </p:sp>
      <p:sp>
        <p:nvSpPr>
          <p:cNvPr id="3" name="Tijdelijke aanduiding voor tekst 2"/>
          <p:cNvSpPr>
            <a:spLocks noGrp="1"/>
          </p:cNvSpPr>
          <p:nvPr>
            <p:ph type="body" idx="1"/>
          </p:nvPr>
        </p:nvSpPr>
        <p:spPr>
          <a:xfrm>
            <a:off x="457200" y="2000240"/>
            <a:ext cx="8229600" cy="4125923"/>
          </a:xfrm>
          <a:prstGeom prst="rect">
            <a:avLst/>
          </a:prstGeom>
        </p:spPr>
        <p:txBody>
          <a:bodyPr vert="horz" lIns="91440" tIns="45720" rIns="91440" bIns="45720" rtlCol="0">
            <a:normAutofit/>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endParaRPr lang="nl-BE"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4D7335"/>
                </a:solidFill>
              </a:defRPr>
            </a:lvl1pPr>
          </a:lstStyle>
          <a:p>
            <a:fld id="{635CF391-4C79-40C8-8002-98F659B5F903}" type="slidenum">
              <a:rPr lang="nl-BE" smtClean="0"/>
              <a:pPr/>
              <a:t>‹nr.›</a:t>
            </a:fld>
            <a:endParaRPr lang="nl-BE"/>
          </a:p>
        </p:txBody>
      </p:sp>
      <p:pic>
        <p:nvPicPr>
          <p:cNvPr id="7" name="Afbeelding 6" descr="Logo-sdl-kl.png"/>
          <p:cNvPicPr>
            <a:picLocks noChangeAspect="1"/>
          </p:cNvPicPr>
          <p:nvPr/>
        </p:nvPicPr>
        <p:blipFill>
          <a:blip r:embed="rId13" cstate="print"/>
          <a:stretch>
            <a:fillRect/>
          </a:stretch>
        </p:blipFill>
        <p:spPr>
          <a:xfrm>
            <a:off x="3500430" y="6215082"/>
            <a:ext cx="2158800" cy="504000"/>
          </a:xfrm>
          <a:prstGeom prst="rect">
            <a:avLst/>
          </a:prstGeom>
        </p:spPr>
      </p:pic>
      <p:pic>
        <p:nvPicPr>
          <p:cNvPr id="8" name="Afbeelding 7" descr="logougent.jpg"/>
          <p:cNvPicPr>
            <a:picLocks noChangeAspect="1"/>
          </p:cNvPicPr>
          <p:nvPr/>
        </p:nvPicPr>
        <p:blipFill>
          <a:blip r:embed="rId14" cstate="print"/>
          <a:stretch>
            <a:fillRect/>
          </a:stretch>
        </p:blipFill>
        <p:spPr>
          <a:xfrm>
            <a:off x="1142976" y="6215082"/>
            <a:ext cx="711893" cy="504000"/>
          </a:xfrm>
          <a:prstGeom prst="rect">
            <a:avLst/>
          </a:prstGeom>
        </p:spPr>
      </p:pic>
      <p:pic>
        <p:nvPicPr>
          <p:cNvPr id="9" name="Afbeelding 8" descr="potloden.jpg"/>
          <p:cNvPicPr>
            <a:picLocks noChangeAspect="1"/>
          </p:cNvPicPr>
          <p:nvPr/>
        </p:nvPicPr>
        <p:blipFill>
          <a:blip r:embed="rId15" cstate="print"/>
          <a:srcRect r="1464" b="72051"/>
          <a:stretch>
            <a:fillRect/>
          </a:stretch>
        </p:blipFill>
        <p:spPr>
          <a:xfrm>
            <a:off x="-3" y="0"/>
            <a:ext cx="9144003" cy="720000"/>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b="1" kern="1200">
          <a:solidFill>
            <a:srgbClr val="87BF40"/>
          </a:solidFill>
          <a:latin typeface="+mj-lt"/>
          <a:ea typeface="+mj-ea"/>
          <a:cs typeface="+mj-cs"/>
        </a:defRPr>
      </a:lvl1pPr>
    </p:titleStyle>
    <p:bodyStyle>
      <a:lvl1pPr marL="342900" indent="-342900" algn="l" defTabSz="914400" rtl="0" eaLnBrk="1" latinLnBrk="0" hangingPunct="1">
        <a:spcBef>
          <a:spcPct val="20000"/>
        </a:spcBef>
        <a:buFontTx/>
        <a:buBlip>
          <a:blip r:embed="rId16"/>
        </a:buBlip>
        <a:defRPr sz="3200" kern="1200">
          <a:solidFill>
            <a:srgbClr val="4D7335"/>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4D7335"/>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4D7335"/>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4D7335"/>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4D7335"/>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transbaso.b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duurzaamonderwijs.com/2017/09/18/ouderbetrokkenheid-en-schoolsucces-geen-zwart-witverhaal/" TargetMode="External"/><Relationship Id="rId2" Type="http://schemas.openxmlformats.org/officeDocument/2006/relationships/hyperlink" Target="https://duurzaamonderwijs.com/2017/09/"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vbjk.be/nl/nieuws/2018/12/warm-welkom-wederkerig" TargetMode="External"/><Relationship Id="rId2" Type="http://schemas.openxmlformats.org/officeDocument/2006/relationships/hyperlink" Target="http://www.samenmetouders.be/"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participate-autisme.be/documents/H_Brochure_Onderwijsdagelijksekost.pdf" TargetMode="External"/><Relationship Id="rId2" Type="http://schemas.openxmlformats.org/officeDocument/2006/relationships/hyperlink" Target="http://www.stad.gent/onderwijscentrum-gent/ouderbetrokkenheid/ouderbetrokkenheid-en-brugfiguren" TargetMode="External"/><Relationship Id="rId1" Type="http://schemas.openxmlformats.org/officeDocument/2006/relationships/slideLayout" Target="../slideLayouts/slideLayout2.xml"/><Relationship Id="rId4" Type="http://schemas.openxmlformats.org/officeDocument/2006/relationships/hyperlink" Target="mailto:jan.demets@ugent.b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fontScale="90000"/>
          </a:bodyPr>
          <a:lstStyle/>
          <a:p>
            <a:pPr algn="l"/>
            <a:r>
              <a:rPr lang="nl-BE" sz="3200" b="0" dirty="0"/>
              <a:t>School maken in partnerschap met ouders –</a:t>
            </a:r>
            <a:br>
              <a:rPr lang="nl-BE" sz="3200" b="0" dirty="0"/>
            </a:br>
            <a:br>
              <a:rPr lang="nl-BE" sz="3200" b="0" dirty="0"/>
            </a:br>
            <a:r>
              <a:rPr lang="nl-BE" sz="1800" b="0" dirty="0"/>
              <a:t>Mechelen 24 november 22</a:t>
            </a:r>
            <a:r>
              <a:rPr lang="nl-BE" sz="2200" b="0" dirty="0"/>
              <a:t>            </a:t>
            </a:r>
            <a:r>
              <a:rPr lang="nl-BE" sz="1800" b="0" dirty="0"/>
              <a:t>jan.demets@ugent.be</a:t>
            </a:r>
            <a:endParaRPr lang="en-US" sz="2200" dirty="0"/>
          </a:p>
        </p:txBody>
      </p:sp>
      <p:sp>
        <p:nvSpPr>
          <p:cNvPr id="3" name="Tijdelijke aanduiding voor inhoud 2"/>
          <p:cNvSpPr>
            <a:spLocks noGrp="1"/>
          </p:cNvSpPr>
          <p:nvPr>
            <p:ph idx="1"/>
          </p:nvPr>
        </p:nvSpPr>
        <p:spPr/>
        <p:txBody>
          <a:bodyPr>
            <a:normAutofit/>
          </a:bodyPr>
          <a:lstStyle/>
          <a:p>
            <a:pPr>
              <a:buNone/>
            </a:pPr>
            <a:endParaRPr lang="nl-NL" b="1" dirty="0"/>
          </a:p>
          <a:p>
            <a:pPr>
              <a:buNone/>
            </a:pPr>
            <a:endParaRPr lang="nl-NL" dirty="0"/>
          </a:p>
        </p:txBody>
      </p:sp>
      <p:pic>
        <p:nvPicPr>
          <p:cNvPr id="6" name="Afbeelding 5">
            <a:extLst>
              <a:ext uri="{FF2B5EF4-FFF2-40B4-BE49-F238E27FC236}">
                <a16:creationId xmlns:a16="http://schemas.microsoft.com/office/drawing/2014/main" id="{C48B0059-9CC3-43A1-8895-0C4168F424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2492896"/>
            <a:ext cx="4824536" cy="362823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fontScale="90000"/>
          </a:bodyPr>
          <a:lstStyle/>
          <a:p>
            <a:pPr algn="l"/>
            <a:r>
              <a:rPr lang="nl-BE" dirty="0"/>
              <a:t>2 - Betrokkenheid van ouders op de </a:t>
            </a:r>
            <a:r>
              <a:rPr lang="nl-BE" i="1" dirty="0"/>
              <a:t>schoolloopbaan</a:t>
            </a:r>
            <a:r>
              <a:rPr lang="nl-BE" dirty="0"/>
              <a:t> op </a:t>
            </a:r>
            <a:r>
              <a:rPr lang="nl-BE" i="1" dirty="0"/>
              <a:t>school</a:t>
            </a:r>
            <a:endParaRPr lang="en-US" dirty="0"/>
          </a:p>
        </p:txBody>
      </p:sp>
      <p:sp>
        <p:nvSpPr>
          <p:cNvPr id="3" name="Tijdelijke aanduiding voor inhoud 2"/>
          <p:cNvSpPr>
            <a:spLocks noGrp="1"/>
          </p:cNvSpPr>
          <p:nvPr>
            <p:ph idx="1"/>
          </p:nvPr>
        </p:nvSpPr>
        <p:spPr/>
        <p:txBody>
          <a:bodyPr>
            <a:normAutofit fontScale="92500"/>
          </a:bodyPr>
          <a:lstStyle/>
          <a:p>
            <a:pPr marL="0" indent="0">
              <a:buNone/>
            </a:pPr>
            <a:r>
              <a:rPr lang="nl-BE" sz="1900" dirty="0">
                <a:solidFill>
                  <a:schemeClr val="tx1"/>
                </a:solidFill>
                <a:latin typeface="Calibri" panose="020F0502020204030204" pitchFamily="34" charset="0"/>
                <a:cs typeface="Calibri" panose="020F0502020204030204" pitchFamily="34" charset="0"/>
              </a:rPr>
              <a:t>Bevindingen uit het </a:t>
            </a:r>
            <a:r>
              <a:rPr lang="nl-BE" sz="1900" dirty="0" err="1">
                <a:solidFill>
                  <a:schemeClr val="tx1"/>
                </a:solidFill>
                <a:latin typeface="Calibri" panose="020F0502020204030204" pitchFamily="34" charset="0"/>
                <a:cs typeface="Calibri" panose="020F0502020204030204" pitchFamily="34" charset="0"/>
              </a:rPr>
              <a:t>Transbaso</a:t>
            </a:r>
            <a:r>
              <a:rPr lang="nl-BE" sz="1900" dirty="0">
                <a:solidFill>
                  <a:schemeClr val="tx1"/>
                </a:solidFill>
                <a:latin typeface="Calibri" panose="020F0502020204030204" pitchFamily="34" charset="0"/>
                <a:cs typeface="Calibri" panose="020F0502020204030204" pitchFamily="34" charset="0"/>
              </a:rPr>
              <a:t>-onderzoek (overgang LO </a:t>
            </a:r>
            <a:r>
              <a:rPr lang="nl-BE" sz="1900" dirty="0" err="1">
                <a:solidFill>
                  <a:schemeClr val="tx1"/>
                </a:solidFill>
                <a:latin typeface="Calibri" panose="020F0502020204030204" pitchFamily="34" charset="0"/>
                <a:cs typeface="Calibri" panose="020F0502020204030204" pitchFamily="34" charset="0"/>
              </a:rPr>
              <a:t>nr</a:t>
            </a:r>
            <a:r>
              <a:rPr lang="nl-BE" sz="1900" dirty="0">
                <a:solidFill>
                  <a:schemeClr val="tx1"/>
                </a:solidFill>
                <a:latin typeface="Calibri" panose="020F0502020204030204" pitchFamily="34" charset="0"/>
                <a:cs typeface="Calibri" panose="020F0502020204030204" pitchFamily="34" charset="0"/>
              </a:rPr>
              <a:t> SO - </a:t>
            </a:r>
            <a:r>
              <a:rPr lang="nl-BE" sz="1900" dirty="0">
                <a:solidFill>
                  <a:schemeClr val="tx1"/>
                </a:solidFill>
                <a:latin typeface="Calibri" panose="020F0502020204030204" pitchFamily="34" charset="0"/>
                <a:cs typeface="Calibri" panose="020F0502020204030204" pitchFamily="34" charset="0"/>
                <a:hlinkClick r:id="rId2"/>
              </a:rPr>
              <a:t>https://transbaso.be</a:t>
            </a:r>
            <a:r>
              <a:rPr lang="nl-BE" sz="1900" dirty="0">
                <a:solidFill>
                  <a:schemeClr val="tx1"/>
                </a:solidFill>
                <a:latin typeface="Calibri" panose="020F0502020204030204" pitchFamily="34" charset="0"/>
                <a:cs typeface="Calibri" panose="020F0502020204030204" pitchFamily="34" charset="0"/>
              </a:rPr>
              <a:t>), onder meer na dieptegesprekken met leerlingen en ouders</a:t>
            </a:r>
            <a:endParaRPr lang="nl-NL" sz="1900" dirty="0">
              <a:solidFill>
                <a:schemeClr val="tx1"/>
              </a:solidFill>
            </a:endParaRPr>
          </a:p>
          <a:p>
            <a:pPr marL="0" indent="0">
              <a:buNone/>
            </a:pPr>
            <a:endParaRPr lang="nl-BE" sz="2200" dirty="0">
              <a:solidFill>
                <a:schemeClr val="tx1"/>
              </a:solidFill>
            </a:endParaRPr>
          </a:p>
          <a:p>
            <a:pPr marL="0" indent="0">
              <a:buNone/>
            </a:pPr>
            <a:r>
              <a:rPr lang="nl-BE" sz="2200" dirty="0">
                <a:solidFill>
                  <a:schemeClr val="tx1"/>
                </a:solidFill>
              </a:rPr>
              <a:t>Ouders die goed geïnformeerd zijn, het onderwijsjargon kennen en kunnen toepassen halen meer uit een oudercontact dan ouders die daar minder mee vertrouwd zijn, maar eigenlijk meer info en ondersteuning kunnen gebruiken.</a:t>
            </a:r>
          </a:p>
          <a:p>
            <a:pPr marL="0" indent="0">
              <a:buNone/>
            </a:pPr>
            <a:endParaRPr lang="nl-BE" sz="2200" dirty="0">
              <a:solidFill>
                <a:schemeClr val="tx1"/>
              </a:solidFill>
            </a:endParaRPr>
          </a:p>
          <a:p>
            <a:pPr marL="0" indent="0">
              <a:buNone/>
            </a:pPr>
            <a:r>
              <a:rPr lang="nl-BE" sz="2200" dirty="0">
                <a:solidFill>
                  <a:schemeClr val="tx1"/>
                </a:solidFill>
              </a:rPr>
              <a:t>Aanwezig zijn op het oudercontact wordt door veel scholen als dé vorm van ouderbetrokkenheid aanzien, </a:t>
            </a:r>
          </a:p>
          <a:p>
            <a:pPr>
              <a:buFontTx/>
              <a:buChar char="-"/>
            </a:pPr>
            <a:r>
              <a:rPr lang="nl-BE" sz="2200" dirty="0">
                <a:solidFill>
                  <a:schemeClr val="tx1"/>
                </a:solidFill>
              </a:rPr>
              <a:t>maar wat steken ouders daar eigenlijk van op?</a:t>
            </a:r>
          </a:p>
          <a:p>
            <a:pPr>
              <a:buFontTx/>
              <a:buChar char="-"/>
            </a:pPr>
            <a:r>
              <a:rPr lang="nl-BE" sz="2200" dirty="0">
                <a:solidFill>
                  <a:schemeClr val="tx1"/>
                </a:solidFill>
              </a:rPr>
              <a:t>welke drempels ervaren ouders, welke ervaringen hebben ze meegemaakt zodat ze twijfelen om te komen?</a:t>
            </a:r>
          </a:p>
          <a:p>
            <a:pPr>
              <a:buFontTx/>
              <a:buChar char="-"/>
            </a:pPr>
            <a:endParaRPr lang="nl-BE" sz="2400" dirty="0">
              <a:solidFill>
                <a:schemeClr val="tx1"/>
              </a:solidFill>
            </a:endParaRPr>
          </a:p>
          <a:p>
            <a:pPr marL="0" indent="0">
              <a:buNone/>
            </a:pPr>
            <a:endParaRPr lang="nl-BE" sz="1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58102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1412776"/>
            <a:ext cx="8229600" cy="516018"/>
          </a:xfrm>
        </p:spPr>
        <p:txBody>
          <a:bodyPr>
            <a:normAutofit fontScale="90000"/>
          </a:bodyPr>
          <a:lstStyle/>
          <a:p>
            <a:pPr algn="l"/>
            <a:r>
              <a:rPr lang="nl-BE" dirty="0"/>
              <a:t>2 - Betrokkenheid van ouders op de </a:t>
            </a:r>
            <a:r>
              <a:rPr lang="nl-BE" i="1" dirty="0"/>
              <a:t>schoolloopbaan </a:t>
            </a:r>
            <a:r>
              <a:rPr lang="nl-BE" dirty="0"/>
              <a:t>op </a:t>
            </a:r>
            <a:r>
              <a:rPr lang="nl-BE" i="1" dirty="0"/>
              <a:t>school</a:t>
            </a:r>
            <a:br>
              <a:rPr lang="nl-BE" dirty="0"/>
            </a:br>
            <a:endParaRPr lang="en-US" dirty="0"/>
          </a:p>
        </p:txBody>
      </p:sp>
      <p:sp>
        <p:nvSpPr>
          <p:cNvPr id="3" name="Tijdelijke aanduiding voor inhoud 2"/>
          <p:cNvSpPr>
            <a:spLocks noGrp="1"/>
          </p:cNvSpPr>
          <p:nvPr>
            <p:ph idx="1"/>
          </p:nvPr>
        </p:nvSpPr>
        <p:spPr/>
        <p:txBody>
          <a:bodyPr>
            <a:normAutofit lnSpcReduction="10000"/>
          </a:bodyPr>
          <a:lstStyle/>
          <a:p>
            <a:pPr marL="0" indent="0">
              <a:buNone/>
            </a:pPr>
            <a:r>
              <a:rPr lang="nl-BE" sz="2200" dirty="0">
                <a:solidFill>
                  <a:schemeClr val="tx1"/>
                </a:solidFill>
              </a:rPr>
              <a:t>Zoom (2 minuten) per school</a:t>
            </a:r>
          </a:p>
          <a:p>
            <a:pPr marL="0" indent="0">
              <a:buNone/>
            </a:pPr>
            <a:endParaRPr lang="nl-BE" sz="2200" dirty="0">
              <a:solidFill>
                <a:schemeClr val="tx1"/>
              </a:solidFill>
            </a:endParaRPr>
          </a:p>
          <a:p>
            <a:pPr lvl="0"/>
            <a:r>
              <a:rPr lang="nl-BE" sz="2200" dirty="0">
                <a:solidFill>
                  <a:schemeClr val="tx1"/>
                </a:solidFill>
              </a:rPr>
              <a:t>Lijst op (in kernwoorden) welke acties je al opzet rond deze deeldimensie, </a:t>
            </a:r>
          </a:p>
          <a:p>
            <a:pPr marL="0" lvl="0" indent="0">
              <a:buNone/>
            </a:pPr>
            <a:r>
              <a:rPr lang="nl-BE" sz="2200" dirty="0">
                <a:solidFill>
                  <a:schemeClr val="tx1"/>
                </a:solidFill>
              </a:rPr>
              <a:t>Beoordeel op een schaal van 0 ‘onsuccesvol’ en 5 (‘succesvol’)</a:t>
            </a:r>
          </a:p>
          <a:p>
            <a:pPr marL="0" indent="0">
              <a:buNone/>
            </a:pPr>
            <a:r>
              <a:rPr lang="nl-BE" sz="2000" dirty="0">
                <a:solidFill>
                  <a:schemeClr val="tx1"/>
                </a:solidFill>
              </a:rPr>
              <a:t>(Bijv. rond </a:t>
            </a:r>
            <a:r>
              <a:rPr lang="nl-BE" sz="2000" dirty="0" err="1">
                <a:solidFill>
                  <a:schemeClr val="tx1"/>
                </a:solidFill>
              </a:rPr>
              <a:t>comm.inzet</a:t>
            </a:r>
            <a:r>
              <a:rPr lang="nl-BE" sz="2000" dirty="0">
                <a:solidFill>
                  <a:schemeClr val="tx1"/>
                </a:solidFill>
              </a:rPr>
              <a:t> op informele momenten. Hoe hier een beleid rond opzetten?</a:t>
            </a:r>
          </a:p>
          <a:p>
            <a:pPr marL="0" indent="0">
              <a:buNone/>
            </a:pPr>
            <a:r>
              <a:rPr lang="nl-BE" sz="2000" dirty="0">
                <a:solidFill>
                  <a:schemeClr val="tx1"/>
                </a:solidFill>
              </a:rPr>
              <a:t>Zorgen we voor een ‘wederkerig gesprek’?</a:t>
            </a:r>
          </a:p>
          <a:p>
            <a:pPr marL="0" indent="0">
              <a:buNone/>
            </a:pPr>
            <a:r>
              <a:rPr lang="nl-BE" sz="2000" dirty="0">
                <a:solidFill>
                  <a:schemeClr val="tx1"/>
                </a:solidFill>
              </a:rPr>
              <a:t>Bouw je een vertrouwensband op van bij de aanvang van de schoolloopbaan?)</a:t>
            </a:r>
          </a:p>
          <a:p>
            <a:pPr marL="0" lvl="0" indent="0">
              <a:buNone/>
            </a:pPr>
            <a:endParaRPr lang="nl-BE" sz="2200" dirty="0">
              <a:solidFill>
                <a:schemeClr val="tx1"/>
              </a:solidFill>
            </a:endParaRPr>
          </a:p>
          <a:p>
            <a:pPr lvl="0"/>
            <a:r>
              <a:rPr lang="nl-BE" sz="2200" dirty="0">
                <a:solidFill>
                  <a:schemeClr val="tx1"/>
                </a:solidFill>
              </a:rPr>
              <a:t>Geef aan waar je nog meer kunt/wilt op inzetten.</a:t>
            </a:r>
          </a:p>
          <a:p>
            <a:pPr>
              <a:buNone/>
            </a:pPr>
            <a:endParaRPr lang="nl-NL" dirty="0"/>
          </a:p>
        </p:txBody>
      </p:sp>
    </p:spTree>
    <p:extLst>
      <p:ext uri="{BB962C8B-B14F-4D97-AF65-F5344CB8AC3E}">
        <p14:creationId xmlns:p14="http://schemas.microsoft.com/office/powerpoint/2010/main" val="325966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563086"/>
          </a:xfrm>
        </p:spPr>
        <p:txBody>
          <a:bodyPr>
            <a:normAutofit/>
          </a:bodyPr>
          <a:lstStyle/>
          <a:p>
            <a:pPr algn="l"/>
            <a:r>
              <a:rPr lang="nl-BE" sz="4000" dirty="0"/>
              <a:t>3 - Betrokkenheid van ouders op de </a:t>
            </a:r>
            <a:r>
              <a:rPr lang="nl-BE" sz="4000" i="1" dirty="0"/>
              <a:t>schoolloopbaan</a:t>
            </a:r>
            <a:r>
              <a:rPr lang="nl-BE" sz="4000" b="0" dirty="0"/>
              <a:t> </a:t>
            </a:r>
            <a:r>
              <a:rPr lang="nl-BE" sz="4000" i="1" dirty="0"/>
              <a:t>thuis</a:t>
            </a:r>
            <a:endParaRPr lang="en-US" sz="4000" dirty="0"/>
          </a:p>
        </p:txBody>
      </p:sp>
      <p:sp>
        <p:nvSpPr>
          <p:cNvPr id="3" name="Tijdelijke aanduiding voor inhoud 2"/>
          <p:cNvSpPr>
            <a:spLocks noGrp="1"/>
          </p:cNvSpPr>
          <p:nvPr>
            <p:ph idx="1"/>
          </p:nvPr>
        </p:nvSpPr>
        <p:spPr>
          <a:xfrm>
            <a:off x="457200" y="2204864"/>
            <a:ext cx="8229600" cy="3921299"/>
          </a:xfrm>
        </p:spPr>
        <p:txBody>
          <a:bodyPr>
            <a:normAutofit/>
          </a:bodyPr>
          <a:lstStyle/>
          <a:p>
            <a:pPr marL="0" indent="0">
              <a:buNone/>
            </a:pPr>
            <a:endParaRPr lang="nl-BE" dirty="0">
              <a:solidFill>
                <a:schemeClr val="tx1"/>
              </a:solidFill>
            </a:endParaRPr>
          </a:p>
          <a:p>
            <a:pPr marL="0" indent="0">
              <a:buNone/>
            </a:pPr>
            <a:r>
              <a:rPr lang="nl-BE" sz="2600" dirty="0">
                <a:solidFill>
                  <a:schemeClr val="tx1"/>
                </a:solidFill>
              </a:rPr>
              <a:t>Zwaar onderschat en als één van de toppers uit wetenschappelijk onderzoek: vooral wat de ouders thuis (niet) doen, heeft effect. </a:t>
            </a:r>
          </a:p>
          <a:p>
            <a:pPr marL="0" indent="0">
              <a:buNone/>
            </a:pPr>
            <a:endParaRPr lang="nl-BE" sz="2600" dirty="0">
              <a:solidFill>
                <a:schemeClr val="tx1"/>
              </a:solidFill>
            </a:endParaRPr>
          </a:p>
          <a:p>
            <a:pPr marL="0" indent="0">
              <a:buNone/>
            </a:pPr>
            <a:br>
              <a:rPr lang="nl-BE" dirty="0"/>
            </a:br>
            <a:endParaRPr lang="nl-NL" dirty="0"/>
          </a:p>
        </p:txBody>
      </p:sp>
    </p:spTree>
    <p:extLst>
      <p:ext uri="{BB962C8B-B14F-4D97-AF65-F5344CB8AC3E}">
        <p14:creationId xmlns:p14="http://schemas.microsoft.com/office/powerpoint/2010/main" val="4004379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1196752"/>
            <a:ext cx="8229600" cy="72008"/>
          </a:xfrm>
        </p:spPr>
        <p:txBody>
          <a:bodyPr>
            <a:normAutofit fontScale="90000"/>
          </a:bodyPr>
          <a:lstStyle/>
          <a:p>
            <a:pPr algn="l"/>
            <a:r>
              <a:rPr lang="nl-BE" dirty="0"/>
              <a:t>3 - Betrokkenheid van ouders op de </a:t>
            </a:r>
            <a:r>
              <a:rPr lang="nl-BE" i="1" dirty="0"/>
              <a:t>schoolloopbaan</a:t>
            </a:r>
            <a:r>
              <a:rPr lang="nl-BE" dirty="0"/>
              <a:t> op </a:t>
            </a:r>
            <a:r>
              <a:rPr lang="nl-BE" i="1" dirty="0"/>
              <a:t>school</a:t>
            </a:r>
            <a:endParaRPr lang="en-US" dirty="0"/>
          </a:p>
        </p:txBody>
      </p:sp>
      <p:sp>
        <p:nvSpPr>
          <p:cNvPr id="3" name="Tijdelijke aanduiding voor inhoud 2"/>
          <p:cNvSpPr>
            <a:spLocks noGrp="1"/>
          </p:cNvSpPr>
          <p:nvPr>
            <p:ph idx="1"/>
          </p:nvPr>
        </p:nvSpPr>
        <p:spPr>
          <a:xfrm>
            <a:off x="467544" y="1772816"/>
            <a:ext cx="8229600" cy="4125923"/>
          </a:xfrm>
        </p:spPr>
        <p:txBody>
          <a:bodyPr>
            <a:normAutofit lnSpcReduction="10000"/>
          </a:bodyPr>
          <a:lstStyle/>
          <a:p>
            <a:pPr marL="0" indent="0">
              <a:buNone/>
            </a:pPr>
            <a:endParaRPr lang="nl-BE" sz="1800" dirty="0">
              <a:solidFill>
                <a:schemeClr val="tx1"/>
              </a:solidFill>
            </a:endParaRPr>
          </a:p>
          <a:p>
            <a:pPr marL="0" indent="0">
              <a:buNone/>
            </a:pPr>
            <a:r>
              <a:rPr lang="nl-BE" sz="1800" dirty="0">
                <a:solidFill>
                  <a:schemeClr val="tx1"/>
                </a:solidFill>
              </a:rPr>
              <a:t>Bevindingen uit review van projecten met kwetsbare jongeren</a:t>
            </a:r>
          </a:p>
          <a:p>
            <a:pPr marL="0" indent="0">
              <a:buNone/>
            </a:pPr>
            <a:endParaRPr lang="nl-BE" sz="2000" dirty="0">
              <a:solidFill>
                <a:schemeClr val="tx1"/>
              </a:solidFill>
            </a:endParaRPr>
          </a:p>
          <a:p>
            <a:pPr marL="0" indent="0">
              <a:buNone/>
            </a:pPr>
            <a:r>
              <a:rPr lang="nl-BE" sz="2000" dirty="0">
                <a:solidFill>
                  <a:schemeClr val="tx1"/>
                </a:solidFill>
              </a:rPr>
              <a:t>“Het is heel belangrijk om te werken met ouders aan het </a:t>
            </a:r>
            <a:r>
              <a:rPr lang="nl-BE" sz="2000" b="1" dirty="0">
                <a:solidFill>
                  <a:schemeClr val="tx1"/>
                </a:solidFill>
              </a:rPr>
              <a:t>toekomstperspectief</a:t>
            </a:r>
            <a:r>
              <a:rPr lang="nl-BE" sz="2000" dirty="0">
                <a:solidFill>
                  <a:schemeClr val="tx1"/>
                </a:solidFill>
              </a:rPr>
              <a:t> van hun kind. Ze willen tenslotte een betere toekomst voor hun kind. Dit perspectief </a:t>
            </a:r>
            <a:r>
              <a:rPr lang="nl-BE" sz="2000" b="1" dirty="0">
                <a:solidFill>
                  <a:schemeClr val="tx1"/>
                </a:solidFill>
              </a:rPr>
              <a:t>visualiseren</a:t>
            </a:r>
            <a:r>
              <a:rPr lang="nl-BE" sz="2000" dirty="0">
                <a:solidFill>
                  <a:schemeClr val="tx1"/>
                </a:solidFill>
              </a:rPr>
              <a:t> en tonen welke stappen ervoor nodig zijn en hoe die stappen aan te maken, schept vaak een verrassend beeld hoe ze denken en wat ze willen. En zonder dat ze het beseffen, benoemen ze een aantal </a:t>
            </a:r>
            <a:r>
              <a:rPr lang="nl-BE" sz="2000" b="1" dirty="0">
                <a:solidFill>
                  <a:schemeClr val="tx1"/>
                </a:solidFill>
              </a:rPr>
              <a:t>verantwoordelijkheden</a:t>
            </a:r>
            <a:r>
              <a:rPr lang="nl-BE" sz="2000" dirty="0">
                <a:solidFill>
                  <a:schemeClr val="tx1"/>
                </a:solidFill>
              </a:rPr>
              <a:t> bij henzelf en hun kinderen en daar moet je mee aan de slag gaan.”</a:t>
            </a:r>
          </a:p>
          <a:p>
            <a:pPr marL="0" indent="0">
              <a:buNone/>
            </a:pPr>
            <a:endParaRPr lang="nl-BE" sz="2400" dirty="0">
              <a:solidFill>
                <a:schemeClr val="tx1"/>
              </a:solidFill>
            </a:endParaRPr>
          </a:p>
          <a:p>
            <a:pPr marL="0" indent="0">
              <a:buNone/>
            </a:pPr>
            <a:r>
              <a:rPr lang="nl-BE" sz="2400" dirty="0">
                <a:solidFill>
                  <a:schemeClr val="tx1"/>
                </a:solidFill>
              </a:rPr>
              <a:t>(Leen </a:t>
            </a:r>
            <a:r>
              <a:rPr lang="nl-BE" sz="2400" dirty="0" err="1">
                <a:solidFill>
                  <a:schemeClr val="tx1"/>
                </a:solidFill>
              </a:rPr>
              <a:t>Deweirdt</a:t>
            </a:r>
            <a:r>
              <a:rPr lang="nl-BE" sz="2400" dirty="0">
                <a:solidFill>
                  <a:schemeClr val="tx1"/>
                </a:solidFill>
              </a:rPr>
              <a:t>, </a:t>
            </a:r>
            <a:r>
              <a:rPr lang="nl-BE" sz="2400" i="1" dirty="0">
                <a:solidFill>
                  <a:schemeClr val="tx1"/>
                </a:solidFill>
              </a:rPr>
              <a:t>Routeplanner</a:t>
            </a:r>
            <a:r>
              <a:rPr lang="nl-BE" sz="2400" dirty="0">
                <a:solidFill>
                  <a:schemeClr val="tx1"/>
                </a:solidFill>
              </a:rPr>
              <a:t>)</a:t>
            </a:r>
          </a:p>
          <a:p>
            <a:pPr marL="0" indent="0">
              <a:buNone/>
            </a:pPr>
            <a:endParaRPr lang="nl-BE" dirty="0"/>
          </a:p>
          <a:p>
            <a:pPr>
              <a:buNone/>
            </a:pPr>
            <a:endParaRPr lang="nl-NL" sz="1200" dirty="0"/>
          </a:p>
        </p:txBody>
      </p:sp>
    </p:spTree>
    <p:extLst>
      <p:ext uri="{BB962C8B-B14F-4D97-AF65-F5344CB8AC3E}">
        <p14:creationId xmlns:p14="http://schemas.microsoft.com/office/powerpoint/2010/main" val="660538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563086"/>
          </a:xfrm>
        </p:spPr>
        <p:txBody>
          <a:bodyPr>
            <a:normAutofit/>
          </a:bodyPr>
          <a:lstStyle/>
          <a:p>
            <a:pPr algn="l"/>
            <a:r>
              <a:rPr lang="nl-BE" sz="4000" dirty="0"/>
              <a:t>3 - Betrokkenheid van ouders op de </a:t>
            </a:r>
            <a:r>
              <a:rPr lang="nl-BE" sz="4000" i="1" dirty="0"/>
              <a:t>schoolloopbaan</a:t>
            </a:r>
            <a:r>
              <a:rPr lang="nl-BE" sz="4000" b="0" dirty="0"/>
              <a:t> </a:t>
            </a:r>
            <a:r>
              <a:rPr lang="nl-BE" sz="4000" i="1" dirty="0"/>
              <a:t>thuis</a:t>
            </a:r>
            <a:endParaRPr lang="en-US" sz="4000" dirty="0"/>
          </a:p>
        </p:txBody>
      </p:sp>
      <p:sp>
        <p:nvSpPr>
          <p:cNvPr id="3" name="Tijdelijke aanduiding voor inhoud 2"/>
          <p:cNvSpPr>
            <a:spLocks noGrp="1"/>
          </p:cNvSpPr>
          <p:nvPr>
            <p:ph idx="1"/>
          </p:nvPr>
        </p:nvSpPr>
        <p:spPr>
          <a:xfrm>
            <a:off x="457200" y="2204864"/>
            <a:ext cx="8229600" cy="3921299"/>
          </a:xfrm>
        </p:spPr>
        <p:txBody>
          <a:bodyPr>
            <a:normAutofit/>
          </a:bodyPr>
          <a:lstStyle/>
          <a:p>
            <a:pPr marL="0" indent="0">
              <a:lnSpc>
                <a:spcPct val="107000"/>
              </a:lnSpc>
              <a:buNone/>
            </a:pPr>
            <a:endParaRPr lang="nl-BE" sz="260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nl-BE" sz="2400" b="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Colpin</a:t>
            </a:r>
            <a:r>
              <a:rPr lang="nl-BE"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buNone/>
            </a:pPr>
            <a:r>
              <a:rPr lang="nl-BE" sz="2400" dirty="0">
                <a:solidFill>
                  <a:schemeClr val="tx1"/>
                </a:solidFill>
                <a:latin typeface="Calibri" panose="020F0502020204030204" pitchFamily="34" charset="0"/>
                <a:ea typeface="Calibri" panose="020F0502020204030204" pitchFamily="34" charset="0"/>
                <a:cs typeface="Times New Roman" panose="02020603050405020304" pitchFamily="18" charset="0"/>
              </a:rPr>
              <a:t>positieve verbanden wanneer ouders hun kinderen intellectueel stimuleren – zowel voor kinderen uit middenklassengezinnen als uit gezinnen met laagopgeleide ouders van diverse etnische oorsprong. </a:t>
            </a:r>
          </a:p>
        </p:txBody>
      </p:sp>
    </p:spTree>
    <p:extLst>
      <p:ext uri="{BB962C8B-B14F-4D97-AF65-F5344CB8AC3E}">
        <p14:creationId xmlns:p14="http://schemas.microsoft.com/office/powerpoint/2010/main" val="810267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563086"/>
          </a:xfrm>
        </p:spPr>
        <p:txBody>
          <a:bodyPr>
            <a:normAutofit/>
          </a:bodyPr>
          <a:lstStyle/>
          <a:p>
            <a:pPr algn="l"/>
            <a:r>
              <a:rPr lang="nl-BE" sz="4000" dirty="0"/>
              <a:t>3 - Betrokkenheid van ouders op de </a:t>
            </a:r>
            <a:r>
              <a:rPr lang="nl-BE" sz="4000" i="1" dirty="0"/>
              <a:t>schoolloopbaan</a:t>
            </a:r>
            <a:r>
              <a:rPr lang="nl-BE" sz="4000" b="0" dirty="0"/>
              <a:t> </a:t>
            </a:r>
            <a:r>
              <a:rPr lang="nl-BE" sz="4000" i="1" dirty="0"/>
              <a:t>thuis</a:t>
            </a:r>
            <a:endParaRPr lang="en-US" sz="4000" dirty="0"/>
          </a:p>
        </p:txBody>
      </p:sp>
      <p:sp>
        <p:nvSpPr>
          <p:cNvPr id="3" name="Tijdelijke aanduiding voor inhoud 2"/>
          <p:cNvSpPr>
            <a:spLocks noGrp="1"/>
          </p:cNvSpPr>
          <p:nvPr>
            <p:ph idx="1"/>
          </p:nvPr>
        </p:nvSpPr>
        <p:spPr>
          <a:xfrm>
            <a:off x="457200" y="2204864"/>
            <a:ext cx="8229600" cy="3921299"/>
          </a:xfrm>
        </p:spPr>
        <p:txBody>
          <a:bodyPr>
            <a:normAutofit fontScale="77500" lnSpcReduction="20000"/>
          </a:bodyPr>
          <a:lstStyle/>
          <a:p>
            <a:pPr marL="0" indent="0">
              <a:buNone/>
            </a:pPr>
            <a:r>
              <a:rPr lang="nl-BE" b="1" dirty="0" err="1">
                <a:solidFill>
                  <a:schemeClr val="tx1"/>
                </a:solidFill>
                <a:latin typeface="Calibri" panose="020F0502020204030204" pitchFamily="34" charset="0"/>
                <a:cs typeface="Calibri" panose="020F0502020204030204" pitchFamily="34" charset="0"/>
              </a:rPr>
              <a:t>Colpin</a:t>
            </a:r>
            <a:r>
              <a:rPr lang="nl-BE" dirty="0">
                <a:solidFill>
                  <a:schemeClr val="tx1"/>
                </a:solidFill>
                <a:latin typeface="Calibri" panose="020F0502020204030204" pitchFamily="34" charset="0"/>
                <a:cs typeface="Calibri" panose="020F0502020204030204" pitchFamily="34" charset="0"/>
              </a:rPr>
              <a:t>:</a:t>
            </a:r>
          </a:p>
          <a:p>
            <a:pPr marL="0" indent="0">
              <a:buNone/>
            </a:pPr>
            <a:endParaRPr lang="nl-BE" dirty="0">
              <a:solidFill>
                <a:schemeClr val="tx1"/>
              </a:solidFill>
              <a:latin typeface="Calibri" panose="020F0502020204030204" pitchFamily="34" charset="0"/>
              <a:cs typeface="Calibri" panose="020F0502020204030204" pitchFamily="34" charset="0"/>
            </a:endParaRPr>
          </a:p>
          <a:p>
            <a:pPr marL="400050" lvl="1" indent="0">
              <a:buNone/>
            </a:pPr>
            <a:r>
              <a:rPr lang="nl-BE" dirty="0">
                <a:solidFill>
                  <a:schemeClr val="tx1"/>
                </a:solidFill>
                <a:latin typeface="Calibri" panose="020F0502020204030204" pitchFamily="34" charset="0"/>
                <a:cs typeface="Calibri" panose="020F0502020204030204" pitchFamily="34" charset="0"/>
              </a:rPr>
              <a:t>“[Er] komt een algemeen aanvoelen naar voren dat ouders in de feiten doorgaans erg betrokken zijn bij de schoolloopbaan van hun kind. Deze betrokkenheid </a:t>
            </a:r>
            <a:r>
              <a:rPr lang="nl-BE" b="1" dirty="0">
                <a:solidFill>
                  <a:schemeClr val="tx1"/>
                </a:solidFill>
                <a:latin typeface="Calibri" panose="020F0502020204030204" pitchFamily="34" charset="0"/>
                <a:cs typeface="Calibri" panose="020F0502020204030204" pitchFamily="34" charset="0"/>
              </a:rPr>
              <a:t>uit zich niet noodzakelijk in zichtbare aanwezigheid van de ouders in de schoolcontext </a:t>
            </a:r>
            <a:r>
              <a:rPr lang="nl-BE" dirty="0">
                <a:solidFill>
                  <a:schemeClr val="tx1"/>
                </a:solidFill>
                <a:latin typeface="Calibri" panose="020F0502020204030204" pitchFamily="34" charset="0"/>
                <a:cs typeface="Calibri" panose="020F0502020204030204" pitchFamily="34" charset="0"/>
              </a:rPr>
              <a:t>(…). De essentie van deze betrokkenheid lijkt zich vooral in de </a:t>
            </a:r>
            <a:r>
              <a:rPr lang="nl-BE" b="1" dirty="0">
                <a:solidFill>
                  <a:schemeClr val="tx1"/>
                </a:solidFill>
                <a:latin typeface="Calibri" panose="020F0502020204030204" pitchFamily="34" charset="0"/>
                <a:cs typeface="Calibri" panose="020F0502020204030204" pitchFamily="34" charset="0"/>
              </a:rPr>
              <a:t>thuiscontext</a:t>
            </a:r>
            <a:r>
              <a:rPr lang="nl-BE" dirty="0">
                <a:solidFill>
                  <a:schemeClr val="tx1"/>
                </a:solidFill>
                <a:latin typeface="Calibri" panose="020F0502020204030204" pitchFamily="34" charset="0"/>
                <a:cs typeface="Calibri" panose="020F0502020204030204" pitchFamily="34" charset="0"/>
              </a:rPr>
              <a:t> af te spelen. (…) [Op] basis van diepgaande </a:t>
            </a:r>
            <a:r>
              <a:rPr lang="nl-BE" dirty="0" err="1">
                <a:solidFill>
                  <a:schemeClr val="tx1"/>
                </a:solidFill>
                <a:latin typeface="Calibri" panose="020F0502020204030204" pitchFamily="34" charset="0"/>
                <a:cs typeface="Calibri" panose="020F0502020204030204" pitchFamily="34" charset="0"/>
              </a:rPr>
              <a:t>case-studies</a:t>
            </a:r>
            <a:r>
              <a:rPr lang="nl-BE" dirty="0">
                <a:solidFill>
                  <a:schemeClr val="tx1"/>
                </a:solidFill>
                <a:latin typeface="Calibri" panose="020F0502020204030204" pitchFamily="34" charset="0"/>
                <a:cs typeface="Calibri" panose="020F0502020204030204" pitchFamily="34" charset="0"/>
              </a:rPr>
              <a:t> van vijf allochtone gezinnen [blijkt] dat de bevraagde moeders hoge ambities hebben voor de schoolloopbaan van hun kinderen.”</a:t>
            </a:r>
          </a:p>
          <a:p>
            <a:endParaRPr lang="nl-BE" dirty="0">
              <a:solidFill>
                <a:schemeClr val="tx1"/>
              </a:solidFill>
              <a:latin typeface="Calibri" panose="020F0502020204030204" pitchFamily="34" charset="0"/>
              <a:cs typeface="Calibri" panose="020F0502020204030204" pitchFamily="34" charset="0"/>
            </a:endParaRPr>
          </a:p>
          <a:p>
            <a:pPr marL="0" indent="0">
              <a:buNone/>
            </a:pPr>
            <a:r>
              <a:rPr lang="nl-BE" sz="2300" i="1" dirty="0">
                <a:solidFill>
                  <a:schemeClr val="tx1"/>
                </a:solidFill>
                <a:latin typeface="Calibri" panose="020F0502020204030204" pitchFamily="34" charset="0"/>
                <a:cs typeface="Calibri" panose="020F0502020204030204" pitchFamily="34" charset="0"/>
              </a:rPr>
              <a:t>Gezin en School</a:t>
            </a:r>
            <a:r>
              <a:rPr lang="nl-BE" sz="2300" dirty="0">
                <a:solidFill>
                  <a:schemeClr val="tx1"/>
                </a:solidFill>
                <a:latin typeface="Calibri" panose="020F0502020204030204" pitchFamily="34" charset="0"/>
                <a:cs typeface="Calibri" panose="020F0502020204030204" pitchFamily="34" charset="0"/>
              </a:rPr>
              <a:t>, p. 199</a:t>
            </a:r>
          </a:p>
        </p:txBody>
      </p:sp>
    </p:spTree>
    <p:extLst>
      <p:ext uri="{BB962C8B-B14F-4D97-AF65-F5344CB8AC3E}">
        <p14:creationId xmlns:p14="http://schemas.microsoft.com/office/powerpoint/2010/main" val="3438877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563086"/>
          </a:xfrm>
        </p:spPr>
        <p:txBody>
          <a:bodyPr>
            <a:normAutofit/>
          </a:bodyPr>
          <a:lstStyle/>
          <a:p>
            <a:pPr algn="l"/>
            <a:r>
              <a:rPr lang="nl-BE" sz="4000" dirty="0"/>
              <a:t>3 - Betrokkenheid van ouders op de </a:t>
            </a:r>
            <a:r>
              <a:rPr lang="nl-BE" sz="4000" i="1" dirty="0"/>
              <a:t>schoolloopbaan</a:t>
            </a:r>
            <a:r>
              <a:rPr lang="nl-BE" sz="4000" b="0" dirty="0"/>
              <a:t> </a:t>
            </a:r>
            <a:r>
              <a:rPr lang="nl-BE" sz="4000" i="1" dirty="0"/>
              <a:t>thuis</a:t>
            </a:r>
            <a:endParaRPr lang="en-US" sz="4000" dirty="0"/>
          </a:p>
        </p:txBody>
      </p:sp>
      <p:sp>
        <p:nvSpPr>
          <p:cNvPr id="3" name="Tijdelijke aanduiding voor inhoud 2"/>
          <p:cNvSpPr>
            <a:spLocks noGrp="1"/>
          </p:cNvSpPr>
          <p:nvPr>
            <p:ph idx="1"/>
          </p:nvPr>
        </p:nvSpPr>
        <p:spPr>
          <a:xfrm>
            <a:off x="457200" y="2204864"/>
            <a:ext cx="8229600" cy="3921299"/>
          </a:xfrm>
        </p:spPr>
        <p:txBody>
          <a:bodyPr>
            <a:normAutofit fontScale="32500" lnSpcReduction="20000"/>
          </a:bodyPr>
          <a:lstStyle/>
          <a:p>
            <a:pPr marL="0" indent="0" fontAlgn="base">
              <a:lnSpc>
                <a:spcPct val="107000"/>
              </a:lnSpc>
              <a:spcAft>
                <a:spcPts val="600"/>
              </a:spcAft>
              <a:buNone/>
            </a:pPr>
            <a:endParaRPr lang="nl-BE" b="1"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0" indent="0" fontAlgn="base">
              <a:lnSpc>
                <a:spcPct val="107000"/>
              </a:lnSpc>
              <a:spcAft>
                <a:spcPts val="600"/>
              </a:spcAft>
              <a:buNone/>
            </a:pPr>
            <a:r>
              <a:rPr lang="nl-BE" sz="55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“Hoe zichtbaar die ‘ouderbetrokkenheid op school’ ook mag zijn, ‘ouderbetrokkenheid thuis’ heeft een veel grotere impact op schoolsucces, zo toont onderzoek.</a:t>
            </a:r>
            <a:r>
              <a:rPr lang="nl-BE" sz="5500" dirty="0">
                <a:solidFill>
                  <a:schemeClr val="tx1"/>
                </a:solidFill>
                <a:latin typeface="Calibri" panose="020F0502020204030204" pitchFamily="34" charset="0"/>
                <a:ea typeface="Times New Roman" panose="02020603050405020304" pitchFamily="18" charset="0"/>
                <a:cs typeface="Calibri" panose="020F0502020204030204" pitchFamily="34" charset="0"/>
              </a:rPr>
              <a:t> Met andere woorden, de vormen van ouderbetrokkenheid die de meeste media-aandacht vangen hebben het minst impact op schoolsucces. </a:t>
            </a:r>
          </a:p>
          <a:p>
            <a:pPr marL="0" indent="0" fontAlgn="base">
              <a:lnSpc>
                <a:spcPct val="107000"/>
              </a:lnSpc>
              <a:spcAft>
                <a:spcPts val="600"/>
              </a:spcAft>
              <a:buNone/>
            </a:pPr>
            <a:endParaRPr lang="nl-BE" sz="55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107000"/>
              </a:lnSpc>
              <a:spcAft>
                <a:spcPts val="600"/>
              </a:spcAft>
              <a:buNone/>
            </a:pPr>
            <a:r>
              <a:rPr lang="nl-BE" sz="5500" b="1" dirty="0">
                <a:solidFill>
                  <a:schemeClr val="tx1"/>
                </a:solidFill>
                <a:latin typeface="Calibri" panose="020F0502020204030204" pitchFamily="34" charset="0"/>
                <a:ea typeface="Times New Roman" panose="02020603050405020304" pitchFamily="18" charset="0"/>
                <a:cs typeface="Calibri" panose="020F0502020204030204" pitchFamily="34" charset="0"/>
              </a:rPr>
              <a:t>Veel belangrijker dan het oudercontact zijn de interesse en betrokkenheid die de ouders thuis tonen voor het schoolleven van het kind, de verwachtingen die de ouders uitstralen en de informele leerstimulansen die ouders aanreiken. </a:t>
            </a:r>
            <a:r>
              <a:rPr lang="nl-BE" sz="5500" dirty="0">
                <a:solidFill>
                  <a:schemeClr val="tx1"/>
                </a:solidFill>
                <a:latin typeface="Calibri" panose="020F0502020204030204" pitchFamily="34" charset="0"/>
                <a:ea typeface="Times New Roman" panose="02020603050405020304" pitchFamily="18" charset="0"/>
                <a:cs typeface="Calibri" panose="020F0502020204030204" pitchFamily="34" charset="0"/>
              </a:rPr>
              <a:t>Die hebben binnen deze tweede categorie een sterkere impact op schoolprestaties dan gerichte vormen van onderwijsondersteuning (bv. thuis helpen bij huiswerk).”</a:t>
            </a:r>
          </a:p>
          <a:p>
            <a:pPr marL="0" indent="0" fontAlgn="base">
              <a:lnSpc>
                <a:spcPct val="107000"/>
              </a:lnSpc>
              <a:spcAft>
                <a:spcPts val="600"/>
              </a:spcAft>
              <a:buNone/>
            </a:pPr>
            <a:endParaRPr lang="nl-BE"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fontAlgn="base">
              <a:lnSpc>
                <a:spcPct val="107000"/>
              </a:lnSpc>
              <a:spcAft>
                <a:spcPts val="600"/>
              </a:spcAft>
              <a:buNone/>
            </a:pPr>
            <a:endParaRPr lang="nl-BE"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600"/>
              </a:spcAft>
              <a:buNone/>
            </a:pPr>
            <a:r>
              <a:rPr lang="nl-BE" sz="3000" dirty="0">
                <a:solidFill>
                  <a:schemeClr val="tx1"/>
                </a:solidFill>
                <a:latin typeface="Calibri" panose="020F0502020204030204" pitchFamily="34" charset="0"/>
                <a:ea typeface="Calibri" panose="020F0502020204030204" pitchFamily="34" charset="0"/>
                <a:cs typeface="Calibri" panose="020F0502020204030204" pitchFamily="34" charset="0"/>
              </a:rPr>
              <a:t>blog Kris Van den </a:t>
            </a:r>
            <a:r>
              <a:rPr lang="nl-BE" sz="3000" dirty="0" err="1">
                <a:solidFill>
                  <a:schemeClr val="tx1"/>
                </a:solidFill>
                <a:latin typeface="Calibri" panose="020F0502020204030204" pitchFamily="34" charset="0"/>
                <a:ea typeface="Calibri" panose="020F0502020204030204" pitchFamily="34" charset="0"/>
                <a:cs typeface="Calibri" panose="020F0502020204030204" pitchFamily="34" charset="0"/>
              </a:rPr>
              <a:t>Brande</a:t>
            </a:r>
            <a:r>
              <a:rPr lang="nl-BE" sz="3000" dirty="0">
                <a:solidFill>
                  <a:schemeClr val="tx1"/>
                </a:solidFill>
                <a:latin typeface="Calibri" panose="020F0502020204030204" pitchFamily="34" charset="0"/>
                <a:ea typeface="Calibri" panose="020F0502020204030204" pitchFamily="34" charset="0"/>
                <a:cs typeface="Calibri" panose="020F0502020204030204" pitchFamily="34" charset="0"/>
              </a:rPr>
              <a:t> - </a:t>
            </a:r>
            <a:r>
              <a:rPr lang="nl-BE" sz="3000" u="sng" dirty="0">
                <a:solidFill>
                  <a:schemeClr val="tx1"/>
                </a:solidFill>
                <a:latin typeface="Calibri" panose="020F0502020204030204" pitchFamily="34" charset="0"/>
                <a:ea typeface="Calibri" panose="020F0502020204030204" pitchFamily="34" charset="0"/>
                <a:cs typeface="Calibri" panose="020F0502020204030204" pitchFamily="34" charset="0"/>
                <a:hlinkClick r:id="rId2"/>
              </a:rPr>
              <a:t>https://duurzaamonderwijs.com/2017/09/</a:t>
            </a:r>
            <a:r>
              <a:rPr lang="nl-BE" sz="3000" dirty="0">
                <a:solidFill>
                  <a:schemeClr val="tx1"/>
                </a:solidFill>
                <a:latin typeface="Calibri" panose="020F0502020204030204" pitchFamily="34" charset="0"/>
                <a:ea typeface="Calibri" panose="020F0502020204030204" pitchFamily="34" charset="0"/>
                <a:cs typeface="Calibri" panose="020F0502020204030204" pitchFamily="34" charset="0"/>
              </a:rPr>
              <a:t>  -  sept ‘17, “</a:t>
            </a:r>
            <a:r>
              <a:rPr lang="nl-BE" sz="3000" kern="1800" dirty="0">
                <a:solidFill>
                  <a:schemeClr val="tx1"/>
                </a:solidFill>
                <a:latin typeface="Calibri" panose="020F0502020204030204" pitchFamily="34" charset="0"/>
                <a:ea typeface="Times New Roman" panose="02020603050405020304" pitchFamily="18" charset="0"/>
                <a:cs typeface="Calibri" panose="020F0502020204030204" pitchFamily="34" charset="0"/>
                <a:hlinkClick r:id="rId3"/>
              </a:rPr>
              <a:t>Ouderbetrokkenheid en schoolsucces: geen zwart-witverhaal</a:t>
            </a:r>
            <a:r>
              <a:rPr lang="nl-BE" sz="3000" kern="1800" dirty="0">
                <a:solidFill>
                  <a:schemeClr val="tx1"/>
                </a:solidFill>
                <a:latin typeface="Calibri" panose="020F0502020204030204" pitchFamily="34" charset="0"/>
                <a:ea typeface="Times New Roman" panose="02020603050405020304" pitchFamily="18" charset="0"/>
                <a:cs typeface="Calibri" panose="020F0502020204030204" pitchFamily="34" charset="0"/>
              </a:rPr>
              <a:t>”</a:t>
            </a:r>
            <a:endParaRPr lang="nl-BE" sz="3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1163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563086"/>
          </a:xfrm>
        </p:spPr>
        <p:txBody>
          <a:bodyPr>
            <a:normAutofit/>
          </a:bodyPr>
          <a:lstStyle/>
          <a:p>
            <a:pPr algn="l"/>
            <a:r>
              <a:rPr lang="nl-BE" sz="4000" dirty="0"/>
              <a:t>3 - Betrokkenheid van ouders op de </a:t>
            </a:r>
            <a:r>
              <a:rPr lang="nl-BE" sz="4000" i="1" dirty="0"/>
              <a:t>schoolloopbaan</a:t>
            </a:r>
            <a:r>
              <a:rPr lang="nl-BE" sz="4000" b="0" dirty="0"/>
              <a:t> </a:t>
            </a:r>
            <a:r>
              <a:rPr lang="nl-BE" sz="4000" i="1" dirty="0"/>
              <a:t>thuis</a:t>
            </a:r>
            <a:endParaRPr lang="en-US" sz="4000" dirty="0"/>
          </a:p>
        </p:txBody>
      </p:sp>
      <p:sp>
        <p:nvSpPr>
          <p:cNvPr id="3" name="Tijdelijke aanduiding voor inhoud 2"/>
          <p:cNvSpPr>
            <a:spLocks noGrp="1"/>
          </p:cNvSpPr>
          <p:nvPr>
            <p:ph idx="1"/>
          </p:nvPr>
        </p:nvSpPr>
        <p:spPr>
          <a:xfrm>
            <a:off x="457200" y="2348880"/>
            <a:ext cx="8229600" cy="3777283"/>
          </a:xfrm>
        </p:spPr>
        <p:txBody>
          <a:bodyPr>
            <a:noAutofit/>
          </a:bodyPr>
          <a:lstStyle/>
          <a:p>
            <a:pPr marL="0" indent="0" fontAlgn="base">
              <a:lnSpc>
                <a:spcPct val="107000"/>
              </a:lnSpc>
              <a:spcAft>
                <a:spcPts val="600"/>
              </a:spcAft>
              <a:buNone/>
            </a:pPr>
            <a:r>
              <a:rPr lang="nl-BE" sz="1800" b="1" dirty="0">
                <a:solidFill>
                  <a:schemeClr val="tx1"/>
                </a:solidFill>
                <a:latin typeface="Calibri" panose="020F0502020204030204" pitchFamily="34" charset="0"/>
                <a:ea typeface="Calibri" panose="020F0502020204030204" pitchFamily="34" charset="0"/>
                <a:cs typeface="Calibri" panose="020F0502020204030204" pitchFamily="34" charset="0"/>
              </a:rPr>
              <a:t>Maar niet om het even hoe!</a:t>
            </a:r>
            <a:r>
              <a:rPr lang="nl-BE" sz="18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nl-BE" sz="1800" dirty="0">
                <a:solidFill>
                  <a:schemeClr val="tx1"/>
                </a:solidFill>
              </a:rPr>
              <a:t>Onderzoekers wijzen erop dat </a:t>
            </a:r>
          </a:p>
          <a:p>
            <a:pPr marL="400050" lvl="1" indent="0">
              <a:buNone/>
            </a:pPr>
            <a:r>
              <a:rPr lang="nl-BE" sz="1800" dirty="0">
                <a:solidFill>
                  <a:schemeClr val="tx1"/>
                </a:solidFill>
              </a:rPr>
              <a:t>“(...) voornamelijk de </a:t>
            </a:r>
            <a:r>
              <a:rPr lang="nl-BE" sz="1800" b="1" dirty="0">
                <a:solidFill>
                  <a:schemeClr val="tx1"/>
                </a:solidFill>
              </a:rPr>
              <a:t>algemene ouderstijl</a:t>
            </a:r>
            <a:r>
              <a:rPr lang="nl-BE" sz="1800" dirty="0">
                <a:solidFill>
                  <a:schemeClr val="tx1"/>
                </a:solidFill>
              </a:rPr>
              <a:t>, en meer bepaald enthousiasme en interesse tonen in het leren van het kind belangrijk zijn, in tegenstelling tot bijvoorbeeld de actieve deelname aan schoolactiviteiten. </a:t>
            </a:r>
          </a:p>
          <a:p>
            <a:pPr marL="400050" lvl="1" indent="0">
              <a:buNone/>
            </a:pPr>
            <a:r>
              <a:rPr lang="nl-BE" sz="1800" dirty="0">
                <a:solidFill>
                  <a:schemeClr val="tx1"/>
                </a:solidFill>
              </a:rPr>
              <a:t>Op basis hiervan concluderen zij dat ook binnen lage SES-gezinnen deze </a:t>
            </a:r>
            <a:r>
              <a:rPr lang="nl-BE" sz="1800" b="1" dirty="0">
                <a:solidFill>
                  <a:schemeClr val="tx1"/>
                </a:solidFill>
              </a:rPr>
              <a:t>effectieve ouderstijl </a:t>
            </a:r>
            <a:r>
              <a:rPr lang="nl-BE" sz="1800" dirty="0">
                <a:solidFill>
                  <a:schemeClr val="tx1"/>
                </a:solidFill>
              </a:rPr>
              <a:t>aanwezig kan zijn en op deze manier een positief effect heeft op de prestaties van leerlingen, wat de invloed van SES wat op de achtergrond plaatst. </a:t>
            </a:r>
          </a:p>
          <a:p>
            <a:pPr marL="400050" lvl="1" indent="0">
              <a:buNone/>
            </a:pPr>
            <a:r>
              <a:rPr lang="nl-BE" sz="1800" dirty="0">
                <a:solidFill>
                  <a:schemeClr val="tx1"/>
                </a:solidFill>
              </a:rPr>
              <a:t>Wat </a:t>
            </a:r>
            <a:r>
              <a:rPr lang="nl-BE" sz="1800" i="1" dirty="0">
                <a:solidFill>
                  <a:schemeClr val="tx1"/>
                </a:solidFill>
              </a:rPr>
              <a:t>niet </a:t>
            </a:r>
            <a:r>
              <a:rPr lang="nl-BE" sz="1800" dirty="0">
                <a:solidFill>
                  <a:schemeClr val="tx1"/>
                </a:solidFill>
              </a:rPr>
              <a:t>goed werkt: externe beloningen, een controlerende disciplinaire ouderstijl, bestraffen van onvoldoende punten, ‘bewaken’ van huiswerk.” </a:t>
            </a:r>
            <a:endParaRPr lang="nl-BE" sz="1800" i="1" dirty="0">
              <a:solidFill>
                <a:schemeClr val="tx1"/>
              </a:solidFill>
            </a:endParaRPr>
          </a:p>
          <a:p>
            <a:pPr marL="400050" lvl="1" indent="0">
              <a:buNone/>
            </a:pPr>
            <a:endParaRPr lang="nl-BE" sz="1800" dirty="0">
              <a:solidFill>
                <a:schemeClr val="tx1"/>
              </a:solidFill>
            </a:endParaRPr>
          </a:p>
          <a:p>
            <a:pPr marL="0" indent="0">
              <a:buNone/>
            </a:pPr>
            <a:r>
              <a:rPr lang="nl-BE" sz="1800" dirty="0" err="1">
                <a:solidFill>
                  <a:schemeClr val="tx1"/>
                </a:solidFill>
              </a:rPr>
              <a:t>Bellens</a:t>
            </a:r>
            <a:r>
              <a:rPr lang="nl-BE" sz="1800" dirty="0">
                <a:solidFill>
                  <a:schemeClr val="tx1"/>
                </a:solidFill>
              </a:rPr>
              <a:t> en De </a:t>
            </a:r>
            <a:r>
              <a:rPr lang="nl-BE" sz="1800" dirty="0" err="1">
                <a:solidFill>
                  <a:schemeClr val="tx1"/>
                </a:solidFill>
              </a:rPr>
              <a:t>Fraine</a:t>
            </a:r>
            <a:r>
              <a:rPr lang="nl-BE" sz="1800" dirty="0">
                <a:solidFill>
                  <a:schemeClr val="tx1"/>
                </a:solidFill>
              </a:rPr>
              <a:t>,</a:t>
            </a:r>
            <a:r>
              <a:rPr lang="nl-BE" sz="1800" i="1" dirty="0">
                <a:solidFill>
                  <a:schemeClr val="tx1"/>
                </a:solidFill>
              </a:rPr>
              <a:t> Wat werkt?</a:t>
            </a:r>
            <a:r>
              <a:rPr lang="nl-BE" sz="1800" dirty="0">
                <a:solidFill>
                  <a:schemeClr val="tx1"/>
                </a:solidFill>
              </a:rPr>
              <a:t>, p. 50-51</a:t>
            </a:r>
          </a:p>
        </p:txBody>
      </p:sp>
    </p:spTree>
    <p:extLst>
      <p:ext uri="{BB962C8B-B14F-4D97-AF65-F5344CB8AC3E}">
        <p14:creationId xmlns:p14="http://schemas.microsoft.com/office/powerpoint/2010/main" val="2411705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563086"/>
          </a:xfrm>
        </p:spPr>
        <p:txBody>
          <a:bodyPr>
            <a:normAutofit/>
          </a:bodyPr>
          <a:lstStyle/>
          <a:p>
            <a:pPr algn="l"/>
            <a:r>
              <a:rPr lang="nl-BE" sz="4000" dirty="0"/>
              <a:t>3 - Betrokkenheid van ouders op de </a:t>
            </a:r>
            <a:r>
              <a:rPr lang="nl-BE" sz="4000" i="1" dirty="0"/>
              <a:t>schoolloopbaan</a:t>
            </a:r>
            <a:r>
              <a:rPr lang="nl-BE" sz="4000" b="0" dirty="0"/>
              <a:t> </a:t>
            </a:r>
            <a:r>
              <a:rPr lang="nl-BE" sz="4000" i="1" dirty="0"/>
              <a:t>thuis</a:t>
            </a:r>
            <a:endParaRPr lang="en-US" sz="4000" dirty="0"/>
          </a:p>
        </p:txBody>
      </p:sp>
      <p:sp>
        <p:nvSpPr>
          <p:cNvPr id="3" name="Tijdelijke aanduiding voor inhoud 2"/>
          <p:cNvSpPr>
            <a:spLocks noGrp="1"/>
          </p:cNvSpPr>
          <p:nvPr>
            <p:ph idx="1"/>
          </p:nvPr>
        </p:nvSpPr>
        <p:spPr>
          <a:xfrm>
            <a:off x="457200" y="2348881"/>
            <a:ext cx="8229600" cy="3723326"/>
          </a:xfrm>
        </p:spPr>
        <p:txBody>
          <a:bodyPr>
            <a:noAutofit/>
          </a:bodyPr>
          <a:lstStyle/>
          <a:p>
            <a:pPr marL="0" indent="0">
              <a:lnSpc>
                <a:spcPct val="107000"/>
              </a:lnSpc>
              <a:buNone/>
            </a:pP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Maar: één van de oorzaken van de </a:t>
            </a:r>
            <a:r>
              <a:rPr lang="nl-BE" sz="2200" i="1" dirty="0">
                <a:solidFill>
                  <a:schemeClr val="tx1"/>
                </a:solidFill>
                <a:latin typeface="Calibri" panose="020F0502020204030204" pitchFamily="34" charset="0"/>
                <a:ea typeface="Calibri" panose="020F0502020204030204" pitchFamily="34" charset="0"/>
                <a:cs typeface="Times New Roman" panose="02020603050405020304" pitchFamily="18" charset="0"/>
              </a:rPr>
              <a:t>mismatch </a:t>
            </a: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tussen school en ouders bestaat er net in dat scholen vaak </a:t>
            </a:r>
            <a:r>
              <a:rPr lang="nl-BE" sz="2200" i="1" dirty="0">
                <a:solidFill>
                  <a:schemeClr val="tx1"/>
                </a:solidFill>
                <a:latin typeface="Calibri" panose="020F0502020204030204" pitchFamily="34" charset="0"/>
                <a:ea typeface="Calibri" panose="020F0502020204030204" pitchFamily="34" charset="0"/>
                <a:cs typeface="Times New Roman" panose="02020603050405020304" pitchFamily="18" charset="0"/>
              </a:rPr>
              <a:t>impliciete verwachtingen</a:t>
            </a: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hebben wat de ouder thuis al dan niet hoort te doen, en weinig rekening houden met de onzekerheden van ouders over hun rol:</a:t>
            </a:r>
          </a:p>
          <a:p>
            <a:pPr marL="0" indent="0">
              <a:lnSpc>
                <a:spcPct val="107000"/>
              </a:lnSpc>
              <a:buNone/>
            </a:pPr>
            <a:endPar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00050" lvl="1" indent="0">
              <a:lnSpc>
                <a:spcPct val="107000"/>
              </a:lnSpc>
              <a:buNone/>
            </a:pPr>
            <a:r>
              <a:rPr lang="nl-BE" sz="1800" dirty="0">
                <a:solidFill>
                  <a:schemeClr val="tx1"/>
                </a:solidFill>
                <a:latin typeface="Calibri" panose="020F0502020204030204" pitchFamily="34" charset="0"/>
                <a:ea typeface="Calibri" panose="020F0502020204030204" pitchFamily="34" charset="0"/>
                <a:cs typeface="Calibri" panose="020F0502020204030204" pitchFamily="34" charset="0"/>
              </a:rPr>
              <a:t>wat ouders thuis doen, niet moeten/mogen doen, willen doen, (perceptie over) kunnen doen, hoe ze (niet) aangestuurd (willen) worden, houding </a:t>
            </a:r>
            <a:r>
              <a:rPr lang="nl-BE" sz="1800" dirty="0" err="1">
                <a:solidFill>
                  <a:schemeClr val="tx1"/>
                </a:solidFill>
                <a:latin typeface="Calibri" panose="020F0502020204030204" pitchFamily="34" charset="0"/>
                <a:ea typeface="Calibri" panose="020F0502020204030204" pitchFamily="34" charset="0"/>
                <a:cs typeface="Calibri" panose="020F0502020204030204" pitchFamily="34" charset="0"/>
              </a:rPr>
              <a:t>tov</a:t>
            </a:r>
            <a:r>
              <a:rPr lang="nl-BE" sz="1800" dirty="0">
                <a:solidFill>
                  <a:schemeClr val="tx1"/>
                </a:solidFill>
                <a:latin typeface="Calibri" panose="020F0502020204030204" pitchFamily="34" charset="0"/>
                <a:ea typeface="Calibri" panose="020F0502020204030204" pitchFamily="34" charset="0"/>
                <a:cs typeface="Calibri" panose="020F0502020204030204" pitchFamily="34" charset="0"/>
              </a:rPr>
              <a:t> instellingen zoals de school, wie hen best aanstuurt/ondersteunt … </a:t>
            </a:r>
            <a:endParaRPr lang="nl-BE"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7804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563086"/>
          </a:xfrm>
        </p:spPr>
        <p:txBody>
          <a:bodyPr>
            <a:normAutofit/>
          </a:bodyPr>
          <a:lstStyle/>
          <a:p>
            <a:pPr algn="l"/>
            <a:r>
              <a:rPr lang="nl-BE" sz="4000" dirty="0"/>
              <a:t>3 - Betrokkenheid van ouders op de </a:t>
            </a:r>
            <a:r>
              <a:rPr lang="nl-BE" sz="4000" i="1" dirty="0"/>
              <a:t>schoolloopbaan</a:t>
            </a:r>
            <a:r>
              <a:rPr lang="nl-BE" sz="4000" b="0" dirty="0"/>
              <a:t> </a:t>
            </a:r>
            <a:r>
              <a:rPr lang="nl-BE" sz="4000" i="1" dirty="0"/>
              <a:t>thuis</a:t>
            </a:r>
            <a:endParaRPr lang="en-US" sz="4000" dirty="0"/>
          </a:p>
        </p:txBody>
      </p:sp>
      <p:sp>
        <p:nvSpPr>
          <p:cNvPr id="3" name="Tijdelijke aanduiding voor inhoud 2"/>
          <p:cNvSpPr>
            <a:spLocks noGrp="1"/>
          </p:cNvSpPr>
          <p:nvPr>
            <p:ph idx="1"/>
          </p:nvPr>
        </p:nvSpPr>
        <p:spPr>
          <a:xfrm>
            <a:off x="457200" y="2348881"/>
            <a:ext cx="8229600" cy="3723326"/>
          </a:xfrm>
        </p:spPr>
        <p:txBody>
          <a:bodyPr>
            <a:noAutofit/>
          </a:bodyPr>
          <a:lstStyle/>
          <a:p>
            <a:pPr marL="0" indent="0">
              <a:buNone/>
            </a:pPr>
            <a:r>
              <a:rPr lang="nl-BE" sz="2200" dirty="0">
                <a:solidFill>
                  <a:schemeClr val="tx1"/>
                </a:solidFill>
              </a:rPr>
              <a:t>ALLE ouders willen het beste voor hun kind, ook in </a:t>
            </a:r>
            <a:r>
              <a:rPr lang="nl-BE" sz="2200">
                <a:solidFill>
                  <a:schemeClr val="tx1"/>
                </a:solidFill>
              </a:rPr>
              <a:t>de thuiscontext </a:t>
            </a:r>
            <a:endParaRPr lang="nl-BE" sz="2200" dirty="0">
              <a:solidFill>
                <a:schemeClr val="tx1"/>
              </a:solidFill>
            </a:endParaRPr>
          </a:p>
          <a:p>
            <a:pPr marL="0" indent="0">
              <a:buNone/>
            </a:pPr>
            <a:r>
              <a:rPr lang="nl-BE" sz="2200" dirty="0">
                <a:solidFill>
                  <a:schemeClr val="tx1"/>
                </a:solidFill>
              </a:rPr>
              <a:t>maar het netwerk, de kennis en de vaardigheden om dat ideaal ook te realiseren zijn ongelijk verdeeld.</a:t>
            </a:r>
          </a:p>
          <a:p>
            <a:pPr marL="0" indent="0">
              <a:buNone/>
            </a:pPr>
            <a:endParaRPr lang="nl-BE" sz="2200" dirty="0">
              <a:solidFill>
                <a:schemeClr val="tx1"/>
              </a:solidFill>
            </a:endParaRPr>
          </a:p>
          <a:p>
            <a:pPr marL="0" indent="0">
              <a:buNone/>
            </a:pPr>
            <a:r>
              <a:rPr lang="nl-NL" sz="2000" b="1" dirty="0">
                <a:solidFill>
                  <a:schemeClr val="tx1"/>
                </a:solidFill>
              </a:rPr>
              <a:t>Hier kan de school zijn rol spelen</a:t>
            </a:r>
            <a:r>
              <a:rPr lang="nl-NL" sz="2000" dirty="0">
                <a:solidFill>
                  <a:schemeClr val="tx1"/>
                </a:solidFill>
              </a:rPr>
              <a:t>: reik ouders ondersteunings-strategieën aan:</a:t>
            </a:r>
          </a:p>
          <a:p>
            <a:pPr marL="0" indent="0">
              <a:buNone/>
            </a:pPr>
            <a:r>
              <a:rPr lang="nl-BE" sz="2000" dirty="0">
                <a:solidFill>
                  <a:schemeClr val="tx1"/>
                </a:solidFill>
              </a:rPr>
              <a:t>- Hoe ziet een ‘schoolloopbaan-ondersteunende’ ouderrol er eigenlijk uit? </a:t>
            </a:r>
          </a:p>
          <a:p>
            <a:pPr marL="0" indent="0">
              <a:buNone/>
            </a:pPr>
            <a:r>
              <a:rPr lang="nl-BE" sz="2000" dirty="0">
                <a:solidFill>
                  <a:schemeClr val="tx1"/>
                </a:solidFill>
              </a:rPr>
              <a:t>- Hoe kunnen we ouders ondersteunen in die thuisrol?</a:t>
            </a:r>
          </a:p>
          <a:p>
            <a:pPr marL="0" indent="0">
              <a:buNone/>
            </a:pPr>
            <a:endParaRPr lang="nl-NL" sz="2400" dirty="0">
              <a:solidFill>
                <a:schemeClr val="tx1"/>
              </a:solidFill>
            </a:endParaRPr>
          </a:p>
        </p:txBody>
      </p:sp>
    </p:spTree>
    <p:extLst>
      <p:ext uri="{BB962C8B-B14F-4D97-AF65-F5344CB8AC3E}">
        <p14:creationId xmlns:p14="http://schemas.microsoft.com/office/powerpoint/2010/main" val="3549284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Partnerschapsmodel</a:t>
            </a:r>
            <a:br>
              <a:rPr lang="nl-NL" dirty="0"/>
            </a:br>
            <a:endParaRPr lang="en-US" sz="3100" dirty="0"/>
          </a:p>
        </p:txBody>
      </p:sp>
      <p:sp>
        <p:nvSpPr>
          <p:cNvPr id="3" name="Tijdelijke aanduiding voor inhoud 2"/>
          <p:cNvSpPr>
            <a:spLocks noGrp="1"/>
          </p:cNvSpPr>
          <p:nvPr>
            <p:ph idx="1"/>
          </p:nvPr>
        </p:nvSpPr>
        <p:spPr/>
        <p:txBody>
          <a:bodyPr>
            <a:normAutofit/>
          </a:bodyPr>
          <a:lstStyle/>
          <a:p>
            <a:endParaRPr lang="nl-NL" sz="1200" b="1" dirty="0"/>
          </a:p>
          <a:p>
            <a:pPr>
              <a:buNone/>
            </a:pPr>
            <a:endParaRPr lang="nl-NL" dirty="0"/>
          </a:p>
        </p:txBody>
      </p:sp>
      <p:graphicFrame>
        <p:nvGraphicFramePr>
          <p:cNvPr id="4" name="Diagram 3"/>
          <p:cNvGraphicFramePr/>
          <p:nvPr/>
        </p:nvGraphicFramePr>
        <p:xfrm>
          <a:off x="1475656" y="177281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 name="Picture 1"/>
          <p:cNvPicPr>
            <a:picLocks noChangeAspect="1" noChangeArrowheads="1"/>
          </p:cNvPicPr>
          <p:nvPr/>
        </p:nvPicPr>
        <p:blipFill>
          <a:blip r:embed="rId7" cstate="print"/>
          <a:srcRect/>
          <a:stretch>
            <a:fillRect/>
          </a:stretch>
        </p:blipFill>
        <p:spPr bwMode="auto">
          <a:xfrm>
            <a:off x="7812360" y="1052736"/>
            <a:ext cx="962025" cy="809625"/>
          </a:xfrm>
          <a:prstGeom prst="rect">
            <a:avLst/>
          </a:prstGeom>
          <a:noFill/>
          <a:ln w="9525">
            <a:noFill/>
            <a:miter lim="800000"/>
            <a:headEnd/>
            <a:tailEnd/>
          </a:ln>
          <a:effectLst/>
        </p:spPr>
      </p:pic>
      <p:sp>
        <p:nvSpPr>
          <p:cNvPr id="6" name="Ovaal 5"/>
          <p:cNvSpPr/>
          <p:nvPr/>
        </p:nvSpPr>
        <p:spPr>
          <a:xfrm>
            <a:off x="2411760" y="1772816"/>
            <a:ext cx="4392488" cy="4392488"/>
          </a:xfrm>
          <a:prstGeom prst="ellipse">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1412776"/>
            <a:ext cx="8229600" cy="516018"/>
          </a:xfrm>
        </p:spPr>
        <p:txBody>
          <a:bodyPr>
            <a:normAutofit fontScale="90000"/>
          </a:bodyPr>
          <a:lstStyle/>
          <a:p>
            <a:pPr algn="l"/>
            <a:r>
              <a:rPr lang="nl-BE" dirty="0"/>
              <a:t>3 - Betrokkenheid van ouders op de </a:t>
            </a:r>
            <a:r>
              <a:rPr lang="nl-BE" i="1" dirty="0"/>
              <a:t>schoolloopbaan</a:t>
            </a:r>
            <a:r>
              <a:rPr lang="nl-BE" b="0" dirty="0"/>
              <a:t> </a:t>
            </a:r>
            <a:r>
              <a:rPr lang="nl-BE" i="1" dirty="0"/>
              <a:t>thuis</a:t>
            </a:r>
            <a:br>
              <a:rPr lang="nl-BE" dirty="0"/>
            </a:br>
            <a:endParaRPr lang="en-US" dirty="0"/>
          </a:p>
        </p:txBody>
      </p:sp>
      <p:sp>
        <p:nvSpPr>
          <p:cNvPr id="3" name="Tijdelijke aanduiding voor inhoud 2"/>
          <p:cNvSpPr>
            <a:spLocks noGrp="1"/>
          </p:cNvSpPr>
          <p:nvPr>
            <p:ph idx="1"/>
          </p:nvPr>
        </p:nvSpPr>
        <p:spPr/>
        <p:txBody>
          <a:bodyPr>
            <a:normAutofit/>
          </a:bodyPr>
          <a:lstStyle/>
          <a:p>
            <a:pPr marL="0" indent="0">
              <a:buNone/>
            </a:pPr>
            <a:r>
              <a:rPr lang="nl-BE" sz="2200" dirty="0">
                <a:solidFill>
                  <a:schemeClr val="tx1"/>
                </a:solidFill>
              </a:rPr>
              <a:t>Zoom (2 minuten) per school</a:t>
            </a:r>
          </a:p>
          <a:p>
            <a:pPr marL="0" indent="0">
              <a:buNone/>
            </a:pPr>
            <a:endParaRPr lang="nl-BE" sz="2200" dirty="0">
              <a:solidFill>
                <a:schemeClr val="tx1"/>
              </a:solidFill>
            </a:endParaRPr>
          </a:p>
          <a:p>
            <a:pPr lvl="0"/>
            <a:r>
              <a:rPr lang="nl-BE" sz="2200" dirty="0">
                <a:solidFill>
                  <a:schemeClr val="tx1"/>
                </a:solidFill>
              </a:rPr>
              <a:t>Lijst op (in kernwoorden) welke acties je al opzet rond deze deeldimensie, </a:t>
            </a:r>
          </a:p>
          <a:p>
            <a:pPr marL="0" lvl="0" indent="0">
              <a:buNone/>
            </a:pPr>
            <a:r>
              <a:rPr lang="nl-BE" sz="2200" dirty="0">
                <a:solidFill>
                  <a:schemeClr val="tx1"/>
                </a:solidFill>
              </a:rPr>
              <a:t>Beoordeel op een schaal van 0 ‘onsuccesvol’ en 5 (‘succesvol’)</a:t>
            </a:r>
          </a:p>
          <a:p>
            <a:pPr marL="0" lvl="0" indent="0">
              <a:buNone/>
            </a:pPr>
            <a:r>
              <a:rPr lang="nl-BE" sz="2200" dirty="0">
                <a:solidFill>
                  <a:schemeClr val="tx1"/>
                </a:solidFill>
              </a:rPr>
              <a:t>(zie vragen:</a:t>
            </a:r>
            <a:endParaRPr lang="nl-BE" sz="1800" dirty="0">
              <a:solidFill>
                <a:schemeClr val="tx1"/>
              </a:solidFill>
            </a:endParaRPr>
          </a:p>
          <a:p>
            <a:pPr marL="0" indent="0">
              <a:buNone/>
            </a:pPr>
            <a:r>
              <a:rPr lang="nl-BE" sz="1800" dirty="0">
                <a:solidFill>
                  <a:schemeClr val="tx1"/>
                </a:solidFill>
              </a:rPr>
              <a:t>- Hoe ziet een ‘schoolloopbaan-ondersteunende’ ouderrol er eigenlijk uit? </a:t>
            </a:r>
          </a:p>
          <a:p>
            <a:pPr marL="0" indent="0">
              <a:buNone/>
            </a:pPr>
            <a:r>
              <a:rPr lang="nl-BE" sz="1800" dirty="0">
                <a:solidFill>
                  <a:schemeClr val="tx1"/>
                </a:solidFill>
              </a:rPr>
              <a:t>- Hoe kunnen we ouders ondersteunen in die thuisrol?)</a:t>
            </a:r>
          </a:p>
          <a:p>
            <a:pPr marL="0" lvl="0" indent="0">
              <a:buNone/>
            </a:pPr>
            <a:endParaRPr lang="nl-BE" sz="2200" dirty="0">
              <a:solidFill>
                <a:schemeClr val="tx1"/>
              </a:solidFill>
            </a:endParaRPr>
          </a:p>
          <a:p>
            <a:pPr lvl="0"/>
            <a:r>
              <a:rPr lang="nl-BE" sz="2200" dirty="0">
                <a:solidFill>
                  <a:schemeClr val="tx1"/>
                </a:solidFill>
              </a:rPr>
              <a:t>Geef aan waar je nog meer kunt/wilt op inzetten.</a:t>
            </a:r>
          </a:p>
          <a:p>
            <a:pPr>
              <a:buNone/>
            </a:pPr>
            <a:endParaRPr lang="nl-NL" dirty="0"/>
          </a:p>
        </p:txBody>
      </p:sp>
    </p:spTree>
    <p:extLst>
      <p:ext uri="{BB962C8B-B14F-4D97-AF65-F5344CB8AC3E}">
        <p14:creationId xmlns:p14="http://schemas.microsoft.com/office/powerpoint/2010/main" val="2459448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fontScale="90000"/>
          </a:bodyPr>
          <a:lstStyle/>
          <a:p>
            <a:pPr algn="l"/>
            <a:r>
              <a:rPr lang="nl-BE" dirty="0"/>
              <a:t>4 - Betrokkenheid van de </a:t>
            </a:r>
            <a:r>
              <a:rPr lang="nl-BE" i="1" dirty="0"/>
              <a:t>school</a:t>
            </a:r>
            <a:r>
              <a:rPr lang="nl-BE" dirty="0"/>
              <a:t> op de </a:t>
            </a:r>
            <a:r>
              <a:rPr lang="nl-BE" i="1" dirty="0"/>
              <a:t>gezinnen</a:t>
            </a:r>
            <a:endParaRPr lang="en-US" dirty="0"/>
          </a:p>
        </p:txBody>
      </p:sp>
      <p:sp>
        <p:nvSpPr>
          <p:cNvPr id="3" name="Tijdelijke aanduiding voor inhoud 2"/>
          <p:cNvSpPr>
            <a:spLocks noGrp="1"/>
          </p:cNvSpPr>
          <p:nvPr>
            <p:ph idx="1"/>
          </p:nvPr>
        </p:nvSpPr>
        <p:spPr/>
        <p:txBody>
          <a:bodyPr>
            <a:normAutofit/>
          </a:bodyPr>
          <a:lstStyle/>
          <a:p>
            <a:pPr marL="0" indent="0">
              <a:lnSpc>
                <a:spcPct val="107000"/>
              </a:lnSpc>
              <a:buNone/>
            </a:pPr>
            <a:r>
              <a:rPr lang="nl-BE"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Partnerschap? Wederkerigheid? Dan moet de school de ouders/gezinnen leren kennen.</a:t>
            </a:r>
          </a:p>
          <a:p>
            <a:pPr marL="0" indent="0">
              <a:lnSpc>
                <a:spcPct val="107000"/>
              </a:lnSpc>
              <a:buNone/>
            </a:pPr>
            <a:endParaRPr lang="nl-BE"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nl-BE"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Partnerschap is makkelijk met ouders die volledig in het verlengde van de school(cultuur) denken, opgegroeid zijn</a:t>
            </a:r>
          </a:p>
          <a:p>
            <a:pPr marL="0" indent="0">
              <a:lnSpc>
                <a:spcPct val="107000"/>
              </a:lnSpc>
              <a:buNone/>
            </a:pPr>
            <a:r>
              <a:rPr lang="nl-BE"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Socioloog </a:t>
            </a:r>
            <a:r>
              <a:rPr lang="nl-BE" sz="20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Bourdieu</a:t>
            </a:r>
            <a:r>
              <a:rPr lang="nl-BE"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 hetzelfde sociaal, cultureel, economisch en symbolisch kapitaal bezitten.</a:t>
            </a:r>
          </a:p>
          <a:p>
            <a:pPr marL="0" indent="0">
              <a:lnSpc>
                <a:spcPct val="107000"/>
              </a:lnSpc>
              <a:buNone/>
            </a:pPr>
            <a:endParaRPr lang="nl-BE"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nl-BE"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Wordt impliciet van de ‘andere’ ouders verlangd.</a:t>
            </a:r>
          </a:p>
          <a:p>
            <a:pPr>
              <a:buNone/>
            </a:pPr>
            <a:endParaRPr lang="nl-BE" dirty="0">
              <a:solidFill>
                <a:schemeClr val="tx1"/>
              </a:solidFill>
            </a:endParaRPr>
          </a:p>
        </p:txBody>
      </p:sp>
    </p:spTree>
    <p:extLst>
      <p:ext uri="{BB962C8B-B14F-4D97-AF65-F5344CB8AC3E}">
        <p14:creationId xmlns:p14="http://schemas.microsoft.com/office/powerpoint/2010/main" val="2143062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BE" dirty="0"/>
              <a:t>4 - Betrokkenheid van de </a:t>
            </a:r>
            <a:r>
              <a:rPr lang="nl-BE" i="1" dirty="0"/>
              <a:t>school</a:t>
            </a:r>
            <a:r>
              <a:rPr lang="nl-BE" dirty="0"/>
              <a:t> op de </a:t>
            </a:r>
            <a:r>
              <a:rPr lang="nl-BE" i="1" dirty="0"/>
              <a:t>gezinnen</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sz="1500" dirty="0">
                <a:solidFill>
                  <a:schemeClr val="tx1"/>
                </a:solidFill>
              </a:rPr>
              <a:t>Ervaringen van de </a:t>
            </a:r>
            <a:r>
              <a:rPr lang="nl-NL" sz="1500" b="1" dirty="0">
                <a:solidFill>
                  <a:schemeClr val="tx1"/>
                </a:solidFill>
              </a:rPr>
              <a:t>brugfiguren </a:t>
            </a:r>
            <a:r>
              <a:rPr lang="nl-NL" sz="1500" dirty="0">
                <a:solidFill>
                  <a:schemeClr val="tx1"/>
                </a:solidFill>
              </a:rPr>
              <a:t>(proefproject BF-SO in Gent – public. in januari ’19 – diepte-interviews met brugfiguren) en van </a:t>
            </a:r>
            <a:r>
              <a:rPr lang="nl-NL" sz="1500" b="1" dirty="0">
                <a:solidFill>
                  <a:schemeClr val="tx1"/>
                </a:solidFill>
              </a:rPr>
              <a:t>leerkrachten</a:t>
            </a:r>
            <a:r>
              <a:rPr lang="nl-NL" sz="1500" dirty="0">
                <a:solidFill>
                  <a:schemeClr val="tx1"/>
                </a:solidFill>
              </a:rPr>
              <a:t> tijdens corona (‘stoepcontacten’)</a:t>
            </a:r>
          </a:p>
          <a:p>
            <a:pPr marL="0" indent="0">
              <a:buNone/>
            </a:pPr>
            <a:endParaRPr lang="nl-NL" sz="1800" dirty="0">
              <a:solidFill>
                <a:schemeClr val="tx1"/>
              </a:solidFill>
            </a:endParaRPr>
          </a:p>
          <a:p>
            <a:pPr marL="0" indent="0">
              <a:buNone/>
            </a:pPr>
            <a:r>
              <a:rPr lang="nl-NL" sz="1800" dirty="0">
                <a:solidFill>
                  <a:schemeClr val="tx1"/>
                </a:solidFill>
              </a:rPr>
              <a:t>‘Ken uw ouders’</a:t>
            </a:r>
          </a:p>
          <a:p>
            <a:pPr marL="0" indent="0">
              <a:buNone/>
            </a:pPr>
            <a:r>
              <a:rPr lang="nl-NL" sz="1800" dirty="0">
                <a:solidFill>
                  <a:schemeClr val="tx1"/>
                </a:solidFill>
              </a:rPr>
              <a:t>Zie de diversiteit binnen groepen ouders (ouders in armoede, met recente migratie-achtergrond, …)</a:t>
            </a:r>
          </a:p>
          <a:p>
            <a:pPr marL="0" indent="0">
              <a:buNone/>
            </a:pPr>
            <a:r>
              <a:rPr lang="nl-NL" sz="1800" dirty="0">
                <a:solidFill>
                  <a:schemeClr val="tx1"/>
                </a:solidFill>
              </a:rPr>
              <a:t>En zie tegelijk de diversiteit bínnen die groepen.</a:t>
            </a:r>
          </a:p>
          <a:p>
            <a:pPr marL="0" indent="0">
              <a:buNone/>
            </a:pPr>
            <a:endParaRPr lang="nl-NL" sz="2200" dirty="0">
              <a:solidFill>
                <a:schemeClr val="tx1"/>
              </a:solidFill>
            </a:endParaRPr>
          </a:p>
          <a:p>
            <a:pPr marL="0" indent="0">
              <a:buNone/>
            </a:pPr>
            <a:r>
              <a:rPr lang="nl-NL" sz="1900" dirty="0">
                <a:solidFill>
                  <a:schemeClr val="tx1"/>
                </a:solidFill>
              </a:rPr>
              <a:t>Bijv. huisbezoeken</a:t>
            </a:r>
          </a:p>
          <a:p>
            <a:pPr>
              <a:buFontTx/>
              <a:buChar char="-"/>
            </a:pPr>
            <a:r>
              <a:rPr lang="nl-NL" sz="1900" dirty="0">
                <a:solidFill>
                  <a:schemeClr val="tx1"/>
                </a:solidFill>
              </a:rPr>
              <a:t>Kwetsbaar op diverse levensdomeinen, onzekerheid, schroom, schrik/wantrouwen </a:t>
            </a:r>
            <a:r>
              <a:rPr lang="nl-NL" sz="1900" dirty="0" err="1">
                <a:solidFill>
                  <a:schemeClr val="tx1"/>
                </a:solidFill>
              </a:rPr>
              <a:t>tov</a:t>
            </a:r>
            <a:r>
              <a:rPr lang="nl-NL" sz="1900" dirty="0">
                <a:solidFill>
                  <a:schemeClr val="tx1"/>
                </a:solidFill>
              </a:rPr>
              <a:t> instellingen</a:t>
            </a:r>
          </a:p>
          <a:p>
            <a:pPr>
              <a:buFontTx/>
              <a:buChar char="-"/>
            </a:pPr>
            <a:r>
              <a:rPr lang="nl-NL" sz="1900" dirty="0">
                <a:solidFill>
                  <a:schemeClr val="tx1"/>
                </a:solidFill>
              </a:rPr>
              <a:t>Aanmoedigende </a:t>
            </a:r>
            <a:r>
              <a:rPr lang="nl-NL" sz="1900" dirty="0" err="1">
                <a:solidFill>
                  <a:schemeClr val="tx1"/>
                </a:solidFill>
              </a:rPr>
              <a:t>mindset</a:t>
            </a:r>
            <a:r>
              <a:rPr lang="nl-NL" sz="1900" dirty="0">
                <a:solidFill>
                  <a:schemeClr val="tx1"/>
                </a:solidFill>
              </a:rPr>
              <a:t> van BF/</a:t>
            </a:r>
            <a:r>
              <a:rPr lang="nl-NL" sz="1900" dirty="0" err="1">
                <a:solidFill>
                  <a:schemeClr val="tx1"/>
                </a:solidFill>
              </a:rPr>
              <a:t>lrkr</a:t>
            </a:r>
            <a:r>
              <a:rPr lang="nl-NL" sz="1900" dirty="0">
                <a:solidFill>
                  <a:schemeClr val="tx1"/>
                </a:solidFill>
              </a:rPr>
              <a:t> zorgt voor (pril) vertrouwen</a:t>
            </a:r>
          </a:p>
          <a:p>
            <a:pPr>
              <a:buFontTx/>
              <a:buChar char="-"/>
            </a:pPr>
            <a:r>
              <a:rPr lang="nl-NL" sz="1900" dirty="0">
                <a:solidFill>
                  <a:schemeClr val="tx1"/>
                </a:solidFill>
              </a:rPr>
              <a:t>Gezinscontext komt sterker de school binnen </a:t>
            </a:r>
            <a:r>
              <a:rPr lang="nl-NL" sz="1900" dirty="0">
                <a:solidFill>
                  <a:schemeClr val="tx1"/>
                </a:solidFill>
                <a:sym typeface="Wingdings" panose="05000000000000000000" pitchFamily="2" charset="2"/>
              </a:rPr>
              <a:t> leidt tot groter begrip (bijv. voor gedrag van een leerling) – bredere beeldvorming</a:t>
            </a:r>
            <a:endParaRPr lang="nl-NL" sz="1900" i="1" dirty="0"/>
          </a:p>
          <a:p>
            <a:pPr marL="0" indent="0">
              <a:buNone/>
            </a:pPr>
            <a:endParaRPr lang="nl-NL" dirty="0"/>
          </a:p>
        </p:txBody>
      </p:sp>
    </p:spTree>
    <p:extLst>
      <p:ext uri="{BB962C8B-B14F-4D97-AF65-F5344CB8AC3E}">
        <p14:creationId xmlns:p14="http://schemas.microsoft.com/office/powerpoint/2010/main" val="525414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a:t>4 - Betrokkenheid van de </a:t>
            </a:r>
            <a:r>
              <a:rPr lang="nl-BE" i="1" dirty="0"/>
              <a:t>school</a:t>
            </a:r>
            <a:r>
              <a:rPr lang="nl-BE" dirty="0"/>
              <a:t> op de </a:t>
            </a:r>
            <a:r>
              <a:rPr lang="nl-BE" i="1" dirty="0"/>
              <a:t>gezinnen</a:t>
            </a:r>
            <a:endParaRPr lang="en-US" dirty="0"/>
          </a:p>
        </p:txBody>
      </p:sp>
      <p:sp>
        <p:nvSpPr>
          <p:cNvPr id="3" name="Tijdelijke aanduiding voor inhoud 2"/>
          <p:cNvSpPr>
            <a:spLocks noGrp="1"/>
          </p:cNvSpPr>
          <p:nvPr>
            <p:ph idx="1"/>
          </p:nvPr>
        </p:nvSpPr>
        <p:spPr>
          <a:xfrm>
            <a:off x="500034" y="1928794"/>
            <a:ext cx="8229600" cy="4125923"/>
          </a:xfrm>
        </p:spPr>
        <p:txBody>
          <a:bodyPr>
            <a:normAutofit fontScale="25000" lnSpcReduction="20000"/>
          </a:bodyPr>
          <a:lstStyle/>
          <a:p>
            <a:endParaRPr lang="nl-NL" sz="1200" b="1" dirty="0"/>
          </a:p>
          <a:p>
            <a:pPr marL="0" indent="0">
              <a:buNone/>
            </a:pPr>
            <a:endParaRPr lang="nl-BE" sz="7200" dirty="0">
              <a:solidFill>
                <a:schemeClr val="tx1"/>
              </a:solidFill>
            </a:endParaRPr>
          </a:p>
          <a:p>
            <a:pPr marL="0" indent="0">
              <a:buNone/>
            </a:pPr>
            <a:r>
              <a:rPr lang="nl-BE" sz="7200" dirty="0">
                <a:solidFill>
                  <a:schemeClr val="tx1"/>
                </a:solidFill>
              </a:rPr>
              <a:t>Ouders zijn ouders (bevindingen uit onderzoek waarbij ouders ‘mede-onderzoeker’ zijn)</a:t>
            </a:r>
          </a:p>
          <a:p>
            <a:pPr marL="0" indent="0">
              <a:buNone/>
            </a:pPr>
            <a:endParaRPr lang="nl-BE" sz="7200" dirty="0">
              <a:solidFill>
                <a:schemeClr val="tx1"/>
              </a:solidFill>
            </a:endParaRPr>
          </a:p>
          <a:p>
            <a:r>
              <a:rPr lang="nl-BE" sz="7200" b="1" dirty="0">
                <a:solidFill>
                  <a:schemeClr val="tx1"/>
                </a:solidFill>
              </a:rPr>
              <a:t>loyaal </a:t>
            </a:r>
            <a:r>
              <a:rPr lang="nl-BE" sz="7200" dirty="0">
                <a:solidFill>
                  <a:schemeClr val="tx1"/>
                </a:solidFill>
              </a:rPr>
              <a:t>aan de kinderen, ‘tot het bittere einde’</a:t>
            </a:r>
          </a:p>
          <a:p>
            <a:r>
              <a:rPr lang="nl-BE" sz="7200" b="1" dirty="0">
                <a:solidFill>
                  <a:schemeClr val="tx1"/>
                </a:solidFill>
              </a:rPr>
              <a:t>nieuwsgierig</a:t>
            </a:r>
            <a:r>
              <a:rPr lang="nl-BE" sz="7200" dirty="0">
                <a:solidFill>
                  <a:schemeClr val="tx1"/>
                </a:solidFill>
              </a:rPr>
              <a:t> : iedere ouder wil weten hoe zijn of haar kind het doet in de klas</a:t>
            </a:r>
          </a:p>
          <a:p>
            <a:r>
              <a:rPr lang="nl-BE" sz="7200" b="1" dirty="0">
                <a:solidFill>
                  <a:schemeClr val="tx1"/>
                </a:solidFill>
              </a:rPr>
              <a:t>onzeker over hun positie</a:t>
            </a:r>
            <a:r>
              <a:rPr lang="nl-BE" sz="7200" dirty="0">
                <a:solidFill>
                  <a:schemeClr val="tx1"/>
                </a:solidFill>
              </a:rPr>
              <a:t> ten aanzien van de school, de leerkracht</a:t>
            </a:r>
          </a:p>
          <a:p>
            <a:r>
              <a:rPr lang="nl-BE" sz="7200" b="1" dirty="0">
                <a:solidFill>
                  <a:schemeClr val="tx1"/>
                </a:solidFill>
              </a:rPr>
              <a:t>vraagverlegen</a:t>
            </a:r>
            <a:r>
              <a:rPr lang="nl-BE" sz="7200" dirty="0">
                <a:solidFill>
                  <a:schemeClr val="tx1"/>
                </a:solidFill>
              </a:rPr>
              <a:t> (onderzoek </a:t>
            </a:r>
            <a:r>
              <a:rPr lang="nl-BE" sz="7200" dirty="0" err="1">
                <a:solidFill>
                  <a:schemeClr val="tx1"/>
                </a:solidFill>
              </a:rPr>
              <a:t>Kinderrechtencomm</a:t>
            </a:r>
            <a:r>
              <a:rPr lang="nl-BE" sz="7200" dirty="0">
                <a:solidFill>
                  <a:schemeClr val="tx1"/>
                </a:solidFill>
              </a:rPr>
              <a:t>.), durven 1</a:t>
            </a:r>
            <a:r>
              <a:rPr lang="nl-BE" sz="7200" baseline="30000" dirty="0">
                <a:solidFill>
                  <a:schemeClr val="tx1"/>
                </a:solidFill>
              </a:rPr>
              <a:t>ste</a:t>
            </a:r>
            <a:r>
              <a:rPr lang="nl-BE" sz="7200" dirty="0">
                <a:solidFill>
                  <a:schemeClr val="tx1"/>
                </a:solidFill>
              </a:rPr>
              <a:t> stap niet te zetten</a:t>
            </a:r>
            <a:endParaRPr lang="nl-BE" sz="7200" b="1" dirty="0">
              <a:solidFill>
                <a:schemeClr val="tx1"/>
              </a:solidFill>
            </a:endParaRPr>
          </a:p>
          <a:p>
            <a:r>
              <a:rPr lang="nl-BE" sz="7200" b="1" dirty="0">
                <a:solidFill>
                  <a:schemeClr val="tx1"/>
                </a:solidFill>
              </a:rPr>
              <a:t>ongerust, bezorgd</a:t>
            </a:r>
            <a:r>
              <a:rPr lang="nl-BE" sz="7200" dirty="0">
                <a:solidFill>
                  <a:schemeClr val="tx1"/>
                </a:solidFill>
              </a:rPr>
              <a:t>: draagt de school voldoende zorg voor mijn kind? </a:t>
            </a:r>
          </a:p>
          <a:p>
            <a:r>
              <a:rPr lang="nl-BE" sz="7200" dirty="0">
                <a:solidFill>
                  <a:schemeClr val="tx1"/>
                </a:solidFill>
              </a:rPr>
              <a:t>…</a:t>
            </a:r>
          </a:p>
          <a:p>
            <a:pPr marL="0" indent="0">
              <a:buNone/>
            </a:pPr>
            <a:endParaRPr lang="nl-BE" sz="7200" dirty="0">
              <a:solidFill>
                <a:schemeClr val="tx1"/>
              </a:solidFill>
            </a:endParaRPr>
          </a:p>
          <a:p>
            <a:pPr marL="0" indent="0">
              <a:buNone/>
            </a:pPr>
            <a:endParaRPr lang="nl-BE" sz="6200" dirty="0">
              <a:solidFill>
                <a:schemeClr val="tx1"/>
              </a:solidFill>
            </a:endParaRPr>
          </a:p>
          <a:p>
            <a:pPr marL="0" indent="0">
              <a:buNone/>
            </a:pPr>
            <a:r>
              <a:rPr lang="nl-BE" sz="6600" i="1" dirty="0">
                <a:solidFill>
                  <a:schemeClr val="tx1"/>
                </a:solidFill>
              </a:rPr>
              <a:t>tip: zeg niet ‘moeilijk bereikbare’ maar ‘minder zichtbare’ ouders</a:t>
            </a:r>
          </a:p>
          <a:p>
            <a:pPr marL="0" indent="0">
              <a:buNone/>
            </a:pPr>
            <a:r>
              <a:rPr lang="nl-BE" sz="6600" i="1" dirty="0">
                <a:solidFill>
                  <a:schemeClr val="tx1"/>
                </a:solidFill>
              </a:rPr>
              <a:t>(er zijn immers ook ‘moeilijk bereikbare leerkrachten’)</a:t>
            </a:r>
          </a:p>
        </p:txBody>
      </p:sp>
    </p:spTree>
    <p:extLst>
      <p:ext uri="{BB962C8B-B14F-4D97-AF65-F5344CB8AC3E}">
        <p14:creationId xmlns:p14="http://schemas.microsoft.com/office/powerpoint/2010/main" val="3403714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nl-BE" dirty="0"/>
              <a:t>4 - Betrokkenheid van de </a:t>
            </a:r>
            <a:r>
              <a:rPr lang="nl-BE" i="1" dirty="0"/>
              <a:t>school</a:t>
            </a:r>
            <a:r>
              <a:rPr lang="nl-BE" dirty="0"/>
              <a:t> op de </a:t>
            </a:r>
            <a:r>
              <a:rPr lang="nl-BE" i="1" dirty="0"/>
              <a:t>gezinnen</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BE" sz="2000" dirty="0">
                <a:solidFill>
                  <a:schemeClr val="tx1"/>
                </a:solidFill>
              </a:rPr>
              <a:t>“</a:t>
            </a:r>
            <a:r>
              <a:rPr lang="nl-BE" sz="2000" i="1" dirty="0">
                <a:solidFill>
                  <a:schemeClr val="tx1"/>
                </a:solidFill>
              </a:rPr>
              <a:t>Een grote administratieve belasting, voorbereiding van lessen, en dan ook nog eens bezighouden met de gezinnen van onze leerlingen?</a:t>
            </a:r>
            <a:r>
              <a:rPr lang="nl-BE" sz="2000" dirty="0">
                <a:solidFill>
                  <a:schemeClr val="tx1"/>
                </a:solidFill>
              </a:rPr>
              <a:t>”</a:t>
            </a:r>
          </a:p>
          <a:p>
            <a:pPr marL="0" indent="0">
              <a:buNone/>
            </a:pPr>
            <a:endParaRPr lang="nl-BE" sz="2000" dirty="0">
              <a:solidFill>
                <a:schemeClr val="tx1"/>
              </a:solidFill>
            </a:endParaRPr>
          </a:p>
          <a:p>
            <a:pPr marL="0" indent="0">
              <a:buNone/>
            </a:pPr>
            <a:r>
              <a:rPr lang="nl-BE" sz="2000" dirty="0">
                <a:solidFill>
                  <a:schemeClr val="tx1"/>
                </a:solidFill>
              </a:rPr>
              <a:t>Jazeker, want is langere-termijninvestering.</a:t>
            </a:r>
          </a:p>
          <a:p>
            <a:pPr>
              <a:buFontTx/>
              <a:buChar char="-"/>
            </a:pPr>
            <a:r>
              <a:rPr lang="nl-BE" sz="2000" dirty="0">
                <a:solidFill>
                  <a:schemeClr val="tx1"/>
                </a:solidFill>
              </a:rPr>
              <a:t>Constructieve communicatie</a:t>
            </a:r>
          </a:p>
          <a:p>
            <a:pPr>
              <a:buFontTx/>
              <a:buChar char="-"/>
            </a:pPr>
            <a:r>
              <a:rPr lang="nl-BE" sz="2000" dirty="0">
                <a:solidFill>
                  <a:schemeClr val="tx1"/>
                </a:solidFill>
              </a:rPr>
              <a:t>Verbinden en versterken</a:t>
            </a:r>
          </a:p>
          <a:p>
            <a:pPr>
              <a:buFontTx/>
              <a:buChar char="-"/>
            </a:pPr>
            <a:r>
              <a:rPr lang="nl-BE" sz="2000" dirty="0">
                <a:solidFill>
                  <a:schemeClr val="tx1"/>
                </a:solidFill>
              </a:rPr>
              <a:t>Werken aan vertrouwen, drempel verlagen</a:t>
            </a:r>
          </a:p>
          <a:p>
            <a:pPr>
              <a:buFontTx/>
              <a:buChar char="-"/>
            </a:pPr>
            <a:r>
              <a:rPr lang="nl-BE" sz="2000" dirty="0">
                <a:solidFill>
                  <a:schemeClr val="tx1"/>
                </a:solidFill>
              </a:rPr>
              <a:t>Ook: drempel verlagen bij leerkrachten (soms onzeker om met ouders te praten)</a:t>
            </a:r>
          </a:p>
          <a:p>
            <a:pPr marL="0" indent="0">
              <a:buNone/>
            </a:pPr>
            <a:endParaRPr lang="nl-BE" sz="2000" dirty="0">
              <a:solidFill>
                <a:schemeClr val="tx1"/>
              </a:solidFill>
            </a:endParaRPr>
          </a:p>
          <a:p>
            <a:pPr marL="0" indent="0">
              <a:buNone/>
            </a:pPr>
            <a:r>
              <a:rPr lang="nl-BE" sz="2200" dirty="0">
                <a:solidFill>
                  <a:schemeClr val="tx1"/>
                </a:solidFill>
              </a:rPr>
              <a:t>Als ouders betrekken nodig is om tot een succesvolle schoolloopbaan te komen, dan moeten we goed samenwerken. </a:t>
            </a:r>
            <a:endParaRPr lang="nl-NL" sz="2200" dirty="0"/>
          </a:p>
        </p:txBody>
      </p:sp>
    </p:spTree>
    <p:extLst>
      <p:ext uri="{BB962C8B-B14F-4D97-AF65-F5344CB8AC3E}">
        <p14:creationId xmlns:p14="http://schemas.microsoft.com/office/powerpoint/2010/main" val="2733498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1412776"/>
            <a:ext cx="8229600" cy="516018"/>
          </a:xfrm>
        </p:spPr>
        <p:txBody>
          <a:bodyPr>
            <a:normAutofit fontScale="90000"/>
          </a:bodyPr>
          <a:lstStyle/>
          <a:p>
            <a:pPr algn="l"/>
            <a:r>
              <a:rPr lang="nl-BE" dirty="0"/>
              <a:t>4 - Betrokkenheid van de </a:t>
            </a:r>
            <a:r>
              <a:rPr lang="nl-BE" i="1" dirty="0"/>
              <a:t>school</a:t>
            </a:r>
            <a:r>
              <a:rPr lang="nl-BE" dirty="0"/>
              <a:t> op de </a:t>
            </a:r>
            <a:r>
              <a:rPr lang="nl-BE" i="1" dirty="0"/>
              <a:t>gezinnen</a:t>
            </a:r>
            <a:br>
              <a:rPr lang="nl-BE" dirty="0"/>
            </a:br>
            <a:endParaRPr lang="en-US" dirty="0"/>
          </a:p>
        </p:txBody>
      </p:sp>
      <p:sp>
        <p:nvSpPr>
          <p:cNvPr id="3" name="Tijdelijke aanduiding voor inhoud 2"/>
          <p:cNvSpPr>
            <a:spLocks noGrp="1"/>
          </p:cNvSpPr>
          <p:nvPr>
            <p:ph idx="1"/>
          </p:nvPr>
        </p:nvSpPr>
        <p:spPr/>
        <p:txBody>
          <a:bodyPr>
            <a:normAutofit/>
          </a:bodyPr>
          <a:lstStyle/>
          <a:p>
            <a:pPr marL="0" indent="0">
              <a:buNone/>
            </a:pPr>
            <a:r>
              <a:rPr lang="nl-BE" sz="2200" dirty="0">
                <a:solidFill>
                  <a:schemeClr val="tx1"/>
                </a:solidFill>
              </a:rPr>
              <a:t>Zoom (2 minuten) per school</a:t>
            </a:r>
          </a:p>
          <a:p>
            <a:pPr marL="0" indent="0">
              <a:buNone/>
            </a:pPr>
            <a:endParaRPr lang="nl-BE" sz="2200" dirty="0">
              <a:solidFill>
                <a:schemeClr val="tx1"/>
              </a:solidFill>
            </a:endParaRPr>
          </a:p>
          <a:p>
            <a:pPr lvl="0"/>
            <a:r>
              <a:rPr lang="nl-BE" sz="2200" dirty="0">
                <a:solidFill>
                  <a:schemeClr val="tx1"/>
                </a:solidFill>
              </a:rPr>
              <a:t>Lijst op (in kernwoorden) welke acties je al opzet rond deze deeldimensie, </a:t>
            </a:r>
          </a:p>
          <a:p>
            <a:pPr marL="0" lvl="0" indent="0">
              <a:buNone/>
            </a:pPr>
            <a:r>
              <a:rPr lang="nl-BE" sz="2200" dirty="0">
                <a:solidFill>
                  <a:schemeClr val="tx1"/>
                </a:solidFill>
              </a:rPr>
              <a:t>Beoordeel op een schaal van 0 ‘onsuccesvol’ en 5 (‘succesvol’)</a:t>
            </a:r>
          </a:p>
          <a:p>
            <a:pPr marL="0" lvl="0" indent="0">
              <a:buNone/>
            </a:pPr>
            <a:r>
              <a:rPr lang="nl-BE" sz="2200" dirty="0">
                <a:solidFill>
                  <a:schemeClr val="tx1"/>
                </a:solidFill>
              </a:rPr>
              <a:t>(vragen: welke acties zet je op om de gezinnen/ouders beter te leren kennen? Wie is daar bij betrokken? Wat gebeurt er met die informatie, …)</a:t>
            </a:r>
          </a:p>
          <a:p>
            <a:pPr marL="0" lvl="0" indent="0">
              <a:buNone/>
            </a:pPr>
            <a:endParaRPr lang="nl-BE" sz="2200" dirty="0">
              <a:solidFill>
                <a:schemeClr val="tx1"/>
              </a:solidFill>
            </a:endParaRPr>
          </a:p>
          <a:p>
            <a:pPr lvl="0"/>
            <a:r>
              <a:rPr lang="nl-BE" sz="2200" dirty="0">
                <a:solidFill>
                  <a:schemeClr val="tx1"/>
                </a:solidFill>
              </a:rPr>
              <a:t>Geef aan waar je nog meer kunt/wilt op inzetten.</a:t>
            </a:r>
          </a:p>
          <a:p>
            <a:pPr>
              <a:buNone/>
            </a:pPr>
            <a:endParaRPr lang="nl-NL" dirty="0"/>
          </a:p>
        </p:txBody>
      </p:sp>
    </p:spTree>
    <p:extLst>
      <p:ext uri="{BB962C8B-B14F-4D97-AF65-F5344CB8AC3E}">
        <p14:creationId xmlns:p14="http://schemas.microsoft.com/office/powerpoint/2010/main" val="20004824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a:bodyPr>
          <a:lstStyle/>
          <a:p>
            <a:pPr algn="l"/>
            <a:r>
              <a:rPr lang="nl-BE" dirty="0"/>
              <a:t>5 - Ouders versterken ouders</a:t>
            </a:r>
            <a:endParaRPr lang="en-US" dirty="0"/>
          </a:p>
        </p:txBody>
      </p:sp>
      <p:sp>
        <p:nvSpPr>
          <p:cNvPr id="3" name="Tijdelijke aanduiding voor inhoud 2"/>
          <p:cNvSpPr>
            <a:spLocks noGrp="1"/>
          </p:cNvSpPr>
          <p:nvPr>
            <p:ph idx="1"/>
          </p:nvPr>
        </p:nvSpPr>
        <p:spPr/>
        <p:txBody>
          <a:bodyPr>
            <a:normAutofit fontScale="92500" lnSpcReduction="10000"/>
          </a:bodyPr>
          <a:lstStyle/>
          <a:p>
            <a:pPr>
              <a:buNone/>
            </a:pPr>
            <a:r>
              <a:rPr lang="nl-BE" sz="1600" dirty="0">
                <a:solidFill>
                  <a:schemeClr val="tx1"/>
                </a:solidFill>
              </a:rPr>
              <a:t>Bevindingen uit praktijkervaringen van Netwerk tegen Armoede, Samenlevingsopbouw, brugfiguren, </a:t>
            </a:r>
            <a:r>
              <a:rPr lang="nl-BE" sz="1600" dirty="0" err="1">
                <a:solidFill>
                  <a:schemeClr val="tx1"/>
                </a:solidFill>
              </a:rPr>
              <a:t>outreachend</a:t>
            </a:r>
            <a:r>
              <a:rPr lang="nl-BE" sz="1600" dirty="0">
                <a:solidFill>
                  <a:schemeClr val="tx1"/>
                </a:solidFill>
              </a:rPr>
              <a:t> werk, …</a:t>
            </a:r>
          </a:p>
          <a:p>
            <a:pPr>
              <a:buNone/>
            </a:pPr>
            <a:endParaRPr lang="nl-BE" sz="2400" dirty="0">
              <a:solidFill>
                <a:schemeClr val="tx1"/>
              </a:solidFill>
            </a:endParaRPr>
          </a:p>
          <a:p>
            <a:pPr>
              <a:buNone/>
            </a:pPr>
            <a:r>
              <a:rPr lang="nl-BE" sz="2000" dirty="0">
                <a:solidFill>
                  <a:schemeClr val="tx1"/>
                </a:solidFill>
              </a:rPr>
              <a:t>Kwetsbare ouders (en elke ouder is wel eens kwetsbaar) ontbreekt het soms aan stevige netwerken om bezorgdheden en vragen naar ondersteuning op te vangen.</a:t>
            </a:r>
          </a:p>
          <a:p>
            <a:pPr>
              <a:buNone/>
            </a:pPr>
            <a:r>
              <a:rPr lang="nl-BE" sz="2000" dirty="0">
                <a:solidFill>
                  <a:schemeClr val="tx1"/>
                </a:solidFill>
              </a:rPr>
              <a:t>Scholen hebben wel contact met (individuele) ouders, maar kennen de ouders elkaar wel? Hoe kunnen we de onderlinge banden tussen ouders versterken, welke rol kunnen we als school spelen? …</a:t>
            </a:r>
          </a:p>
          <a:p>
            <a:pPr>
              <a:buNone/>
            </a:pPr>
            <a:endParaRPr lang="nl-BE" sz="2000" dirty="0">
              <a:solidFill>
                <a:schemeClr val="tx1"/>
              </a:solidFill>
            </a:endParaRPr>
          </a:p>
          <a:p>
            <a:pPr>
              <a:buNone/>
            </a:pPr>
            <a:r>
              <a:rPr lang="nl-BE" sz="2000" dirty="0">
                <a:solidFill>
                  <a:schemeClr val="tx1"/>
                </a:solidFill>
              </a:rPr>
              <a:t>Onderdeel van ‘</a:t>
            </a:r>
            <a:r>
              <a:rPr lang="nl-BE" sz="2000" dirty="0" err="1">
                <a:solidFill>
                  <a:schemeClr val="tx1"/>
                </a:solidFill>
              </a:rPr>
              <a:t>comm.beleid</a:t>
            </a:r>
            <a:r>
              <a:rPr lang="nl-BE" sz="2000" dirty="0">
                <a:solidFill>
                  <a:schemeClr val="tx1"/>
                </a:solidFill>
              </a:rPr>
              <a:t>’: </a:t>
            </a:r>
            <a:r>
              <a:rPr lang="nl-BE" sz="2000" dirty="0" err="1">
                <a:solidFill>
                  <a:schemeClr val="tx1"/>
                </a:solidFill>
              </a:rPr>
              <a:t>oplijsting</a:t>
            </a:r>
            <a:r>
              <a:rPr lang="nl-BE" sz="2000" dirty="0">
                <a:solidFill>
                  <a:schemeClr val="tx1"/>
                </a:solidFill>
              </a:rPr>
              <a:t> momenten waarop ouders aan elkaar kunnen worden voorgesteld (</a:t>
            </a:r>
            <a:r>
              <a:rPr lang="nl-BE" sz="2000" dirty="0" err="1">
                <a:solidFill>
                  <a:schemeClr val="tx1"/>
                </a:solidFill>
              </a:rPr>
              <a:t>openklasdag</a:t>
            </a:r>
            <a:r>
              <a:rPr lang="nl-BE" sz="2000" dirty="0">
                <a:solidFill>
                  <a:schemeClr val="tx1"/>
                </a:solidFill>
              </a:rPr>
              <a:t>, breng/haal, schoolpoort, schoolfeest …) </a:t>
            </a:r>
          </a:p>
          <a:p>
            <a:pPr>
              <a:buNone/>
            </a:pPr>
            <a:r>
              <a:rPr lang="nl-BE" sz="2000" dirty="0">
                <a:solidFill>
                  <a:schemeClr val="tx1"/>
                </a:solidFill>
              </a:rPr>
              <a:t>	+ aanduiden wie dat op welk moment zal doen</a:t>
            </a:r>
            <a:endParaRPr lang="nl-NL" sz="2000" dirty="0">
              <a:solidFill>
                <a:schemeClr val="tx1"/>
              </a:solidFill>
            </a:endParaRPr>
          </a:p>
        </p:txBody>
      </p:sp>
    </p:spTree>
    <p:extLst>
      <p:ext uri="{BB962C8B-B14F-4D97-AF65-F5344CB8AC3E}">
        <p14:creationId xmlns:p14="http://schemas.microsoft.com/office/powerpoint/2010/main" val="31402273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a:bodyPr>
          <a:lstStyle/>
          <a:p>
            <a:pPr algn="l"/>
            <a:r>
              <a:rPr lang="nl-BE" dirty="0"/>
              <a:t>5 - Ouders versterken ouders</a:t>
            </a:r>
            <a:endParaRPr lang="en-US" dirty="0"/>
          </a:p>
        </p:txBody>
      </p:sp>
      <p:sp>
        <p:nvSpPr>
          <p:cNvPr id="3" name="Tijdelijke aanduiding voor inhoud 2"/>
          <p:cNvSpPr>
            <a:spLocks noGrp="1"/>
          </p:cNvSpPr>
          <p:nvPr>
            <p:ph idx="1"/>
          </p:nvPr>
        </p:nvSpPr>
        <p:spPr/>
        <p:txBody>
          <a:bodyPr>
            <a:noAutofit/>
          </a:bodyPr>
          <a:lstStyle/>
          <a:p>
            <a:pPr marL="457200" lvl="1" indent="0">
              <a:buNone/>
            </a:pPr>
            <a:r>
              <a:rPr lang="nl-BE" sz="2000" dirty="0">
                <a:solidFill>
                  <a:schemeClr val="tx1"/>
                </a:solidFill>
              </a:rPr>
              <a:t>Hoe kunnen we ook ouders inzetten om (nieuwe) ouders te verwelkomen en te ondersteunen?</a:t>
            </a:r>
          </a:p>
          <a:p>
            <a:pPr marL="457200" lvl="1" indent="0">
              <a:buNone/>
            </a:pPr>
            <a:r>
              <a:rPr lang="nl-BE" sz="2000" dirty="0">
                <a:solidFill>
                  <a:schemeClr val="tx1"/>
                </a:solidFill>
              </a:rPr>
              <a:t>Kunnen de ouders van </a:t>
            </a:r>
            <a:r>
              <a:rPr lang="nl-BE" sz="2000" b="1" dirty="0">
                <a:solidFill>
                  <a:schemeClr val="tx1"/>
                </a:solidFill>
              </a:rPr>
              <a:t>ouderraad/vereniging</a:t>
            </a:r>
            <a:r>
              <a:rPr lang="nl-BE" sz="2000" dirty="0">
                <a:solidFill>
                  <a:schemeClr val="tx1"/>
                </a:solidFill>
              </a:rPr>
              <a:t> hiervoor ingezet worden?</a:t>
            </a:r>
          </a:p>
          <a:p>
            <a:pPr marL="457200" lvl="1" indent="0">
              <a:buNone/>
            </a:pPr>
            <a:endParaRPr lang="nl-BE" sz="2000" dirty="0">
              <a:solidFill>
                <a:schemeClr val="tx1"/>
              </a:solidFill>
            </a:endParaRPr>
          </a:p>
          <a:p>
            <a:pPr marL="457200" lvl="1" indent="0">
              <a:buNone/>
            </a:pPr>
            <a:r>
              <a:rPr lang="nl-BE" sz="2000" b="1" dirty="0">
                <a:solidFill>
                  <a:schemeClr val="tx1"/>
                </a:solidFill>
              </a:rPr>
              <a:t>Initiatieven</a:t>
            </a:r>
            <a:r>
              <a:rPr lang="nl-BE" sz="2000" dirty="0">
                <a:solidFill>
                  <a:schemeClr val="tx1"/>
                </a:solidFill>
              </a:rPr>
              <a:t> waarbij ouders onderling in gesprek gaan over schooljargon, boterhammendoos, zwemmen, gemengd op bosklas, straffen en belonen, wijkaanbod, zelfredzaamheid …</a:t>
            </a:r>
          </a:p>
          <a:p>
            <a:pPr marL="457200" lvl="1" indent="0">
              <a:buNone/>
            </a:pPr>
            <a:r>
              <a:rPr lang="nl-BE" sz="2000" dirty="0">
                <a:solidFill>
                  <a:schemeClr val="tx1"/>
                </a:solidFill>
              </a:rPr>
              <a:t>Tip: betrek hier ook externe </a:t>
            </a:r>
            <a:r>
              <a:rPr lang="nl-BE" sz="2000" dirty="0" err="1">
                <a:solidFill>
                  <a:schemeClr val="tx1"/>
                </a:solidFill>
              </a:rPr>
              <a:t>org</a:t>
            </a:r>
            <a:r>
              <a:rPr lang="nl-BE" sz="2000" dirty="0">
                <a:solidFill>
                  <a:schemeClr val="tx1"/>
                </a:solidFill>
              </a:rPr>
              <a:t>. bij: Huis </a:t>
            </a:r>
            <a:r>
              <a:rPr lang="nl-BE" sz="2000" dirty="0" err="1">
                <a:solidFill>
                  <a:schemeClr val="tx1"/>
                </a:solidFill>
              </a:rPr>
              <a:t>vh</a:t>
            </a:r>
            <a:r>
              <a:rPr lang="nl-BE" sz="2000" dirty="0">
                <a:solidFill>
                  <a:schemeClr val="tx1"/>
                </a:solidFill>
              </a:rPr>
              <a:t> Kind, </a:t>
            </a:r>
            <a:r>
              <a:rPr lang="nl-BE" sz="2000" dirty="0" err="1">
                <a:solidFill>
                  <a:schemeClr val="tx1"/>
                </a:solidFill>
              </a:rPr>
              <a:t>Kind&amp;Gezin</a:t>
            </a:r>
            <a:r>
              <a:rPr lang="nl-BE" sz="2000" dirty="0">
                <a:solidFill>
                  <a:schemeClr val="tx1"/>
                </a:solidFill>
              </a:rPr>
              <a:t>, Basiseducatie …</a:t>
            </a:r>
          </a:p>
          <a:p>
            <a:pPr marL="457200" lvl="1" indent="0">
              <a:buNone/>
            </a:pPr>
            <a:r>
              <a:rPr lang="nl-BE" sz="2000" b="1" dirty="0">
                <a:solidFill>
                  <a:schemeClr val="tx1"/>
                </a:solidFill>
              </a:rPr>
              <a:t>Meter- en peterschappen</a:t>
            </a:r>
          </a:p>
          <a:p>
            <a:pPr marL="457200" lvl="1" indent="0">
              <a:buNone/>
            </a:pPr>
            <a:r>
              <a:rPr lang="nl-BE" sz="2000" b="1" dirty="0">
                <a:solidFill>
                  <a:schemeClr val="tx1"/>
                </a:solidFill>
              </a:rPr>
              <a:t>Klasouders</a:t>
            </a:r>
          </a:p>
          <a:p>
            <a:pPr marL="457200" lvl="1" indent="0">
              <a:buNone/>
            </a:pPr>
            <a:r>
              <a:rPr lang="nl-BE" sz="2000" dirty="0">
                <a:solidFill>
                  <a:schemeClr val="tx1"/>
                </a:solidFill>
              </a:rPr>
              <a:t>…</a:t>
            </a:r>
          </a:p>
        </p:txBody>
      </p:sp>
    </p:spTree>
    <p:extLst>
      <p:ext uri="{BB962C8B-B14F-4D97-AF65-F5344CB8AC3E}">
        <p14:creationId xmlns:p14="http://schemas.microsoft.com/office/powerpoint/2010/main" val="18942313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1412776"/>
            <a:ext cx="8229600" cy="516018"/>
          </a:xfrm>
        </p:spPr>
        <p:txBody>
          <a:bodyPr>
            <a:normAutofit fontScale="90000"/>
          </a:bodyPr>
          <a:lstStyle/>
          <a:p>
            <a:pPr algn="l"/>
            <a:r>
              <a:rPr lang="nl-BE" dirty="0"/>
              <a:t>5 - Ouders versterken ouders</a:t>
            </a:r>
            <a:br>
              <a:rPr lang="nl-BE" dirty="0"/>
            </a:br>
            <a:endParaRPr lang="en-US" dirty="0"/>
          </a:p>
        </p:txBody>
      </p:sp>
      <p:sp>
        <p:nvSpPr>
          <p:cNvPr id="3" name="Tijdelijke aanduiding voor inhoud 2"/>
          <p:cNvSpPr>
            <a:spLocks noGrp="1"/>
          </p:cNvSpPr>
          <p:nvPr>
            <p:ph idx="1"/>
          </p:nvPr>
        </p:nvSpPr>
        <p:spPr/>
        <p:txBody>
          <a:bodyPr>
            <a:normAutofit/>
          </a:bodyPr>
          <a:lstStyle/>
          <a:p>
            <a:pPr marL="0" indent="0">
              <a:buNone/>
            </a:pPr>
            <a:r>
              <a:rPr lang="nl-BE" sz="2200" dirty="0">
                <a:solidFill>
                  <a:schemeClr val="tx1"/>
                </a:solidFill>
              </a:rPr>
              <a:t>Zoom (2 minuten) per school</a:t>
            </a:r>
          </a:p>
          <a:p>
            <a:pPr marL="0" indent="0">
              <a:buNone/>
            </a:pPr>
            <a:endParaRPr lang="nl-BE" sz="2200" dirty="0">
              <a:solidFill>
                <a:schemeClr val="tx1"/>
              </a:solidFill>
            </a:endParaRPr>
          </a:p>
          <a:p>
            <a:pPr lvl="0"/>
            <a:r>
              <a:rPr lang="nl-BE" sz="2200" dirty="0">
                <a:solidFill>
                  <a:schemeClr val="tx1"/>
                </a:solidFill>
              </a:rPr>
              <a:t>Lijst op (in kernwoorden) welke acties je al opzet rond deze deeldimensie, </a:t>
            </a:r>
          </a:p>
          <a:p>
            <a:pPr marL="0" lvl="0" indent="0">
              <a:buNone/>
            </a:pPr>
            <a:r>
              <a:rPr lang="nl-BE" sz="2200" dirty="0">
                <a:solidFill>
                  <a:schemeClr val="tx1"/>
                </a:solidFill>
              </a:rPr>
              <a:t>Beoordeel op een schaal van 0 ‘onsuccesvol’ en 5 (‘succesvol’)</a:t>
            </a:r>
          </a:p>
          <a:p>
            <a:pPr marL="0" lvl="0" indent="0">
              <a:buNone/>
            </a:pPr>
            <a:r>
              <a:rPr lang="nl-BE" sz="1800" dirty="0">
                <a:solidFill>
                  <a:schemeClr val="tx1"/>
                </a:solidFill>
              </a:rPr>
              <a:t>(vragen: Hoe kunnen we ook ouders inzetten om (nieuwe) ouders te verwelkomen en te ondersteunen? Hoe kunnen we de onderlinge banden tussen ouders versterken, welke rol kunnen we als school spelen? Wordt de </a:t>
            </a:r>
            <a:r>
              <a:rPr lang="nl-BE" sz="1800" b="1" dirty="0">
                <a:solidFill>
                  <a:schemeClr val="tx1"/>
                </a:solidFill>
              </a:rPr>
              <a:t>ouderraad/vereniging</a:t>
            </a:r>
            <a:r>
              <a:rPr lang="nl-BE" sz="1800" dirty="0">
                <a:solidFill>
                  <a:schemeClr val="tx1"/>
                </a:solidFill>
              </a:rPr>
              <a:t> hiervoor ingezet? …)</a:t>
            </a:r>
          </a:p>
          <a:p>
            <a:pPr marL="0" lvl="0" indent="0">
              <a:buNone/>
            </a:pPr>
            <a:endParaRPr lang="nl-BE" sz="2200" dirty="0">
              <a:solidFill>
                <a:schemeClr val="tx1"/>
              </a:solidFill>
            </a:endParaRPr>
          </a:p>
          <a:p>
            <a:pPr lvl="0"/>
            <a:r>
              <a:rPr lang="nl-BE" sz="2200" dirty="0">
                <a:solidFill>
                  <a:schemeClr val="tx1"/>
                </a:solidFill>
              </a:rPr>
              <a:t>Geef aan waar je nog meer kunt/wilt op inzetten.</a:t>
            </a:r>
          </a:p>
          <a:p>
            <a:pPr>
              <a:buNone/>
            </a:pPr>
            <a:endParaRPr lang="nl-NL" dirty="0"/>
          </a:p>
        </p:txBody>
      </p:sp>
    </p:spTree>
    <p:extLst>
      <p:ext uri="{BB962C8B-B14F-4D97-AF65-F5344CB8AC3E}">
        <p14:creationId xmlns:p14="http://schemas.microsoft.com/office/powerpoint/2010/main" val="63303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a:bodyPr>
          <a:lstStyle/>
          <a:p>
            <a:pPr algn="l"/>
            <a:r>
              <a:rPr lang="en-US" dirty="0" err="1"/>
              <a:t>Dus</a:t>
            </a:r>
            <a:endParaRPr lang="en-US" dirty="0"/>
          </a:p>
        </p:txBody>
      </p:sp>
      <p:sp>
        <p:nvSpPr>
          <p:cNvPr id="3" name="Tijdelijke aanduiding voor inhoud 2"/>
          <p:cNvSpPr>
            <a:spLocks noGrp="1"/>
          </p:cNvSpPr>
          <p:nvPr>
            <p:ph idx="1"/>
          </p:nvPr>
        </p:nvSpPr>
        <p:spPr/>
        <p:txBody>
          <a:bodyPr>
            <a:normAutofit/>
          </a:bodyPr>
          <a:lstStyle/>
          <a:p>
            <a:pPr marL="0" indent="0">
              <a:lnSpc>
                <a:spcPct val="107000"/>
              </a:lnSpc>
              <a:buNone/>
            </a:pPr>
            <a:r>
              <a:rPr lang="nl-BE"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Wetenschappelijk onderzoek ondersteunt de hypothese dat een partnerschap met ouders, met nadruk op een wederkerige relatie, het welbevinden en de leerprestaties van </a:t>
            </a:r>
            <a:r>
              <a:rPr lang="nl-BE" sz="2000">
                <a:solidFill>
                  <a:schemeClr val="tx1"/>
                </a:solidFill>
                <a:latin typeface="Calibri" panose="020F0502020204030204" pitchFamily="34" charset="0"/>
                <a:ea typeface="Times New Roman" panose="02020603050405020304" pitchFamily="18" charset="0"/>
                <a:cs typeface="Calibri" panose="020F0502020204030204" pitchFamily="34" charset="0"/>
              </a:rPr>
              <a:t>leerlingen positief kan </a:t>
            </a:r>
            <a:r>
              <a:rPr lang="nl-BE"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beïnvloeden</a:t>
            </a:r>
          </a:p>
          <a:p>
            <a:pPr marL="0" indent="0">
              <a:lnSpc>
                <a:spcPct val="107000"/>
              </a:lnSpc>
              <a:buNone/>
            </a:pPr>
            <a:endParaRPr lang="nl-BE" sz="2000"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0" indent="0">
              <a:lnSpc>
                <a:spcPct val="107000"/>
              </a:lnSpc>
              <a:buNone/>
            </a:pPr>
            <a:r>
              <a:rPr lang="nl-BE"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1 - betrokkenheid van de ouders op school</a:t>
            </a:r>
            <a:endParaRPr lang="nl-BE"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nl-BE"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2 - betrokkenheid op de schoolloopbaan </a:t>
            </a:r>
            <a:r>
              <a:rPr lang="nl-BE" sz="2000" i="1" dirty="0">
                <a:solidFill>
                  <a:schemeClr val="tx1"/>
                </a:solidFill>
                <a:latin typeface="Calibri" panose="020F0502020204030204" pitchFamily="34" charset="0"/>
                <a:ea typeface="Times New Roman" panose="02020603050405020304" pitchFamily="18" charset="0"/>
                <a:cs typeface="Calibri" panose="020F0502020204030204" pitchFamily="34" charset="0"/>
              </a:rPr>
              <a:t>op school</a:t>
            </a:r>
            <a:endParaRPr lang="nl-BE" sz="2000" i="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nl-BE"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3 - betrokkenheid op de schoolloopbaan </a:t>
            </a:r>
            <a:r>
              <a:rPr lang="nl-BE" sz="2000" i="1" dirty="0">
                <a:solidFill>
                  <a:schemeClr val="tx1"/>
                </a:solidFill>
                <a:latin typeface="Calibri" panose="020F0502020204030204" pitchFamily="34" charset="0"/>
                <a:ea typeface="Times New Roman" panose="02020603050405020304" pitchFamily="18" charset="0"/>
                <a:cs typeface="Calibri" panose="020F0502020204030204" pitchFamily="34" charset="0"/>
              </a:rPr>
              <a:t>thuis</a:t>
            </a:r>
            <a:endParaRPr lang="nl-BE" sz="2000" i="1"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buNone/>
            </a:pPr>
            <a:r>
              <a:rPr lang="nl-BE" sz="2000" dirty="0">
                <a:solidFill>
                  <a:schemeClr val="tx1"/>
                </a:solidFill>
                <a:latin typeface="Calibri" panose="020F0502020204030204" pitchFamily="34" charset="0"/>
                <a:ea typeface="Times New Roman" panose="02020603050405020304" pitchFamily="18" charset="0"/>
                <a:cs typeface="Calibri" panose="020F0502020204030204" pitchFamily="34" charset="0"/>
              </a:rPr>
              <a:t>4 - betrokkenheid van de school op gezinnen</a:t>
            </a:r>
          </a:p>
          <a:p>
            <a:pPr marL="0" indent="0">
              <a:lnSpc>
                <a:spcPct val="107000"/>
              </a:lnSpc>
              <a:buNone/>
            </a:pPr>
            <a:r>
              <a:rPr lang="nl-BE" sz="2000" dirty="0">
                <a:solidFill>
                  <a:schemeClr val="tx1"/>
                </a:solidFill>
                <a:latin typeface="Calibri" panose="020F0502020204030204" pitchFamily="34" charset="0"/>
                <a:ea typeface="Calibri" panose="020F0502020204030204" pitchFamily="34" charset="0"/>
                <a:cs typeface="Times New Roman" panose="02020603050405020304" pitchFamily="18" charset="0"/>
              </a:rPr>
              <a:t>5 - ouders helpen ouders</a:t>
            </a:r>
          </a:p>
          <a:p>
            <a:pPr>
              <a:buNone/>
            </a:pPr>
            <a:endParaRPr lang="nl-NL" dirty="0"/>
          </a:p>
        </p:txBody>
      </p:sp>
      <p:pic>
        <p:nvPicPr>
          <p:cNvPr id="5" name="Afbeelding 4">
            <a:extLst>
              <a:ext uri="{FF2B5EF4-FFF2-40B4-BE49-F238E27FC236}">
                <a16:creationId xmlns:a16="http://schemas.microsoft.com/office/drawing/2014/main" id="{09EF621D-EF4B-4713-A403-2D9D9283815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660232" y="712787"/>
            <a:ext cx="1897380" cy="1073150"/>
          </a:xfrm>
          <a:prstGeom prst="rect">
            <a:avLst/>
          </a:prstGeom>
          <a:noFill/>
          <a:ln>
            <a:noFill/>
          </a:ln>
        </p:spPr>
      </p:pic>
    </p:spTree>
    <p:extLst>
      <p:ext uri="{BB962C8B-B14F-4D97-AF65-F5344CB8AC3E}">
        <p14:creationId xmlns:p14="http://schemas.microsoft.com/office/powerpoint/2010/main" val="3324141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a:bodyPr>
          <a:lstStyle/>
          <a:p>
            <a:pPr algn="l"/>
            <a:r>
              <a:rPr lang="en-US" dirty="0" err="1"/>
              <a:t>Programma</a:t>
            </a:r>
            <a:endParaRPr lang="en-US" dirty="0"/>
          </a:p>
        </p:txBody>
      </p:sp>
      <p:sp>
        <p:nvSpPr>
          <p:cNvPr id="3" name="Tijdelijke aanduiding voor inhoud 2"/>
          <p:cNvSpPr>
            <a:spLocks noGrp="1"/>
          </p:cNvSpPr>
          <p:nvPr>
            <p:ph idx="1"/>
          </p:nvPr>
        </p:nvSpPr>
        <p:spPr/>
        <p:txBody>
          <a:bodyPr>
            <a:normAutofit/>
          </a:bodyPr>
          <a:lstStyle/>
          <a:p>
            <a:pPr marL="0" indent="0">
              <a:buNone/>
            </a:pPr>
            <a:r>
              <a:rPr lang="nl-BE" sz="2000" dirty="0">
                <a:solidFill>
                  <a:schemeClr val="tx1"/>
                </a:solidFill>
              </a:rPr>
              <a:t>Presentatie van het Zeestermodel</a:t>
            </a:r>
          </a:p>
          <a:p>
            <a:pPr marL="0" indent="0">
              <a:buNone/>
            </a:pPr>
            <a:r>
              <a:rPr lang="nl-BE" sz="1800" dirty="0">
                <a:solidFill>
                  <a:schemeClr val="tx1"/>
                </a:solidFill>
              </a:rPr>
              <a:t>gebaseerd op wat wetenschappelijk onderzoek zegt over de ouder-school-samenwerking, in 5 deeldimensies</a:t>
            </a:r>
          </a:p>
          <a:p>
            <a:pPr marL="0" indent="0">
              <a:buNone/>
            </a:pPr>
            <a:r>
              <a:rPr lang="nl-BE" sz="2000" dirty="0">
                <a:solidFill>
                  <a:schemeClr val="tx1"/>
                </a:solidFill>
              </a:rPr>
              <a:t>Na elke dimensie 2 minuten zoom-tijd per school</a:t>
            </a:r>
          </a:p>
          <a:p>
            <a:pPr marL="0" indent="0">
              <a:buNone/>
            </a:pPr>
            <a:endParaRPr lang="nl-BE" sz="2000" dirty="0">
              <a:solidFill>
                <a:schemeClr val="tx1"/>
              </a:solidFill>
            </a:endParaRPr>
          </a:p>
          <a:p>
            <a:pPr marL="0" indent="0">
              <a:buNone/>
            </a:pPr>
            <a:r>
              <a:rPr lang="nl-BE" sz="1800" dirty="0">
                <a:solidFill>
                  <a:schemeClr val="tx1"/>
                </a:solidFill>
              </a:rPr>
              <a:t>10u – 10u30 – eerste ronde per deeldimensie: uitwisseling ideeën, praktijken en leervragen</a:t>
            </a:r>
          </a:p>
          <a:p>
            <a:pPr marL="0" indent="0">
              <a:buNone/>
            </a:pPr>
            <a:r>
              <a:rPr lang="nl-BE" sz="1800" dirty="0">
                <a:solidFill>
                  <a:schemeClr val="tx1"/>
                </a:solidFill>
              </a:rPr>
              <a:t>10u30 – 10u45 pauze</a:t>
            </a:r>
          </a:p>
          <a:p>
            <a:pPr marL="0" indent="0">
              <a:buNone/>
            </a:pPr>
            <a:r>
              <a:rPr lang="nl-BE" sz="1800" dirty="0">
                <a:solidFill>
                  <a:schemeClr val="tx1"/>
                </a:solidFill>
              </a:rPr>
              <a:t>10u45 - 11u15 – tweede ronde per deeldimensie</a:t>
            </a:r>
          </a:p>
          <a:p>
            <a:pPr marL="0" indent="0">
              <a:buNone/>
            </a:pPr>
            <a:r>
              <a:rPr lang="nl-BE" sz="1800" dirty="0">
                <a:solidFill>
                  <a:schemeClr val="tx1"/>
                </a:solidFill>
              </a:rPr>
              <a:t>11u15 – 11u30 – samenzitten per school: inspiratie uit de rondes samenleggen</a:t>
            </a:r>
          </a:p>
          <a:p>
            <a:pPr marL="0" indent="0">
              <a:buNone/>
            </a:pPr>
            <a:r>
              <a:rPr lang="nl-BE" sz="1800" dirty="0">
                <a:solidFill>
                  <a:schemeClr val="tx1"/>
                </a:solidFill>
              </a:rPr>
              <a:t>11u30 – plenaire uitwisseling en afronding / verdere afspraken, plannen, ...</a:t>
            </a:r>
          </a:p>
          <a:p>
            <a:pPr marL="0" indent="0">
              <a:lnSpc>
                <a:spcPct val="107000"/>
              </a:lnSpc>
              <a:buNone/>
            </a:pPr>
            <a:endParaRPr lang="nl-BE"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buNone/>
            </a:pPr>
            <a:endParaRPr lang="nl-NL" dirty="0"/>
          </a:p>
        </p:txBody>
      </p:sp>
    </p:spTree>
    <p:extLst>
      <p:ext uri="{BB962C8B-B14F-4D97-AF65-F5344CB8AC3E}">
        <p14:creationId xmlns:p14="http://schemas.microsoft.com/office/powerpoint/2010/main" val="7220037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a:bodyPr>
          <a:lstStyle/>
          <a:p>
            <a:pPr algn="l"/>
            <a:r>
              <a:rPr lang="en-US" dirty="0" err="1"/>
              <a:t>Programma</a:t>
            </a:r>
            <a:endParaRPr lang="en-US"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BE" sz="2200" dirty="0">
                <a:solidFill>
                  <a:schemeClr val="tx1"/>
                </a:solidFill>
              </a:rPr>
              <a:t>Maak als school een keuze rond welk van de 5 dimensies je </a:t>
            </a:r>
            <a:r>
              <a:rPr lang="nl-BE" sz="2200" b="1" dirty="0">
                <a:solidFill>
                  <a:schemeClr val="tx1"/>
                </a:solidFill>
              </a:rPr>
              <a:t>ervaringen, ideeën, praktijken en leervragen </a:t>
            </a:r>
            <a:r>
              <a:rPr lang="nl-BE" sz="2200" dirty="0">
                <a:solidFill>
                  <a:schemeClr val="tx1"/>
                </a:solidFill>
              </a:rPr>
              <a:t>je wilt uitwisselen. Je kiest 2 deeldimensies.</a:t>
            </a:r>
          </a:p>
          <a:p>
            <a:pPr marL="0" indent="0">
              <a:buNone/>
            </a:pPr>
            <a:r>
              <a:rPr lang="nl-BE" sz="2200" dirty="0">
                <a:solidFill>
                  <a:schemeClr val="tx1"/>
                </a:solidFill>
              </a:rPr>
              <a:t>We vormen 5 werkgroepen, gemengd, per deeldimensie. </a:t>
            </a:r>
          </a:p>
          <a:p>
            <a:pPr marL="0" indent="0">
              <a:buNone/>
            </a:pPr>
            <a:endParaRPr lang="nl-BE" sz="2200" dirty="0">
              <a:solidFill>
                <a:schemeClr val="tx1"/>
              </a:solidFill>
            </a:endParaRPr>
          </a:p>
          <a:p>
            <a:pPr marL="0" indent="0">
              <a:buNone/>
            </a:pPr>
            <a:r>
              <a:rPr lang="nl-BE" sz="2000" dirty="0">
                <a:solidFill>
                  <a:schemeClr val="tx1"/>
                </a:solidFill>
              </a:rPr>
              <a:t>10u – 10u30 – eerste ronde per deeldimensie: uitwisseling ideeën, ervaringen/praktijken en leervragen</a:t>
            </a:r>
          </a:p>
          <a:p>
            <a:pPr marL="0" indent="0">
              <a:buNone/>
            </a:pPr>
            <a:endParaRPr lang="nl-BE" sz="2000" dirty="0">
              <a:solidFill>
                <a:schemeClr val="tx1"/>
              </a:solidFill>
            </a:endParaRPr>
          </a:p>
          <a:p>
            <a:pPr marL="0" indent="0">
              <a:buNone/>
            </a:pPr>
            <a:r>
              <a:rPr lang="nl-BE" sz="2000" dirty="0">
                <a:solidFill>
                  <a:schemeClr val="tx1"/>
                </a:solidFill>
              </a:rPr>
              <a:t>10u30 – 10u45 pauze</a:t>
            </a:r>
          </a:p>
          <a:p>
            <a:pPr marL="0" indent="0">
              <a:buNone/>
            </a:pPr>
            <a:endParaRPr lang="nl-BE" sz="2000" dirty="0">
              <a:solidFill>
                <a:schemeClr val="tx1"/>
              </a:solidFill>
            </a:endParaRPr>
          </a:p>
          <a:p>
            <a:pPr marL="0" indent="0">
              <a:buNone/>
            </a:pPr>
            <a:r>
              <a:rPr lang="nl-BE" sz="2000" dirty="0">
                <a:solidFill>
                  <a:schemeClr val="tx1"/>
                </a:solidFill>
              </a:rPr>
              <a:t>10u45 - 11u15 – tweede ronde per deeldimensie</a:t>
            </a:r>
          </a:p>
          <a:p>
            <a:pPr marL="0" indent="0">
              <a:buNone/>
            </a:pPr>
            <a:endParaRPr lang="nl-BE" sz="2000" dirty="0">
              <a:solidFill>
                <a:schemeClr val="tx1"/>
              </a:solidFill>
            </a:endParaRPr>
          </a:p>
          <a:p>
            <a:pPr marL="0" indent="0">
              <a:buNone/>
            </a:pPr>
            <a:r>
              <a:rPr lang="nl-BE" sz="2000" dirty="0">
                <a:solidFill>
                  <a:schemeClr val="tx1"/>
                </a:solidFill>
              </a:rPr>
              <a:t>11u15 – 11u30 – samenzitten per school: inspiratie uit de rondes samenleggen</a:t>
            </a:r>
          </a:p>
          <a:p>
            <a:pPr marL="0" indent="0">
              <a:buNone/>
            </a:pPr>
            <a:endParaRPr lang="nl-BE" sz="2000" dirty="0">
              <a:solidFill>
                <a:schemeClr val="tx1"/>
              </a:solidFill>
            </a:endParaRPr>
          </a:p>
          <a:p>
            <a:pPr marL="0" indent="0">
              <a:buNone/>
            </a:pPr>
            <a:r>
              <a:rPr lang="nl-BE" sz="2000" dirty="0">
                <a:solidFill>
                  <a:schemeClr val="tx1"/>
                </a:solidFill>
              </a:rPr>
              <a:t>11u30 – plenaire uitwisseling en afronding / verdere afspraken, plannen, ...</a:t>
            </a:r>
          </a:p>
          <a:p>
            <a:pPr marL="0" indent="0">
              <a:lnSpc>
                <a:spcPct val="107000"/>
              </a:lnSpc>
              <a:buNone/>
            </a:pPr>
            <a:endParaRPr lang="nl-BE"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buNone/>
            </a:pPr>
            <a:endParaRPr lang="nl-NL" dirty="0"/>
          </a:p>
        </p:txBody>
      </p:sp>
    </p:spTree>
    <p:extLst>
      <p:ext uri="{BB962C8B-B14F-4D97-AF65-F5344CB8AC3E}">
        <p14:creationId xmlns:p14="http://schemas.microsoft.com/office/powerpoint/2010/main" val="41879472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a:bodyPr>
          <a:lstStyle/>
          <a:p>
            <a:pPr algn="l"/>
            <a:r>
              <a:rPr lang="en-US" dirty="0" err="1"/>
              <a:t>Programma</a:t>
            </a:r>
            <a:endParaRPr lang="en-US" dirty="0"/>
          </a:p>
        </p:txBody>
      </p:sp>
      <p:sp>
        <p:nvSpPr>
          <p:cNvPr id="3" name="Tijdelijke aanduiding voor inhoud 2"/>
          <p:cNvSpPr>
            <a:spLocks noGrp="1"/>
          </p:cNvSpPr>
          <p:nvPr>
            <p:ph idx="1"/>
          </p:nvPr>
        </p:nvSpPr>
        <p:spPr/>
        <p:txBody>
          <a:bodyPr>
            <a:normAutofit/>
          </a:bodyPr>
          <a:lstStyle/>
          <a:p>
            <a:pPr marL="0" indent="0">
              <a:buNone/>
            </a:pPr>
            <a:r>
              <a:rPr lang="nl-BE" sz="2200" dirty="0">
                <a:solidFill>
                  <a:schemeClr val="tx1"/>
                </a:solidFill>
              </a:rPr>
              <a:t>De 2 rondes:</a:t>
            </a:r>
          </a:p>
          <a:p>
            <a:pPr marL="0" indent="0">
              <a:buNone/>
            </a:pPr>
            <a:endParaRPr lang="nl-BE" sz="2200" dirty="0">
              <a:solidFill>
                <a:schemeClr val="tx1"/>
              </a:solidFill>
            </a:endParaRPr>
          </a:p>
          <a:p>
            <a:pPr marL="0" indent="0">
              <a:buNone/>
            </a:pPr>
            <a:r>
              <a:rPr lang="nl-BE" sz="2200" dirty="0">
                <a:solidFill>
                  <a:schemeClr val="tx1"/>
                </a:solidFill>
              </a:rPr>
              <a:t>Scholen verspreid over 5 tafels </a:t>
            </a:r>
          </a:p>
          <a:p>
            <a:pPr marL="0" indent="0">
              <a:buNone/>
            </a:pPr>
            <a:r>
              <a:rPr lang="nl-BE" sz="2200" dirty="0">
                <a:solidFill>
                  <a:schemeClr val="tx1"/>
                </a:solidFill>
              </a:rPr>
              <a:t>Stel een verslaggever aan (voor plenaire inbreng), en indien nodig een gespreksleider.</a:t>
            </a:r>
          </a:p>
          <a:p>
            <a:pPr marL="0" indent="0">
              <a:buNone/>
            </a:pPr>
            <a:r>
              <a:rPr lang="nl-BE" sz="2200" dirty="0">
                <a:solidFill>
                  <a:schemeClr val="tx1"/>
                </a:solidFill>
              </a:rPr>
              <a:t>Valkuil: frustraties delen, anekdotes vertellen en daarop inspelen …</a:t>
            </a:r>
          </a:p>
          <a:p>
            <a:pPr marL="0" indent="0">
              <a:buNone/>
            </a:pPr>
            <a:endParaRPr lang="nl-BE" sz="2200" dirty="0">
              <a:solidFill>
                <a:schemeClr val="tx1"/>
              </a:solidFill>
            </a:endParaRPr>
          </a:p>
          <a:p>
            <a:pPr marL="0" indent="0">
              <a:buNone/>
            </a:pPr>
            <a:r>
              <a:rPr lang="nl-BE" sz="2200" dirty="0">
                <a:solidFill>
                  <a:schemeClr val="tx1"/>
                </a:solidFill>
              </a:rPr>
              <a:t>Opdracht: </a:t>
            </a:r>
            <a:r>
              <a:rPr lang="nl-BE" sz="2000" dirty="0">
                <a:solidFill>
                  <a:schemeClr val="tx1"/>
                </a:solidFill>
              </a:rPr>
              <a:t>uitwisseling ideeën, ervaringen/praktijken en leervragen</a:t>
            </a:r>
          </a:p>
          <a:p>
            <a:pPr marL="0" indent="0">
              <a:lnSpc>
                <a:spcPct val="107000"/>
              </a:lnSpc>
              <a:buNone/>
            </a:pPr>
            <a:endParaRPr lang="nl-BE"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buNone/>
            </a:pPr>
            <a:endParaRPr lang="nl-NL" dirty="0"/>
          </a:p>
        </p:txBody>
      </p:sp>
    </p:spTree>
    <p:extLst>
      <p:ext uri="{BB962C8B-B14F-4D97-AF65-F5344CB8AC3E}">
        <p14:creationId xmlns:p14="http://schemas.microsoft.com/office/powerpoint/2010/main" val="2976286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a:bodyPr>
          <a:lstStyle/>
          <a:p>
            <a:pPr algn="l"/>
            <a:r>
              <a:rPr lang="en-US" dirty="0" err="1"/>
              <a:t>Programma</a:t>
            </a:r>
            <a:endParaRPr lang="en-US" dirty="0"/>
          </a:p>
        </p:txBody>
      </p:sp>
      <p:sp>
        <p:nvSpPr>
          <p:cNvPr id="3" name="Tijdelijke aanduiding voor inhoud 2"/>
          <p:cNvSpPr>
            <a:spLocks noGrp="1"/>
          </p:cNvSpPr>
          <p:nvPr>
            <p:ph idx="1"/>
          </p:nvPr>
        </p:nvSpPr>
        <p:spPr/>
        <p:txBody>
          <a:bodyPr>
            <a:normAutofit/>
          </a:bodyPr>
          <a:lstStyle/>
          <a:p>
            <a:pPr marL="0" indent="0">
              <a:buNone/>
            </a:pPr>
            <a:r>
              <a:rPr lang="nl-BE" sz="2200" dirty="0">
                <a:solidFill>
                  <a:schemeClr val="tx1"/>
                </a:solidFill>
              </a:rPr>
              <a:t>Plenair:</a:t>
            </a:r>
          </a:p>
          <a:p>
            <a:pPr marL="0" indent="0">
              <a:buNone/>
            </a:pPr>
            <a:endParaRPr lang="nl-BE" sz="2200" dirty="0">
              <a:solidFill>
                <a:schemeClr val="tx1"/>
              </a:solidFill>
            </a:endParaRPr>
          </a:p>
          <a:p>
            <a:pPr marL="0" indent="0">
              <a:buNone/>
            </a:pPr>
            <a:r>
              <a:rPr lang="nl-BE" sz="2200" dirty="0">
                <a:solidFill>
                  <a:schemeClr val="tx1"/>
                </a:solidFill>
              </a:rPr>
              <a:t>Verslag van de twee rondes</a:t>
            </a:r>
          </a:p>
          <a:p>
            <a:pPr marL="0" indent="0">
              <a:buNone/>
            </a:pPr>
            <a:r>
              <a:rPr lang="nl-BE" sz="2200" dirty="0">
                <a:solidFill>
                  <a:schemeClr val="tx1"/>
                </a:solidFill>
              </a:rPr>
              <a:t>Verslag van wat de school verder plant.</a:t>
            </a:r>
          </a:p>
          <a:p>
            <a:pPr marL="0" indent="0">
              <a:lnSpc>
                <a:spcPct val="107000"/>
              </a:lnSpc>
              <a:buNone/>
            </a:pPr>
            <a:endParaRPr lang="nl-BE"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buNone/>
            </a:pPr>
            <a:endParaRPr lang="nl-NL" dirty="0"/>
          </a:p>
        </p:txBody>
      </p:sp>
    </p:spTree>
    <p:extLst>
      <p:ext uri="{BB962C8B-B14F-4D97-AF65-F5344CB8AC3E}">
        <p14:creationId xmlns:p14="http://schemas.microsoft.com/office/powerpoint/2010/main" val="250524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fontScale="90000"/>
          </a:bodyPr>
          <a:lstStyle/>
          <a:p>
            <a:pPr algn="l"/>
            <a:r>
              <a:rPr lang="en-US" dirty="0" err="1"/>
              <a:t>Steunpunt</a:t>
            </a:r>
            <a:r>
              <a:rPr lang="en-US" dirty="0"/>
              <a:t> </a:t>
            </a:r>
            <a:r>
              <a:rPr lang="en-US" dirty="0" err="1"/>
              <a:t>Diversiteit</a:t>
            </a:r>
            <a:r>
              <a:rPr lang="en-US" dirty="0"/>
              <a:t> </a:t>
            </a:r>
            <a:r>
              <a:rPr lang="en-US" dirty="0" err="1"/>
              <a:t>en</a:t>
            </a:r>
            <a:r>
              <a:rPr lang="en-US" dirty="0"/>
              <a:t> </a:t>
            </a:r>
            <a:r>
              <a:rPr lang="en-US" dirty="0" err="1"/>
              <a:t>Leren</a:t>
            </a:r>
            <a:r>
              <a:rPr lang="en-US" dirty="0"/>
              <a:t>, </a:t>
            </a:r>
            <a:r>
              <a:rPr lang="en-US" dirty="0" err="1"/>
              <a:t>UGent</a:t>
            </a:r>
            <a:endParaRPr lang="en-US" dirty="0"/>
          </a:p>
        </p:txBody>
      </p:sp>
      <p:sp>
        <p:nvSpPr>
          <p:cNvPr id="3" name="Tijdelijke aanduiding voor inhoud 2"/>
          <p:cNvSpPr>
            <a:spLocks noGrp="1"/>
          </p:cNvSpPr>
          <p:nvPr>
            <p:ph idx="1"/>
          </p:nvPr>
        </p:nvSpPr>
        <p:spPr/>
        <p:txBody>
          <a:bodyPr>
            <a:normAutofit lnSpcReduction="10000"/>
          </a:bodyPr>
          <a:lstStyle/>
          <a:p>
            <a:pPr marL="0" indent="0">
              <a:buNone/>
            </a:pPr>
            <a:r>
              <a:rPr lang="nl-NL" sz="1600" b="1" dirty="0">
                <a:solidFill>
                  <a:schemeClr val="tx1"/>
                </a:solidFill>
              </a:rPr>
              <a:t>Onderzoek</a:t>
            </a:r>
          </a:p>
          <a:p>
            <a:pPr lvl="1">
              <a:buFont typeface="Wingdings" pitchFamily="2" charset="2"/>
              <a:buChar char="Ø"/>
            </a:pPr>
            <a:r>
              <a:rPr lang="nl-NL" sz="1600" dirty="0">
                <a:solidFill>
                  <a:schemeClr val="tx1"/>
                </a:solidFill>
              </a:rPr>
              <a:t> Evaluatie van de engagementsverklaring: bevraging van relevante stakeholders (2013)</a:t>
            </a:r>
          </a:p>
          <a:p>
            <a:pPr lvl="1">
              <a:buFont typeface="Wingdings" pitchFamily="2" charset="2"/>
              <a:buChar char="Ø"/>
            </a:pPr>
            <a:r>
              <a:rPr lang="nl-NL" sz="1600" dirty="0">
                <a:solidFill>
                  <a:schemeClr val="tx1"/>
                </a:solidFill>
              </a:rPr>
              <a:t> Vooronderzoek ouderbetrokkenheid in het S.O. (2013)</a:t>
            </a:r>
          </a:p>
          <a:p>
            <a:pPr lvl="1">
              <a:buFont typeface="Wingdings" pitchFamily="2" charset="2"/>
              <a:buChar char="Ø"/>
            </a:pPr>
            <a:r>
              <a:rPr lang="nl-NL" sz="1600" dirty="0">
                <a:solidFill>
                  <a:schemeClr val="tx1"/>
                </a:solidFill>
              </a:rPr>
              <a:t> </a:t>
            </a:r>
            <a:r>
              <a:rPr lang="nl-NL" sz="1600" dirty="0" err="1">
                <a:solidFill>
                  <a:schemeClr val="tx1"/>
                </a:solidFill>
              </a:rPr>
              <a:t>Coachingsproject</a:t>
            </a:r>
            <a:r>
              <a:rPr lang="nl-NL" sz="1600" dirty="0">
                <a:solidFill>
                  <a:schemeClr val="tx1"/>
                </a:solidFill>
              </a:rPr>
              <a:t> </a:t>
            </a:r>
            <a:r>
              <a:rPr lang="nl-NL" sz="1600" dirty="0" err="1">
                <a:solidFill>
                  <a:schemeClr val="tx1"/>
                </a:solidFill>
              </a:rPr>
              <a:t>OnderwijsCentrum</a:t>
            </a:r>
            <a:r>
              <a:rPr lang="nl-NL" sz="1600" dirty="0">
                <a:solidFill>
                  <a:schemeClr val="tx1"/>
                </a:solidFill>
              </a:rPr>
              <a:t> Brussel (2013-2014)</a:t>
            </a:r>
            <a:endParaRPr lang="nl-NL" sz="1600" b="1" dirty="0">
              <a:solidFill>
                <a:schemeClr val="tx1"/>
              </a:solidFill>
            </a:endParaRPr>
          </a:p>
          <a:p>
            <a:pPr marL="0" indent="0">
              <a:buNone/>
            </a:pPr>
            <a:endParaRPr lang="nl-NL" sz="1600" b="1" dirty="0">
              <a:solidFill>
                <a:schemeClr val="tx1"/>
              </a:solidFill>
            </a:endParaRPr>
          </a:p>
          <a:p>
            <a:pPr marL="0" indent="0">
              <a:buNone/>
            </a:pPr>
            <a:r>
              <a:rPr lang="nl-NL" sz="1600" b="1" dirty="0">
                <a:solidFill>
                  <a:schemeClr val="tx1"/>
                </a:solidFill>
              </a:rPr>
              <a:t>Publicaties en links</a:t>
            </a:r>
          </a:p>
          <a:p>
            <a:pPr lvl="1">
              <a:buFont typeface="Wingdings" pitchFamily="2" charset="2"/>
              <a:buChar char="Ø"/>
            </a:pPr>
            <a:r>
              <a:rPr lang="nl-NL" sz="1600" dirty="0">
                <a:solidFill>
                  <a:schemeClr val="tx1"/>
                </a:solidFill>
              </a:rPr>
              <a:t>“</a:t>
            </a:r>
            <a:r>
              <a:rPr lang="nl-NL" sz="1600" b="1" dirty="0">
                <a:solidFill>
                  <a:schemeClr val="tx1"/>
                </a:solidFill>
              </a:rPr>
              <a:t>Van Eiland naar </a:t>
            </a:r>
            <a:r>
              <a:rPr lang="nl-NL" sz="1600" b="1" dirty="0" err="1">
                <a:solidFill>
                  <a:schemeClr val="tx1"/>
                </a:solidFill>
              </a:rPr>
              <a:t>wij-land</a:t>
            </a:r>
            <a:r>
              <a:rPr lang="nl-NL" sz="1600" dirty="0">
                <a:solidFill>
                  <a:schemeClr val="tx1"/>
                </a:solidFill>
              </a:rPr>
              <a:t>”, inspiratiegids samenwerking met ouders voor SO” (downloadbaar + nog enkele papieren exemplaren beschikbaar</a:t>
            </a:r>
          </a:p>
          <a:p>
            <a:pPr lvl="1">
              <a:buFont typeface="Wingdings" pitchFamily="2" charset="2"/>
              <a:buChar char="Ø"/>
            </a:pPr>
            <a:r>
              <a:rPr lang="nl-NL" sz="1600" dirty="0">
                <a:solidFill>
                  <a:schemeClr val="tx1"/>
                </a:solidFill>
                <a:hlinkClick r:id="rId2"/>
              </a:rPr>
              <a:t>www.samenmetouders.be</a:t>
            </a:r>
            <a:r>
              <a:rPr lang="nl-NL" sz="1600" dirty="0">
                <a:solidFill>
                  <a:schemeClr val="tx1"/>
                </a:solidFill>
              </a:rPr>
              <a:t>: </a:t>
            </a:r>
            <a:r>
              <a:rPr lang="nl-NL" sz="1600" b="1" dirty="0">
                <a:solidFill>
                  <a:schemeClr val="tx1"/>
                </a:solidFill>
              </a:rPr>
              <a:t>website</a:t>
            </a:r>
            <a:r>
              <a:rPr lang="nl-NL" sz="1600" dirty="0">
                <a:solidFill>
                  <a:schemeClr val="tx1"/>
                </a:solidFill>
              </a:rPr>
              <a:t> gemaakt i.s.m. </a:t>
            </a:r>
            <a:r>
              <a:rPr lang="nl-NL" sz="1600" dirty="0" err="1">
                <a:solidFill>
                  <a:schemeClr val="tx1"/>
                </a:solidFill>
              </a:rPr>
              <a:t>OnderwijsCentrum</a:t>
            </a:r>
            <a:r>
              <a:rPr lang="nl-NL" sz="1600" dirty="0">
                <a:solidFill>
                  <a:schemeClr val="tx1"/>
                </a:solidFill>
              </a:rPr>
              <a:t> Brussel, binnenkort regelen we een makkelijke toegang zonder login.</a:t>
            </a:r>
          </a:p>
          <a:p>
            <a:pPr lvl="1">
              <a:buFont typeface="Wingdings" pitchFamily="2" charset="2"/>
              <a:buChar char="Ø"/>
            </a:pPr>
            <a:r>
              <a:rPr lang="nl-NL" sz="1600" dirty="0">
                <a:solidFill>
                  <a:schemeClr val="tx1"/>
                </a:solidFill>
              </a:rPr>
              <a:t>Samen met VBJK: “</a:t>
            </a:r>
            <a:r>
              <a:rPr lang="nl-NL" sz="1600" b="1" dirty="0">
                <a:solidFill>
                  <a:schemeClr val="tx1"/>
                </a:solidFill>
              </a:rPr>
              <a:t>Warm, Welkom en Wederkerig</a:t>
            </a:r>
            <a:r>
              <a:rPr lang="nl-NL" sz="1600" dirty="0">
                <a:solidFill>
                  <a:schemeClr val="tx1"/>
                </a:solidFill>
              </a:rPr>
              <a:t>. Naar een goede ouder-school-samenwerking. Inspiratiegids voor het Kleuteronderwijs.” met vele getuigen over ‘ouders in de klas laten,’ ‘warme transities’, ‘ouders bevragen’, ‘communiceren met ouders’, … Downloadbaar via </a:t>
            </a:r>
            <a:r>
              <a:rPr lang="nl-NL" sz="1600" dirty="0">
                <a:solidFill>
                  <a:schemeClr val="tx1"/>
                </a:solidFill>
                <a:hlinkClick r:id="rId3"/>
              </a:rPr>
              <a:t>https://vbjk.be/nl/nieuws/2018/12/warm-welkom-wederkerig</a:t>
            </a:r>
            <a:endParaRPr lang="nl-NL" sz="1600" dirty="0">
              <a:solidFill>
                <a:schemeClr val="tx1"/>
              </a:solidFill>
            </a:endParaRPr>
          </a:p>
          <a:p>
            <a:pPr>
              <a:buNone/>
            </a:pPr>
            <a:endParaRPr lang="nl-NL" sz="1600" dirty="0">
              <a:solidFill>
                <a:schemeClr val="tx1"/>
              </a:solidFill>
            </a:endParaRPr>
          </a:p>
        </p:txBody>
      </p:sp>
    </p:spTree>
    <p:extLst>
      <p:ext uri="{BB962C8B-B14F-4D97-AF65-F5344CB8AC3E}">
        <p14:creationId xmlns:p14="http://schemas.microsoft.com/office/powerpoint/2010/main" val="2730680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fontScale="90000"/>
          </a:bodyPr>
          <a:lstStyle/>
          <a:p>
            <a:pPr algn="l"/>
            <a:r>
              <a:rPr lang="en-US" dirty="0" err="1"/>
              <a:t>Steunpunt</a:t>
            </a:r>
            <a:r>
              <a:rPr lang="en-US" dirty="0"/>
              <a:t> </a:t>
            </a:r>
            <a:r>
              <a:rPr lang="en-US" dirty="0" err="1"/>
              <a:t>Diversiteit</a:t>
            </a:r>
            <a:r>
              <a:rPr lang="en-US" dirty="0"/>
              <a:t> </a:t>
            </a:r>
            <a:r>
              <a:rPr lang="en-US" dirty="0" err="1"/>
              <a:t>en</a:t>
            </a:r>
            <a:r>
              <a:rPr lang="en-US" dirty="0"/>
              <a:t> </a:t>
            </a:r>
            <a:r>
              <a:rPr lang="en-US" dirty="0" err="1"/>
              <a:t>Leren</a:t>
            </a:r>
            <a:r>
              <a:rPr lang="en-US" dirty="0"/>
              <a:t>, </a:t>
            </a:r>
            <a:r>
              <a:rPr lang="en-US" dirty="0" err="1"/>
              <a:t>UGent</a:t>
            </a:r>
            <a:endParaRPr lang="en-US" dirty="0"/>
          </a:p>
        </p:txBody>
      </p:sp>
      <p:sp>
        <p:nvSpPr>
          <p:cNvPr id="3" name="Tijdelijke aanduiding voor inhoud 2"/>
          <p:cNvSpPr>
            <a:spLocks noGrp="1"/>
          </p:cNvSpPr>
          <p:nvPr>
            <p:ph idx="1"/>
          </p:nvPr>
        </p:nvSpPr>
        <p:spPr/>
        <p:txBody>
          <a:bodyPr>
            <a:normAutofit/>
          </a:bodyPr>
          <a:lstStyle/>
          <a:p>
            <a:pPr marL="0" indent="0">
              <a:buNone/>
            </a:pPr>
            <a:r>
              <a:rPr lang="nl-NL" sz="1600" b="1" dirty="0">
                <a:solidFill>
                  <a:schemeClr val="tx1"/>
                </a:solidFill>
              </a:rPr>
              <a:t>Publicaties en links</a:t>
            </a:r>
          </a:p>
          <a:p>
            <a:pPr lvl="1">
              <a:buFont typeface="Wingdings" pitchFamily="2" charset="2"/>
              <a:buChar char="Ø"/>
            </a:pPr>
            <a:r>
              <a:rPr lang="nl-NL" sz="1600" dirty="0">
                <a:solidFill>
                  <a:schemeClr val="tx1"/>
                </a:solidFill>
              </a:rPr>
              <a:t>“Wij slaan de brug. 20 jaar brugfiguren in Gent”, over brugfigurenproject basisonderwijs, Stad Gent, oktober 2017; papieren versie te verkrijgen op </a:t>
            </a:r>
            <a:r>
              <a:rPr lang="nl-NL" sz="1600" dirty="0" err="1">
                <a:solidFill>
                  <a:schemeClr val="tx1"/>
                </a:solidFill>
              </a:rPr>
              <a:t>OnderwijsCentrum</a:t>
            </a:r>
            <a:r>
              <a:rPr lang="nl-NL" sz="1600" dirty="0">
                <a:solidFill>
                  <a:schemeClr val="tx1"/>
                </a:solidFill>
              </a:rPr>
              <a:t> Gent. Downloadbaar: </a:t>
            </a:r>
            <a:r>
              <a:rPr lang="nl-NL" sz="1600" dirty="0">
                <a:solidFill>
                  <a:schemeClr val="tx1"/>
                </a:solidFill>
                <a:hlinkClick r:id="rId2"/>
              </a:rPr>
              <a:t>www.stad.gent/onderwijscentrum-gent/ouderbetrokkenheid/ouderbetrokkenheid-en-brugfiguren</a:t>
            </a:r>
            <a:r>
              <a:rPr lang="nl-NL" sz="1600" dirty="0">
                <a:solidFill>
                  <a:schemeClr val="tx1"/>
                </a:solidFill>
              </a:rPr>
              <a:t> </a:t>
            </a:r>
          </a:p>
          <a:p>
            <a:pPr lvl="1">
              <a:buFont typeface="Wingdings" pitchFamily="2" charset="2"/>
              <a:buChar char="Ø"/>
            </a:pPr>
            <a:r>
              <a:rPr lang="nl-NL" sz="1600" dirty="0">
                <a:solidFill>
                  <a:schemeClr val="tx1"/>
                </a:solidFill>
              </a:rPr>
              <a:t>Publicatie over de brugfigurenwerking in het secundair onderwijs, Stad Gent, verschijnt in september 2018</a:t>
            </a:r>
          </a:p>
          <a:p>
            <a:pPr lvl="1">
              <a:buFont typeface="Wingdings" pitchFamily="2" charset="2"/>
              <a:buChar char="Ø"/>
            </a:pPr>
            <a:r>
              <a:rPr lang="nl-NL" sz="1600" dirty="0">
                <a:solidFill>
                  <a:schemeClr val="tx1"/>
                </a:solidFill>
              </a:rPr>
              <a:t>“Onderwijs, dagelijkse kost? Kostenbeheersing in het secundair onderwijs, een verkenning”. Koning Boudewijnstichting, 2009. Papieren versie nog te verkrijgen bij KBS. Downloadbaar: </a:t>
            </a:r>
            <a:r>
              <a:rPr lang="nl-NL" sz="1600" dirty="0">
                <a:solidFill>
                  <a:schemeClr val="tx1"/>
                </a:solidFill>
                <a:hlinkClick r:id="rId3"/>
              </a:rPr>
              <a:t>https://www.participate-autisme.be/documents/H_Brochure_Onderwijsdagelijksekost.pdf</a:t>
            </a:r>
            <a:r>
              <a:rPr lang="nl-NL" sz="1600" dirty="0">
                <a:solidFill>
                  <a:schemeClr val="tx1"/>
                </a:solidFill>
              </a:rPr>
              <a:t> </a:t>
            </a:r>
          </a:p>
          <a:p>
            <a:pPr marL="457200" lvl="1" indent="0">
              <a:buNone/>
            </a:pPr>
            <a:endParaRPr lang="nl-NL" sz="1600" dirty="0">
              <a:solidFill>
                <a:schemeClr val="tx1"/>
              </a:solidFill>
            </a:endParaRPr>
          </a:p>
          <a:p>
            <a:pPr>
              <a:buNone/>
            </a:pPr>
            <a:r>
              <a:rPr lang="nl-NL" sz="1400" dirty="0">
                <a:solidFill>
                  <a:schemeClr val="tx1"/>
                </a:solidFill>
              </a:rPr>
              <a:t>Contact: Jan De Mets, </a:t>
            </a:r>
            <a:r>
              <a:rPr lang="nl-NL" sz="1400" dirty="0">
                <a:solidFill>
                  <a:schemeClr val="tx1"/>
                </a:solidFill>
                <a:hlinkClick r:id="rId4"/>
              </a:rPr>
              <a:t>jan.demets@ugent.be</a:t>
            </a:r>
            <a:endParaRPr lang="nl-NL" sz="1400" dirty="0">
              <a:solidFill>
                <a:schemeClr val="tx1"/>
              </a:solidFill>
            </a:endParaRPr>
          </a:p>
          <a:p>
            <a:pPr>
              <a:buNone/>
            </a:pPr>
            <a:endParaRPr lang="nl-NL" sz="1400" dirty="0">
              <a:solidFill>
                <a:schemeClr val="tx1"/>
              </a:solidFill>
            </a:endParaRPr>
          </a:p>
        </p:txBody>
      </p:sp>
    </p:spTree>
    <p:extLst>
      <p:ext uri="{BB962C8B-B14F-4D97-AF65-F5344CB8AC3E}">
        <p14:creationId xmlns:p14="http://schemas.microsoft.com/office/powerpoint/2010/main" val="309812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a:bodyPr>
          <a:lstStyle/>
          <a:p>
            <a:pPr algn="l"/>
            <a:r>
              <a:rPr lang="nl-BE" dirty="0"/>
              <a:t>Belangrijkste bevinding</a:t>
            </a:r>
            <a:endParaRPr lang="en-US" dirty="0"/>
          </a:p>
        </p:txBody>
      </p:sp>
      <p:sp>
        <p:nvSpPr>
          <p:cNvPr id="3" name="Tijdelijke aanduiding voor inhoud 2"/>
          <p:cNvSpPr>
            <a:spLocks noGrp="1"/>
          </p:cNvSpPr>
          <p:nvPr>
            <p:ph idx="1"/>
          </p:nvPr>
        </p:nvSpPr>
        <p:spPr/>
        <p:txBody>
          <a:bodyPr>
            <a:normAutofit fontScale="92500"/>
          </a:bodyPr>
          <a:lstStyle/>
          <a:p>
            <a:pPr marL="0" indent="0">
              <a:lnSpc>
                <a:spcPct val="107000"/>
              </a:lnSpc>
              <a:buNone/>
            </a:pPr>
            <a:r>
              <a:rPr lang="nl-BE" dirty="0">
                <a:solidFill>
                  <a:schemeClr val="tx1"/>
                </a:solidFill>
                <a:latin typeface="Calibri" panose="020F0502020204030204" pitchFamily="34" charset="0"/>
                <a:ea typeface="Calibri" panose="020F0502020204030204" pitchFamily="34" charset="0"/>
                <a:cs typeface="Times New Roman" panose="02020603050405020304" pitchFamily="18" charset="0"/>
              </a:rPr>
              <a:t>Uit alle onderzoek blijkt:</a:t>
            </a:r>
          </a:p>
          <a:p>
            <a:pPr marL="0" indent="0">
              <a:lnSpc>
                <a:spcPct val="107000"/>
              </a:lnSpc>
              <a:buNone/>
            </a:pPr>
            <a:r>
              <a:rPr lang="nl-BE" dirty="0">
                <a:solidFill>
                  <a:schemeClr val="tx1"/>
                </a:solidFill>
                <a:latin typeface="Calibri" panose="020F0502020204030204" pitchFamily="34" charset="0"/>
                <a:ea typeface="Times New Roman" panose="02020603050405020304" pitchFamily="18" charset="0"/>
                <a:cs typeface="Calibri" panose="020F0502020204030204" pitchFamily="34" charset="0"/>
              </a:rPr>
              <a:t>ALLE ouders willen het beste voor en zijn betrokken bij de schoolloopbaan van hun kinderen.</a:t>
            </a:r>
          </a:p>
          <a:p>
            <a:pPr marL="215900">
              <a:lnSpc>
                <a:spcPct val="107000"/>
              </a:lnSpc>
            </a:pPr>
            <a:endParaRPr lang="nl-BE"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nl-BE" dirty="0">
                <a:solidFill>
                  <a:schemeClr val="tx1"/>
                </a:solidFill>
                <a:latin typeface="Calibri" panose="020F0502020204030204" pitchFamily="34" charset="0"/>
                <a:ea typeface="Times New Roman" panose="02020603050405020304" pitchFamily="18" charset="0"/>
                <a:cs typeface="Calibri" panose="020F0502020204030204" pitchFamily="34" charset="0"/>
              </a:rPr>
              <a:t>Dat betekent: op elk moment kun je de mythe ontkrachten dat er ouders bestaan bij wie dat niet zo is. </a:t>
            </a:r>
            <a:endParaRPr lang="nl-BE"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buNone/>
            </a:pPr>
            <a:endParaRPr lang="nl-NL" dirty="0"/>
          </a:p>
        </p:txBody>
      </p:sp>
    </p:spTree>
    <p:extLst>
      <p:ext uri="{BB962C8B-B14F-4D97-AF65-F5344CB8AC3E}">
        <p14:creationId xmlns:p14="http://schemas.microsoft.com/office/powerpoint/2010/main" val="3222065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a:bodyPr>
          <a:lstStyle/>
          <a:p>
            <a:pPr algn="l"/>
            <a:endParaRPr lang="en-US" dirty="0"/>
          </a:p>
        </p:txBody>
      </p:sp>
      <p:sp>
        <p:nvSpPr>
          <p:cNvPr id="3" name="Tijdelijke aanduiding voor inhoud 2"/>
          <p:cNvSpPr>
            <a:spLocks noGrp="1"/>
          </p:cNvSpPr>
          <p:nvPr>
            <p:ph idx="1"/>
          </p:nvPr>
        </p:nvSpPr>
        <p:spPr/>
        <p:txBody>
          <a:bodyPr>
            <a:noAutofit/>
          </a:bodyPr>
          <a:lstStyle/>
          <a:p>
            <a:pPr marL="0" indent="0">
              <a:lnSpc>
                <a:spcPct val="107000"/>
              </a:lnSpc>
              <a:buNone/>
            </a:pP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reviewstudie in de Verenigde </a:t>
            </a:r>
            <a:r>
              <a:rPr lang="nl-BE" sz="2200" dirty="0">
                <a:solidFill>
                  <a:schemeClr val="tx1"/>
                </a:solidFill>
                <a:latin typeface="Calibri" panose="020F0502020204030204" pitchFamily="34" charset="0"/>
                <a:ea typeface="Calibri" panose="020F0502020204030204" pitchFamily="34" charset="0"/>
                <a:cs typeface="Calibri" panose="020F0502020204030204" pitchFamily="34" charset="0"/>
              </a:rPr>
              <a:t>Staten, </a:t>
            </a:r>
            <a:r>
              <a:rPr lang="nl-BE" sz="2200" b="1" dirty="0">
                <a:solidFill>
                  <a:schemeClr val="tx1"/>
                </a:solidFill>
                <a:latin typeface="Calibri" panose="020F0502020204030204" pitchFamily="34" charset="0"/>
                <a:cs typeface="Calibri" panose="020F0502020204030204" pitchFamily="34" charset="0"/>
              </a:rPr>
              <a:t>Henderson, A. T., </a:t>
            </a:r>
            <a:r>
              <a:rPr lang="nl-BE" sz="2200" b="1" dirty="0" err="1">
                <a:solidFill>
                  <a:schemeClr val="tx1"/>
                </a:solidFill>
                <a:latin typeface="Calibri" panose="020F0502020204030204" pitchFamily="34" charset="0"/>
                <a:cs typeface="Calibri" panose="020F0502020204030204" pitchFamily="34" charset="0"/>
              </a:rPr>
              <a:t>Mapp</a:t>
            </a:r>
            <a:r>
              <a:rPr lang="nl-BE" sz="2200" b="1" dirty="0">
                <a:solidFill>
                  <a:schemeClr val="tx1"/>
                </a:solidFill>
                <a:latin typeface="Calibri" panose="020F0502020204030204" pitchFamily="34" charset="0"/>
                <a:cs typeface="Calibri" panose="020F0502020204030204" pitchFamily="34" charset="0"/>
              </a:rPr>
              <a:t> K.L. </a:t>
            </a:r>
            <a:r>
              <a:rPr lang="nl-BE" sz="2200" dirty="0">
                <a:solidFill>
                  <a:schemeClr val="tx1"/>
                </a:solidFill>
                <a:latin typeface="Calibri" panose="020F0502020204030204" pitchFamily="34" charset="0"/>
                <a:cs typeface="Calibri" panose="020F0502020204030204" pitchFamily="34" charset="0"/>
              </a:rPr>
              <a:t>(2002)</a:t>
            </a:r>
            <a:r>
              <a:rPr lang="nl-BE" sz="220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nl-BE" sz="2200" i="1" dirty="0" err="1">
                <a:solidFill>
                  <a:schemeClr val="tx1"/>
                </a:solidFill>
                <a:latin typeface="Calibri" panose="020F0502020204030204" pitchFamily="34" charset="0"/>
                <a:ea typeface="Calibri" panose="020F0502020204030204" pitchFamily="34" charset="0"/>
                <a:cs typeface="Calibri" panose="020F0502020204030204" pitchFamily="34" charset="0"/>
              </a:rPr>
              <a:t>parental</a:t>
            </a:r>
            <a:r>
              <a:rPr lang="nl-BE" sz="2200" i="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nl-BE" sz="2200" i="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involvement</a:t>
            </a:r>
            <a:r>
              <a:rPr lang="nl-BE" sz="2200" i="1"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nl-BE" sz="2200" i="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matters</a:t>
            </a: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7000"/>
              </a:lnSpc>
              <a:buNone/>
            </a:pP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buNone/>
            </a:pPr>
            <a:r>
              <a:rPr lang="nl-BE" sz="22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Hilde </a:t>
            </a:r>
            <a:r>
              <a:rPr lang="nl-BE" sz="2200" b="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Colpin</a:t>
            </a:r>
            <a:r>
              <a:rPr lang="nl-BE" sz="22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nl-BE" sz="2200" b="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KULeuven</a:t>
            </a:r>
            <a:r>
              <a:rPr lang="nl-BE" sz="22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er zijn “vrij consistente, positieve verbanden aangetoond zijn tussen ouderbetrokkenheid op school en de schoolse prestaties van kinderen.” </a:t>
            </a:r>
          </a:p>
          <a:p>
            <a:pPr marL="0" indent="0">
              <a:lnSpc>
                <a:spcPct val="107000"/>
              </a:lnSpc>
              <a:buNone/>
            </a:pP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buNone/>
            </a:pP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reviewstudie </a:t>
            </a:r>
            <a:r>
              <a:rPr lang="nl-BE" sz="2200" b="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Bellens</a:t>
            </a:r>
            <a:r>
              <a:rPr lang="nl-BE" sz="22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en De </a:t>
            </a:r>
            <a:r>
              <a:rPr lang="nl-BE" sz="2200" b="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Fraine</a:t>
            </a:r>
            <a:r>
              <a:rPr lang="nl-BE" sz="22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nl-BE" sz="2200" b="1"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KULeuven</a:t>
            </a:r>
            <a:r>
              <a:rPr lang="nl-BE" sz="22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“Uit de literatuur blijkt dat ouderlijke betrokkenheid ('</a:t>
            </a:r>
            <a:r>
              <a:rPr lang="nl-BE"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parental</a:t>
            </a: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a:t>
            </a:r>
            <a:r>
              <a:rPr lang="nl-BE" sz="2200" dirty="0" err="1">
                <a:solidFill>
                  <a:schemeClr val="tx1"/>
                </a:solidFill>
                <a:latin typeface="Calibri" panose="020F0502020204030204" pitchFamily="34" charset="0"/>
                <a:ea typeface="Calibri" panose="020F0502020204030204" pitchFamily="34" charset="0"/>
                <a:cs typeface="Times New Roman" panose="02020603050405020304" pitchFamily="18" charset="0"/>
              </a:rPr>
              <a:t>involvement</a:t>
            </a:r>
            <a:r>
              <a:rPr lang="nl-BE" sz="2200" dirty="0">
                <a:solidFill>
                  <a:schemeClr val="tx1"/>
                </a:solidFill>
                <a:latin typeface="Calibri" panose="020F0502020204030204" pitchFamily="34" charset="0"/>
                <a:ea typeface="Calibri" panose="020F0502020204030204" pitchFamily="34" charset="0"/>
                <a:cs typeface="Times New Roman" panose="02020603050405020304" pitchFamily="18" charset="0"/>
              </a:rPr>
              <a:t>') een positieve samenhang heeft met leerprestaties en welbevinden van leerlingen.”</a:t>
            </a:r>
          </a:p>
        </p:txBody>
      </p:sp>
    </p:spTree>
    <p:extLst>
      <p:ext uri="{BB962C8B-B14F-4D97-AF65-F5344CB8AC3E}">
        <p14:creationId xmlns:p14="http://schemas.microsoft.com/office/powerpoint/2010/main" val="4025403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143000"/>
          </a:xfrm>
        </p:spPr>
        <p:txBody>
          <a:bodyPr>
            <a:normAutofit/>
          </a:bodyPr>
          <a:lstStyle/>
          <a:p>
            <a:pPr algn="l"/>
            <a:r>
              <a:rPr lang="en-US" dirty="0"/>
              <a:t>De </a:t>
            </a:r>
            <a:r>
              <a:rPr lang="en-US" dirty="0" err="1"/>
              <a:t>zeester</a:t>
            </a:r>
            <a:r>
              <a:rPr lang="en-US" dirty="0"/>
              <a:t> </a:t>
            </a:r>
          </a:p>
        </p:txBody>
      </p:sp>
      <p:sp>
        <p:nvSpPr>
          <p:cNvPr id="3" name="Tijdelijke aanduiding voor inhoud 2"/>
          <p:cNvSpPr>
            <a:spLocks noGrp="1"/>
          </p:cNvSpPr>
          <p:nvPr>
            <p:ph idx="1"/>
          </p:nvPr>
        </p:nvSpPr>
        <p:spPr/>
        <p:txBody>
          <a:bodyPr>
            <a:normAutofit/>
          </a:bodyPr>
          <a:lstStyle/>
          <a:p>
            <a:pPr marL="0" indent="0">
              <a:lnSpc>
                <a:spcPct val="107000"/>
              </a:lnSpc>
              <a:buNone/>
            </a:pPr>
            <a:r>
              <a:rPr lang="nl-BE" dirty="0">
                <a:solidFill>
                  <a:schemeClr val="tx1"/>
                </a:solidFill>
                <a:latin typeface="Calibri" panose="020F0502020204030204" pitchFamily="34" charset="0"/>
                <a:ea typeface="Times New Roman" panose="02020603050405020304" pitchFamily="18" charset="0"/>
                <a:cs typeface="Calibri" panose="020F0502020204030204" pitchFamily="34" charset="0"/>
              </a:rPr>
              <a:t>1 - betrokkenheid van de ouders op school</a:t>
            </a:r>
            <a:endParaRPr lang="nl-BE"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nl-BE" dirty="0">
                <a:solidFill>
                  <a:schemeClr val="tx1"/>
                </a:solidFill>
                <a:latin typeface="Calibri" panose="020F0502020204030204" pitchFamily="34" charset="0"/>
                <a:ea typeface="Times New Roman" panose="02020603050405020304" pitchFamily="18" charset="0"/>
                <a:cs typeface="Calibri" panose="020F0502020204030204" pitchFamily="34" charset="0"/>
              </a:rPr>
              <a:t>2 - betrokkenheid op de schoolloopbaan </a:t>
            </a:r>
            <a:r>
              <a:rPr lang="nl-BE" i="1" dirty="0">
                <a:solidFill>
                  <a:schemeClr val="tx1"/>
                </a:solidFill>
                <a:latin typeface="Calibri" panose="020F0502020204030204" pitchFamily="34" charset="0"/>
                <a:ea typeface="Times New Roman" panose="02020603050405020304" pitchFamily="18" charset="0"/>
                <a:cs typeface="Calibri" panose="020F0502020204030204" pitchFamily="34" charset="0"/>
              </a:rPr>
              <a:t>op school</a:t>
            </a:r>
            <a:endParaRPr lang="nl-BE" i="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buNone/>
            </a:pPr>
            <a:r>
              <a:rPr lang="nl-BE" dirty="0">
                <a:solidFill>
                  <a:schemeClr val="tx1"/>
                </a:solidFill>
                <a:latin typeface="Calibri" panose="020F0502020204030204" pitchFamily="34" charset="0"/>
                <a:ea typeface="Times New Roman" panose="02020603050405020304" pitchFamily="18" charset="0"/>
                <a:cs typeface="Calibri" panose="020F0502020204030204" pitchFamily="34" charset="0"/>
              </a:rPr>
              <a:t>3 - betrokkenheid op de schoolloopbaan </a:t>
            </a:r>
            <a:r>
              <a:rPr lang="nl-BE" i="1" dirty="0">
                <a:solidFill>
                  <a:schemeClr val="tx1"/>
                </a:solidFill>
                <a:latin typeface="Calibri" panose="020F0502020204030204" pitchFamily="34" charset="0"/>
                <a:ea typeface="Times New Roman" panose="02020603050405020304" pitchFamily="18" charset="0"/>
                <a:cs typeface="Calibri" panose="020F0502020204030204" pitchFamily="34" charset="0"/>
              </a:rPr>
              <a:t>thuis</a:t>
            </a:r>
            <a:endParaRPr lang="nl-BE" i="1"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marL="0" indent="0">
              <a:lnSpc>
                <a:spcPct val="107000"/>
              </a:lnSpc>
              <a:buNone/>
            </a:pPr>
            <a:r>
              <a:rPr lang="nl-BE" dirty="0">
                <a:solidFill>
                  <a:schemeClr val="tx1"/>
                </a:solidFill>
                <a:latin typeface="Calibri" panose="020F0502020204030204" pitchFamily="34" charset="0"/>
                <a:ea typeface="Times New Roman" panose="02020603050405020304" pitchFamily="18" charset="0"/>
                <a:cs typeface="Calibri" panose="020F0502020204030204" pitchFamily="34" charset="0"/>
              </a:rPr>
              <a:t>4 - betrokkenheid van de school op gezinnen</a:t>
            </a:r>
          </a:p>
          <a:p>
            <a:pPr marL="0" indent="0">
              <a:lnSpc>
                <a:spcPct val="107000"/>
              </a:lnSpc>
              <a:buNone/>
            </a:pPr>
            <a:r>
              <a:rPr lang="nl-BE" dirty="0">
                <a:solidFill>
                  <a:schemeClr val="tx1"/>
                </a:solidFill>
                <a:latin typeface="Calibri" panose="020F0502020204030204" pitchFamily="34" charset="0"/>
                <a:ea typeface="Calibri" panose="020F0502020204030204" pitchFamily="34" charset="0"/>
                <a:cs typeface="Times New Roman" panose="02020603050405020304" pitchFamily="18" charset="0"/>
              </a:rPr>
              <a:t>5 - ouders helpen ouders</a:t>
            </a:r>
          </a:p>
          <a:p>
            <a:pPr>
              <a:buNone/>
            </a:pPr>
            <a:endParaRPr lang="nl-NL" dirty="0"/>
          </a:p>
        </p:txBody>
      </p:sp>
      <p:pic>
        <p:nvPicPr>
          <p:cNvPr id="5" name="Afbeelding 4">
            <a:extLst>
              <a:ext uri="{FF2B5EF4-FFF2-40B4-BE49-F238E27FC236}">
                <a16:creationId xmlns:a16="http://schemas.microsoft.com/office/drawing/2014/main" id="{09EF621D-EF4B-4713-A403-2D9D9283815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660232" y="712787"/>
            <a:ext cx="1897380" cy="1073150"/>
          </a:xfrm>
          <a:prstGeom prst="rect">
            <a:avLst/>
          </a:prstGeom>
          <a:noFill/>
          <a:ln>
            <a:noFill/>
          </a:ln>
        </p:spPr>
      </p:pic>
    </p:spTree>
    <p:extLst>
      <p:ext uri="{BB962C8B-B14F-4D97-AF65-F5344CB8AC3E}">
        <p14:creationId xmlns:p14="http://schemas.microsoft.com/office/powerpoint/2010/main" val="1568704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1412776"/>
            <a:ext cx="8229600" cy="516018"/>
          </a:xfrm>
        </p:spPr>
        <p:txBody>
          <a:bodyPr>
            <a:normAutofit fontScale="90000"/>
          </a:bodyPr>
          <a:lstStyle/>
          <a:p>
            <a:pPr algn="l"/>
            <a:r>
              <a:rPr lang="nl-BE" dirty="0"/>
              <a:t>1 - Betrokkenheid van ouders op </a:t>
            </a:r>
            <a:r>
              <a:rPr lang="nl-BE" i="1" dirty="0"/>
              <a:t>school</a:t>
            </a:r>
            <a:br>
              <a:rPr lang="nl-BE" dirty="0"/>
            </a:br>
            <a:endParaRPr lang="en-US" dirty="0"/>
          </a:p>
        </p:txBody>
      </p:sp>
      <p:sp>
        <p:nvSpPr>
          <p:cNvPr id="3" name="Tijdelijke aanduiding voor inhoud 2"/>
          <p:cNvSpPr>
            <a:spLocks noGrp="1"/>
          </p:cNvSpPr>
          <p:nvPr>
            <p:ph idx="1"/>
          </p:nvPr>
        </p:nvSpPr>
        <p:spPr/>
        <p:txBody>
          <a:bodyPr>
            <a:normAutofit/>
          </a:bodyPr>
          <a:lstStyle/>
          <a:p>
            <a:pPr marL="0" indent="0">
              <a:buNone/>
            </a:pPr>
            <a:r>
              <a:rPr lang="nl-BE" sz="2400" dirty="0">
                <a:solidFill>
                  <a:schemeClr val="tx1"/>
                </a:solidFill>
              </a:rPr>
              <a:t>Scholen vragen ouders naar aanwezigheid op school</a:t>
            </a:r>
          </a:p>
          <a:p>
            <a:pPr marL="0" indent="0">
              <a:buNone/>
            </a:pPr>
            <a:r>
              <a:rPr lang="nl-BE" sz="2400" dirty="0" err="1">
                <a:solidFill>
                  <a:schemeClr val="tx1"/>
                </a:solidFill>
              </a:rPr>
              <a:t>info-avond</a:t>
            </a:r>
            <a:r>
              <a:rPr lang="nl-BE" sz="2400" dirty="0">
                <a:solidFill>
                  <a:schemeClr val="tx1"/>
                </a:solidFill>
              </a:rPr>
              <a:t>, schoolfeest, ouderraad, enz. </a:t>
            </a:r>
          </a:p>
          <a:p>
            <a:pPr marL="0" indent="0">
              <a:buNone/>
            </a:pPr>
            <a:endParaRPr lang="nl-BE" sz="2400" dirty="0">
              <a:solidFill>
                <a:schemeClr val="tx1"/>
              </a:solidFill>
            </a:endParaRPr>
          </a:p>
          <a:p>
            <a:pPr marL="0" indent="0">
              <a:buNone/>
            </a:pPr>
            <a:r>
              <a:rPr lang="nl-BE" sz="2400" dirty="0">
                <a:solidFill>
                  <a:schemeClr val="tx1"/>
                </a:solidFill>
              </a:rPr>
              <a:t>Hoe divers is de groep die je hiermee aantrekt?</a:t>
            </a:r>
          </a:p>
          <a:p>
            <a:pPr marL="0" indent="0">
              <a:buNone/>
            </a:pPr>
            <a:r>
              <a:rPr lang="nl-BE" sz="2400" dirty="0">
                <a:solidFill>
                  <a:schemeClr val="tx1"/>
                </a:solidFill>
              </a:rPr>
              <a:t>Hoe ‘inclusief’ is het aanbod, programma, manier van vergaderen? </a:t>
            </a:r>
          </a:p>
          <a:p>
            <a:pPr marL="0" indent="0">
              <a:buNone/>
            </a:pPr>
            <a:r>
              <a:rPr lang="nl-BE" sz="2400" dirty="0">
                <a:solidFill>
                  <a:schemeClr val="tx1"/>
                </a:solidFill>
              </a:rPr>
              <a:t>Hoe kan je zorgen voor een lage drempel voor alle ouders?</a:t>
            </a:r>
          </a:p>
          <a:p>
            <a:pPr marL="0" indent="0">
              <a:buNone/>
            </a:pPr>
            <a:endParaRPr lang="nl-BE" dirty="0">
              <a:solidFill>
                <a:schemeClr val="tx1"/>
              </a:solidFill>
            </a:endParaRPr>
          </a:p>
          <a:p>
            <a:pPr>
              <a:buNone/>
            </a:pPr>
            <a:endParaRPr lang="nl-NL" dirty="0"/>
          </a:p>
        </p:txBody>
      </p:sp>
    </p:spTree>
    <p:extLst>
      <p:ext uri="{BB962C8B-B14F-4D97-AF65-F5344CB8AC3E}">
        <p14:creationId xmlns:p14="http://schemas.microsoft.com/office/powerpoint/2010/main" val="262816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1412776"/>
            <a:ext cx="8229600" cy="516018"/>
          </a:xfrm>
        </p:spPr>
        <p:txBody>
          <a:bodyPr>
            <a:normAutofit fontScale="90000"/>
          </a:bodyPr>
          <a:lstStyle/>
          <a:p>
            <a:pPr algn="l"/>
            <a:r>
              <a:rPr lang="nl-BE" dirty="0"/>
              <a:t>1 - Betrokkenheid van ouders op </a:t>
            </a:r>
            <a:r>
              <a:rPr lang="nl-BE" i="1" dirty="0"/>
              <a:t>school</a:t>
            </a:r>
            <a:br>
              <a:rPr lang="nl-BE" dirty="0"/>
            </a:br>
            <a:endParaRPr lang="en-US" dirty="0"/>
          </a:p>
        </p:txBody>
      </p:sp>
      <p:sp>
        <p:nvSpPr>
          <p:cNvPr id="3" name="Tijdelijke aanduiding voor inhoud 2"/>
          <p:cNvSpPr>
            <a:spLocks noGrp="1"/>
          </p:cNvSpPr>
          <p:nvPr>
            <p:ph idx="1"/>
          </p:nvPr>
        </p:nvSpPr>
        <p:spPr/>
        <p:txBody>
          <a:bodyPr>
            <a:normAutofit/>
          </a:bodyPr>
          <a:lstStyle/>
          <a:p>
            <a:pPr marL="0" indent="0">
              <a:buNone/>
            </a:pPr>
            <a:r>
              <a:rPr lang="nl-BE" sz="2200" dirty="0">
                <a:solidFill>
                  <a:schemeClr val="tx1"/>
                </a:solidFill>
              </a:rPr>
              <a:t>Zoom (2 minuten) per school</a:t>
            </a:r>
          </a:p>
          <a:p>
            <a:pPr marL="0" indent="0">
              <a:buNone/>
            </a:pPr>
            <a:endParaRPr lang="nl-BE" sz="2200" dirty="0">
              <a:solidFill>
                <a:schemeClr val="tx1"/>
              </a:solidFill>
            </a:endParaRPr>
          </a:p>
          <a:p>
            <a:pPr lvl="0"/>
            <a:r>
              <a:rPr lang="nl-BE" sz="2200" dirty="0">
                <a:solidFill>
                  <a:schemeClr val="tx1"/>
                </a:solidFill>
              </a:rPr>
              <a:t>Lijst op (in kernwoorden) welke acties je al opzet rond deze deeldimensie, </a:t>
            </a:r>
          </a:p>
          <a:p>
            <a:pPr marL="0" lvl="0" indent="0">
              <a:buNone/>
            </a:pPr>
            <a:r>
              <a:rPr lang="nl-BE" sz="2200" dirty="0">
                <a:solidFill>
                  <a:schemeClr val="tx1"/>
                </a:solidFill>
              </a:rPr>
              <a:t>Beoordeel op een schaal van 0 (‘onsuccesvol’) en 5 (‘succesvol’)</a:t>
            </a:r>
          </a:p>
          <a:p>
            <a:pPr marL="0" indent="0">
              <a:buNone/>
            </a:pPr>
            <a:r>
              <a:rPr lang="nl-BE" sz="2200" dirty="0">
                <a:solidFill>
                  <a:schemeClr val="tx1"/>
                </a:solidFill>
              </a:rPr>
              <a:t>(zie vragen: </a:t>
            </a:r>
            <a:r>
              <a:rPr lang="nl-BE" sz="2000" dirty="0">
                <a:solidFill>
                  <a:schemeClr val="tx1"/>
                </a:solidFill>
              </a:rPr>
              <a:t>Hoe divers is de groep die je hiermee aantrekt?</a:t>
            </a:r>
          </a:p>
          <a:p>
            <a:pPr marL="0" indent="0">
              <a:buNone/>
            </a:pPr>
            <a:r>
              <a:rPr lang="nl-BE" sz="2000" dirty="0">
                <a:solidFill>
                  <a:schemeClr val="tx1"/>
                </a:solidFill>
              </a:rPr>
              <a:t>Hoe ‘inclusief’ is het aanbod, programma, manier van vergaderen? )</a:t>
            </a:r>
          </a:p>
          <a:p>
            <a:pPr marL="0" lvl="0" indent="0">
              <a:buNone/>
            </a:pPr>
            <a:endParaRPr lang="nl-BE" sz="2200" dirty="0">
              <a:solidFill>
                <a:schemeClr val="tx1"/>
              </a:solidFill>
            </a:endParaRPr>
          </a:p>
          <a:p>
            <a:pPr lvl="0"/>
            <a:r>
              <a:rPr lang="nl-BE" sz="2200" dirty="0">
                <a:solidFill>
                  <a:schemeClr val="tx1"/>
                </a:solidFill>
              </a:rPr>
              <a:t>Geef aan waar je nog meer kunt/wilt op inzetten.</a:t>
            </a:r>
          </a:p>
          <a:p>
            <a:pPr marL="0" indent="0">
              <a:buNone/>
            </a:pPr>
            <a:r>
              <a:rPr lang="nl-BE" sz="2200" dirty="0">
                <a:solidFill>
                  <a:schemeClr val="tx1"/>
                </a:solidFill>
              </a:rPr>
              <a:t>(zie vraag: </a:t>
            </a:r>
            <a:r>
              <a:rPr lang="nl-BE" sz="2000" dirty="0">
                <a:solidFill>
                  <a:schemeClr val="tx1"/>
                </a:solidFill>
              </a:rPr>
              <a:t>Hoe kan je zorgen voor een lage drempel voor alle ouders?)</a:t>
            </a:r>
            <a:endParaRPr lang="nl-BE" sz="2200" dirty="0">
              <a:solidFill>
                <a:schemeClr val="tx1"/>
              </a:solidFill>
            </a:endParaRPr>
          </a:p>
          <a:p>
            <a:pPr>
              <a:buNone/>
            </a:pPr>
            <a:endParaRPr lang="nl-NL" dirty="0"/>
          </a:p>
        </p:txBody>
      </p:sp>
    </p:spTree>
    <p:extLst>
      <p:ext uri="{BB962C8B-B14F-4D97-AF65-F5344CB8AC3E}">
        <p14:creationId xmlns:p14="http://schemas.microsoft.com/office/powerpoint/2010/main" val="3414440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0034" y="785794"/>
            <a:ext cx="8229600" cy="1347062"/>
          </a:xfrm>
        </p:spPr>
        <p:txBody>
          <a:bodyPr>
            <a:normAutofit fontScale="90000"/>
          </a:bodyPr>
          <a:lstStyle/>
          <a:p>
            <a:pPr algn="l"/>
            <a:r>
              <a:rPr lang="nl-BE" dirty="0"/>
              <a:t>2 - Betrokkenheid van ouders op de </a:t>
            </a:r>
            <a:r>
              <a:rPr lang="nl-BE" i="1" dirty="0"/>
              <a:t>schoolloopbaan</a:t>
            </a:r>
            <a:r>
              <a:rPr lang="nl-BE" dirty="0"/>
              <a:t> op </a:t>
            </a:r>
            <a:r>
              <a:rPr lang="nl-BE" i="1" dirty="0"/>
              <a:t>school</a:t>
            </a:r>
            <a:endParaRPr lang="en-US" dirty="0"/>
          </a:p>
        </p:txBody>
      </p:sp>
      <p:sp>
        <p:nvSpPr>
          <p:cNvPr id="3" name="Tijdelijke aanduiding voor inhoud 2"/>
          <p:cNvSpPr>
            <a:spLocks noGrp="1"/>
          </p:cNvSpPr>
          <p:nvPr>
            <p:ph idx="1"/>
          </p:nvPr>
        </p:nvSpPr>
        <p:spPr/>
        <p:txBody>
          <a:bodyPr>
            <a:normAutofit fontScale="92500" lnSpcReduction="10000"/>
          </a:bodyPr>
          <a:lstStyle/>
          <a:p>
            <a:pPr marL="0" indent="0">
              <a:buNone/>
            </a:pPr>
            <a:r>
              <a:rPr lang="nl-BE" sz="2400" dirty="0">
                <a:solidFill>
                  <a:schemeClr val="tx1"/>
                </a:solidFill>
              </a:rPr>
              <a:t>Klassiek voorbeeld, het oudercontact. Maar die 60-jaar oude formule is misschien aan vernieuwing toe?</a:t>
            </a:r>
          </a:p>
          <a:p>
            <a:pPr marL="0" indent="0">
              <a:buNone/>
            </a:pPr>
            <a:endParaRPr lang="nl-BE" sz="2400" dirty="0">
              <a:solidFill>
                <a:schemeClr val="tx1"/>
              </a:solidFill>
            </a:endParaRPr>
          </a:p>
          <a:p>
            <a:pPr marL="0" indent="0">
              <a:buNone/>
            </a:pPr>
            <a:r>
              <a:rPr lang="nl-BE" sz="2400" dirty="0">
                <a:solidFill>
                  <a:schemeClr val="tx1"/>
                </a:solidFill>
              </a:rPr>
              <a:t>Van ‘oudercontact’ naar ‘contact met ouders’? Ook op andere moment met ouders communiceren, vooral informeel. Hoe hier een beleid rond opzetten?</a:t>
            </a:r>
          </a:p>
          <a:p>
            <a:pPr marL="0" indent="0">
              <a:buNone/>
            </a:pPr>
            <a:r>
              <a:rPr lang="nl-BE" sz="2400" dirty="0">
                <a:solidFill>
                  <a:schemeClr val="tx1"/>
                </a:solidFill>
              </a:rPr>
              <a:t>Hoe zorgen we voor evenwichtige contacten, voor een ‘wederkerig gesprek’?</a:t>
            </a:r>
          </a:p>
          <a:p>
            <a:pPr marL="0" indent="0">
              <a:buNone/>
            </a:pPr>
            <a:r>
              <a:rPr lang="nl-BE" sz="2400" dirty="0">
                <a:solidFill>
                  <a:schemeClr val="tx1"/>
                </a:solidFill>
              </a:rPr>
              <a:t>Hoe bouwen we een vertrouwensband op van bij de aanvang van de schoolloopbaan? (instapklas, en daarop verder bouwen)</a:t>
            </a:r>
          </a:p>
          <a:p>
            <a:pPr marL="0" indent="0">
              <a:buNone/>
            </a:pPr>
            <a:r>
              <a:rPr lang="nl-BE" sz="2400" dirty="0">
                <a:solidFill>
                  <a:schemeClr val="tx1"/>
                </a:solidFill>
              </a:rPr>
              <a:t>Zijn er andere manieren dan het oudercontact om deze dimensie uit te bouwen?</a:t>
            </a:r>
          </a:p>
          <a:p>
            <a:pPr marL="0" indent="0">
              <a:buNone/>
            </a:pPr>
            <a:endParaRPr lang="nl-BE" sz="2600" dirty="0">
              <a:solidFill>
                <a:schemeClr val="tx1"/>
              </a:solidFill>
            </a:endParaRPr>
          </a:p>
          <a:p>
            <a:pPr>
              <a:buNone/>
            </a:pPr>
            <a:endParaRPr lang="nl-NL" dirty="0"/>
          </a:p>
        </p:txBody>
      </p:sp>
    </p:spTree>
    <p:extLst>
      <p:ext uri="{BB962C8B-B14F-4D97-AF65-F5344CB8AC3E}">
        <p14:creationId xmlns:p14="http://schemas.microsoft.com/office/powerpoint/2010/main" val="18803725"/>
      </p:ext>
    </p:extLst>
  </p:cSld>
  <p:clrMapOvr>
    <a:masterClrMapping/>
  </p:clrMapOvr>
</p:sld>
</file>

<file path=ppt/theme/theme1.xml><?xml version="1.0" encoding="utf-8"?>
<a:theme xmlns:a="http://schemas.openxmlformats.org/drawingml/2006/main" name="Presentatie3">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steunpuntdiversiteitenleren_horizontaal</Template>
  <TotalTime>937</TotalTime>
  <Words>2844</Words>
  <Application>Microsoft Office PowerPoint</Application>
  <PresentationFormat>Diavoorstelling (4:3)</PresentationFormat>
  <Paragraphs>263</Paragraphs>
  <Slides>34</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34</vt:i4>
      </vt:variant>
    </vt:vector>
  </HeadingPairs>
  <TitlesOfParts>
    <vt:vector size="38" baseType="lpstr">
      <vt:lpstr>Arial</vt:lpstr>
      <vt:lpstr>Calibri</vt:lpstr>
      <vt:lpstr>Wingdings</vt:lpstr>
      <vt:lpstr>Presentatie3</vt:lpstr>
      <vt:lpstr>School maken in partnerschap met ouders –  Mechelen 24 november 22            jan.demets@ugent.be</vt:lpstr>
      <vt:lpstr>Partnerschapsmodel </vt:lpstr>
      <vt:lpstr>Programma</vt:lpstr>
      <vt:lpstr>Belangrijkste bevinding</vt:lpstr>
      <vt:lpstr>PowerPoint-presentatie</vt:lpstr>
      <vt:lpstr>De zeester </vt:lpstr>
      <vt:lpstr>1 - Betrokkenheid van ouders op school </vt:lpstr>
      <vt:lpstr>1 - Betrokkenheid van ouders op school </vt:lpstr>
      <vt:lpstr>2 - Betrokkenheid van ouders op de schoolloopbaan op school</vt:lpstr>
      <vt:lpstr>2 - Betrokkenheid van ouders op de schoolloopbaan op school</vt:lpstr>
      <vt:lpstr>2 - Betrokkenheid van ouders op de schoolloopbaan op school </vt:lpstr>
      <vt:lpstr>3 - Betrokkenheid van ouders op de schoolloopbaan thuis</vt:lpstr>
      <vt:lpstr>3 - Betrokkenheid van ouders op de schoolloopbaan op school</vt:lpstr>
      <vt:lpstr>3 - Betrokkenheid van ouders op de schoolloopbaan thuis</vt:lpstr>
      <vt:lpstr>3 - Betrokkenheid van ouders op de schoolloopbaan thuis</vt:lpstr>
      <vt:lpstr>3 - Betrokkenheid van ouders op de schoolloopbaan thuis</vt:lpstr>
      <vt:lpstr>3 - Betrokkenheid van ouders op de schoolloopbaan thuis</vt:lpstr>
      <vt:lpstr>3 - Betrokkenheid van ouders op de schoolloopbaan thuis</vt:lpstr>
      <vt:lpstr>3 - Betrokkenheid van ouders op de schoolloopbaan thuis</vt:lpstr>
      <vt:lpstr>3 - Betrokkenheid van ouders op de schoolloopbaan thuis </vt:lpstr>
      <vt:lpstr>4 - Betrokkenheid van de school op de gezinnen</vt:lpstr>
      <vt:lpstr>4 - Betrokkenheid van de school op de gezinnen</vt:lpstr>
      <vt:lpstr>4 - Betrokkenheid van de school op de gezinnen</vt:lpstr>
      <vt:lpstr>4 - Betrokkenheid van de school op de gezinnen</vt:lpstr>
      <vt:lpstr>4 - Betrokkenheid van de school op de gezinnen </vt:lpstr>
      <vt:lpstr>5 - Ouders versterken ouders</vt:lpstr>
      <vt:lpstr>5 - Ouders versterken ouders</vt:lpstr>
      <vt:lpstr>5 - Ouders versterken ouders </vt:lpstr>
      <vt:lpstr>Dus</vt:lpstr>
      <vt:lpstr>Programma</vt:lpstr>
      <vt:lpstr>Programma</vt:lpstr>
      <vt:lpstr>Programma</vt:lpstr>
      <vt:lpstr>Steunpunt Diversiteit en Leren, UGent</vt:lpstr>
      <vt:lpstr>Steunpunt Diversiteit en Leren, UGent</vt:lpstr>
    </vt:vector>
  </TitlesOfParts>
  <Company>Universiteit Gent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Lia Blaton</dc:creator>
  <cp:lastModifiedBy>Evelyne Verhaegen</cp:lastModifiedBy>
  <cp:revision>552</cp:revision>
  <cp:lastPrinted>2013-12-02T12:32:07Z</cp:lastPrinted>
  <dcterms:created xsi:type="dcterms:W3CDTF">2011-08-29T08:43:57Z</dcterms:created>
  <dcterms:modified xsi:type="dcterms:W3CDTF">2024-09-23T10:29:34Z</dcterms:modified>
</cp:coreProperties>
</file>