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0" r:id="rId1"/>
    <p:sldMasterId id="214748371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1" r:id="rId4"/>
    <p:sldId id="279" r:id="rId5"/>
    <p:sldId id="270" r:id="rId6"/>
    <p:sldId id="271" r:id="rId7"/>
    <p:sldId id="274" r:id="rId8"/>
    <p:sldId id="275" r:id="rId9"/>
    <p:sldId id="272" r:id="rId10"/>
    <p:sldId id="277" r:id="rId11"/>
    <p:sldId id="278" r:id="rId12"/>
    <p:sldId id="260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Flanders Art Sans Bold" panose="00000800000000000000" pitchFamily="50" charset="0"/>
      <p:bold r:id="rId22"/>
      <p:boldItalic r:id="rId23"/>
    </p:embeddedFont>
    <p:embeddedFont>
      <p:font typeface="FlandersArtSans-Bold" panose="00000800000000000000" pitchFamily="2" charset="0"/>
      <p:bold r:id="rId24"/>
    </p:embeddedFont>
    <p:embeddedFont>
      <p:font typeface="FlandersArtSans-Regular" panose="00000500000000000000" pitchFamily="2" charset="0"/>
      <p:regular r:id="rId25"/>
    </p:embeddedFont>
    <p:embeddedFont>
      <p:font typeface="Webdings" panose="05030102010509060703" pitchFamily="18" charset="2"/>
      <p:regular r:id="rId26"/>
    </p:embeddedFont>
  </p:embeddedFont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CC00"/>
    <a:srgbClr val="6F8A00"/>
    <a:srgbClr val="2B97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97CD6-22E2-4756-A9C8-85DB0734E477}" v="1" dt="2022-01-24T13:26:21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15EE7-CC4C-46C7-B8F5-1B6F28DE5462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4001B-C92A-4E2E-B726-2B39443EA38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8848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A898F-5C07-4F97-BD2A-13D389FF96CF}" type="datetimeFigureOut">
              <a:rPr lang="nl-BE" smtClean="0"/>
              <a:t>25/01/2022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1FCA-DAF0-407A-85C0-4767EB17A5B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913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1FCA-DAF0-407A-85C0-4767EB17A5B5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969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7" t="23231" r="13106" b="24253"/>
          <a:stretch/>
        </p:blipFill>
        <p:spPr>
          <a:xfrm>
            <a:off x="350728" y="12526"/>
            <a:ext cx="11824571" cy="6839211"/>
          </a:xfrm>
          <a:prstGeom prst="rect">
            <a:avLst/>
          </a:prstGeom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38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68" y="1193817"/>
            <a:ext cx="10657416" cy="1286336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469" y="3626770"/>
            <a:ext cx="10657415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4044182" y="5583238"/>
            <a:ext cx="7764701" cy="506412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Klik om de naam van de spreker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970" y="537785"/>
            <a:ext cx="2595184" cy="10113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9" y="5652537"/>
            <a:ext cx="1536508" cy="9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33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187" userDrawn="1">
          <p15:clr>
            <a:srgbClr val="FBAE40"/>
          </p15:clr>
        </p15:guide>
        <p15:guide id="1" pos="74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ieve Titeldia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Afbeelding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12288" r="20866" b="17723"/>
          <a:stretch/>
        </p:blipFill>
        <p:spPr>
          <a:xfrm>
            <a:off x="5877782" y="0"/>
            <a:ext cx="6297518" cy="6864263"/>
          </a:xfrm>
          <a:prstGeom prst="rect">
            <a:avLst/>
          </a:prstGeom>
        </p:spPr>
      </p:pic>
      <p:sp>
        <p:nvSpPr>
          <p:cNvPr id="14" name="Rechthoek 11"/>
          <p:cNvSpPr/>
          <p:nvPr userDrawn="1"/>
        </p:nvSpPr>
        <p:spPr>
          <a:xfrm>
            <a:off x="0" y="0"/>
            <a:ext cx="9101989" cy="6858000"/>
          </a:xfrm>
          <a:custGeom>
            <a:avLst/>
            <a:gdLst>
              <a:gd name="connsiteX0" fmla="*/ 0 w 4438892"/>
              <a:gd name="connsiteY0" fmla="*/ 0 h 6858000"/>
              <a:gd name="connsiteX1" fmla="*/ 4438892 w 4438892"/>
              <a:gd name="connsiteY1" fmla="*/ 0 h 6858000"/>
              <a:gd name="connsiteX2" fmla="*/ 4438892 w 4438892"/>
              <a:gd name="connsiteY2" fmla="*/ 6858000 h 6858000"/>
              <a:gd name="connsiteX3" fmla="*/ 0 w 4438892"/>
              <a:gd name="connsiteY3" fmla="*/ 6858000 h 6858000"/>
              <a:gd name="connsiteX4" fmla="*/ 0 w 4438892"/>
              <a:gd name="connsiteY4" fmla="*/ 0 h 6858000"/>
              <a:gd name="connsiteX0" fmla="*/ 0 w 6826492"/>
              <a:gd name="connsiteY0" fmla="*/ 0 h 6858000"/>
              <a:gd name="connsiteX1" fmla="*/ 6826492 w 6826492"/>
              <a:gd name="connsiteY1" fmla="*/ 0 h 6858000"/>
              <a:gd name="connsiteX2" fmla="*/ 4438892 w 6826492"/>
              <a:gd name="connsiteY2" fmla="*/ 6858000 h 6858000"/>
              <a:gd name="connsiteX3" fmla="*/ 0 w 6826492"/>
              <a:gd name="connsiteY3" fmla="*/ 6858000 h 6858000"/>
              <a:gd name="connsiteX4" fmla="*/ 0 w 68264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492" h="6858000">
                <a:moveTo>
                  <a:pt x="0" y="0"/>
                </a:moveTo>
                <a:lnTo>
                  <a:pt x="6826492" y="0"/>
                </a:lnTo>
                <a:lnTo>
                  <a:pt x="443889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01" y="1080001"/>
            <a:ext cx="6495319" cy="1358400"/>
          </a:xfrm>
        </p:spPr>
        <p:txBody>
          <a:bodyPr anchor="t">
            <a:normAutofit/>
          </a:bodyPr>
          <a:lstStyle>
            <a:lvl1pPr algn="l">
              <a:defRPr sz="3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1273" y="2705102"/>
            <a:ext cx="5884125" cy="25662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7" y="5627485"/>
            <a:ext cx="1536508" cy="93968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116" y="368237"/>
            <a:ext cx="2595184" cy="10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9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eve Titeldia 2">
    <p:bg>
      <p:bgPr>
        <a:pattFill prst="ltUpDiag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3" name="Trapezium 12"/>
          <p:cNvSpPr>
            <a:spLocks noChangeAspect="1"/>
          </p:cNvSpPr>
          <p:nvPr/>
        </p:nvSpPr>
        <p:spPr>
          <a:xfrm>
            <a:off x="1" y="0"/>
            <a:ext cx="10065279" cy="6858000"/>
          </a:xfrm>
          <a:prstGeom prst="trapezoid">
            <a:avLst>
              <a:gd name="adj" fmla="val 3489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001" y="1193817"/>
            <a:ext cx="6495319" cy="2088000"/>
          </a:xfrm>
        </p:spPr>
        <p:txBody>
          <a:bodyPr lIns="0" tIns="0" rIns="0" bIns="0"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00" y="3626770"/>
            <a:ext cx="7438011" cy="1655762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10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768001" y="5282532"/>
            <a:ext cx="8074279" cy="506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Klik om de naam van de spreker te bewerken</a:t>
            </a:r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49" y="5627485"/>
            <a:ext cx="1536508" cy="93968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816" y="355711"/>
            <a:ext cx="2595184" cy="10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50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eve Titeldia 6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" t="12288" r="20866" b="17723"/>
          <a:stretch/>
        </p:blipFill>
        <p:spPr>
          <a:xfrm>
            <a:off x="5877782" y="0"/>
            <a:ext cx="6297518" cy="6864263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0" y="6263"/>
            <a:ext cx="9101989" cy="6858000"/>
          </a:xfrm>
          <a:custGeom>
            <a:avLst/>
            <a:gdLst>
              <a:gd name="connsiteX0" fmla="*/ 0 w 4438892"/>
              <a:gd name="connsiteY0" fmla="*/ 0 h 6858000"/>
              <a:gd name="connsiteX1" fmla="*/ 4438892 w 4438892"/>
              <a:gd name="connsiteY1" fmla="*/ 0 h 6858000"/>
              <a:gd name="connsiteX2" fmla="*/ 4438892 w 4438892"/>
              <a:gd name="connsiteY2" fmla="*/ 6858000 h 6858000"/>
              <a:gd name="connsiteX3" fmla="*/ 0 w 4438892"/>
              <a:gd name="connsiteY3" fmla="*/ 6858000 h 6858000"/>
              <a:gd name="connsiteX4" fmla="*/ 0 w 4438892"/>
              <a:gd name="connsiteY4" fmla="*/ 0 h 6858000"/>
              <a:gd name="connsiteX0" fmla="*/ 0 w 6826492"/>
              <a:gd name="connsiteY0" fmla="*/ 0 h 6858000"/>
              <a:gd name="connsiteX1" fmla="*/ 6826492 w 6826492"/>
              <a:gd name="connsiteY1" fmla="*/ 0 h 6858000"/>
              <a:gd name="connsiteX2" fmla="*/ 4438892 w 6826492"/>
              <a:gd name="connsiteY2" fmla="*/ 6858000 h 6858000"/>
              <a:gd name="connsiteX3" fmla="*/ 0 w 6826492"/>
              <a:gd name="connsiteY3" fmla="*/ 6858000 h 6858000"/>
              <a:gd name="connsiteX4" fmla="*/ 0 w 68264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26492" h="6858000">
                <a:moveTo>
                  <a:pt x="0" y="0"/>
                </a:moveTo>
                <a:lnTo>
                  <a:pt x="6826492" y="0"/>
                </a:lnTo>
                <a:lnTo>
                  <a:pt x="443889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479" y="978189"/>
            <a:ext cx="6495319" cy="1358400"/>
          </a:xfrm>
        </p:spPr>
        <p:txBody>
          <a:bodyPr lIns="0" tIns="0" rIns="0" bIns="0" anchor="t">
            <a:normAutofit/>
          </a:bodyPr>
          <a:lstStyle>
            <a:lvl1pPr algn="l">
              <a:defRPr sz="36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479" y="2731398"/>
            <a:ext cx="5884125" cy="20780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479" y="5026519"/>
            <a:ext cx="5488097" cy="5064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Klik om de naam van de spreker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21" y="5599021"/>
            <a:ext cx="1536508" cy="939683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791" y="418341"/>
            <a:ext cx="2595184" cy="101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92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ieve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1467" y="1440000"/>
            <a:ext cx="10656251" cy="2088000"/>
          </a:xfrm>
        </p:spPr>
        <p:txBody>
          <a:bodyPr anchor="b"/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467" y="3744000"/>
            <a:ext cx="10656251" cy="155187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11" name="Tijdelijke aanduiding vo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1467" y="5295873"/>
            <a:ext cx="7764701" cy="50641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Klik om de naam van de spreker te bewerken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8" y="5900222"/>
            <a:ext cx="2044222" cy="93638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33" y="5535779"/>
            <a:ext cx="1659635" cy="94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37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768351" y="1808164"/>
            <a:ext cx="11040533" cy="3781425"/>
          </a:xfrm>
        </p:spPr>
        <p:txBody>
          <a:bodyPr/>
          <a:lstStyle>
            <a:lvl1pPr marL="288000" indent="-288000">
              <a:buClr>
                <a:schemeClr val="tx1"/>
              </a:buClr>
              <a:buSzPct val="90000"/>
              <a:buFont typeface="Webdings" panose="05030102010509060703" pitchFamily="18" charset="2"/>
              <a:buChar char=""/>
              <a:defRPr>
                <a:solidFill>
                  <a:schemeClr val="tx1"/>
                </a:solidFill>
              </a:defRPr>
            </a:lvl1pPr>
            <a:lvl2pPr marL="576000" indent="-288000">
              <a:spcBef>
                <a:spcPts val="3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864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FlandersArtSans-Regular" panose="00000500000000000000" pitchFamily="50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2369" y="6057534"/>
            <a:ext cx="2803444" cy="384174"/>
          </a:xfrm>
          <a:prstGeom prst="rect">
            <a:avLst/>
          </a:prstGeom>
        </p:spPr>
        <p:txBody>
          <a:bodyPr anchor="ctr" anchorCtr="1"/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7DAD7678-3C6F-4DE1-A59F-12BC40F05B4C}" type="datetime1">
              <a:rPr lang="nl-BE" smtClean="0"/>
              <a:pPr/>
              <a:t>25/01/2022</a:t>
            </a:fld>
            <a:r>
              <a:rPr lang="nl-BE"/>
              <a:t> | </a:t>
            </a:r>
            <a:fld id="{4FEC29A6-96D2-4855-B02C-489BA0EAE08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33" y="5535779"/>
            <a:ext cx="1659635" cy="948363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8" y="5900222"/>
            <a:ext cx="2044222" cy="9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875063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33" y="5535779"/>
            <a:ext cx="1659635" cy="9483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8" y="5900222"/>
            <a:ext cx="2044222" cy="9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80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ijdelijke aanduiding voor inhoud 7"/>
          <p:cNvSpPr>
            <a:spLocks noGrp="1"/>
          </p:cNvSpPr>
          <p:nvPr>
            <p:ph sz="quarter" idx="15"/>
          </p:nvPr>
        </p:nvSpPr>
        <p:spPr>
          <a:xfrm>
            <a:off x="768000" y="1841242"/>
            <a:ext cx="5424000" cy="3789091"/>
          </a:xfrm>
        </p:spPr>
        <p:txBody>
          <a:bodyPr/>
          <a:lstStyle>
            <a:lvl1pPr marL="288000" indent="-288000">
              <a:buClr>
                <a:schemeClr val="tx1">
                  <a:lumMod val="95000"/>
                  <a:lumOff val="5000"/>
                </a:schemeClr>
              </a:buClr>
              <a:buSzPct val="90000"/>
              <a:buFont typeface="Webdings" panose="05030102010509060703" pitchFamily="18" charset="2"/>
              <a:buChar char="4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76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FlandersArtSans-Regular" panose="00000500000000000000" pitchFamily="50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2369" y="6057534"/>
            <a:ext cx="2803444" cy="384174"/>
          </a:xfrm>
          <a:prstGeom prst="rect">
            <a:avLst/>
          </a:prstGeom>
        </p:spPr>
        <p:txBody>
          <a:bodyPr anchor="ctr" anchorCtr="1"/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7DAD7678-3C6F-4DE1-A59F-12BC40F05B4C}" type="datetime1">
              <a:rPr lang="nl-BE" smtClean="0"/>
              <a:pPr/>
              <a:t>25/01/2022</a:t>
            </a:fld>
            <a:r>
              <a:rPr lang="nl-BE"/>
              <a:t> | </a:t>
            </a:r>
            <a:fld id="{4FEC29A6-96D2-4855-B02C-489BA0EAE0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7"/>
          <p:cNvSpPr>
            <a:spLocks noGrp="1"/>
          </p:cNvSpPr>
          <p:nvPr>
            <p:ph sz="quarter" idx="16"/>
          </p:nvPr>
        </p:nvSpPr>
        <p:spPr>
          <a:xfrm>
            <a:off x="6383717" y="1841242"/>
            <a:ext cx="5424000" cy="3789091"/>
          </a:xfrm>
        </p:spPr>
        <p:txBody>
          <a:bodyPr/>
          <a:lstStyle>
            <a:lvl1pPr marL="288000" indent="-288000">
              <a:buClr>
                <a:schemeClr val="tx1">
                  <a:lumMod val="95000"/>
                  <a:lumOff val="5000"/>
                </a:schemeClr>
              </a:buClr>
              <a:buSzPct val="90000"/>
              <a:buFont typeface="Webdings" panose="05030102010509060703" pitchFamily="18" charset="2"/>
              <a:buChar char="4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76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FlandersArtSans-Regular" panose="00000500000000000000" pitchFamily="50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33" y="5535779"/>
            <a:ext cx="1659635" cy="94836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8" y="5900222"/>
            <a:ext cx="2044222" cy="9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921172" cy="126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424000" cy="801014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6000" y="1681163"/>
            <a:ext cx="5424000" cy="8028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2369" y="6057534"/>
            <a:ext cx="2803444" cy="384174"/>
          </a:xfrm>
          <a:prstGeom prst="rect">
            <a:avLst/>
          </a:prstGeom>
        </p:spPr>
        <p:txBody>
          <a:bodyPr anchor="ctr" anchorCtr="1"/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7DAD7678-3C6F-4DE1-A59F-12BC40F05B4C}" type="datetime1">
              <a:rPr lang="nl-BE" smtClean="0"/>
              <a:pPr/>
              <a:t>25/01/2022</a:t>
            </a:fld>
            <a:r>
              <a:rPr lang="nl-BE"/>
              <a:t> | </a:t>
            </a:r>
            <a:fld id="{4FEC29A6-96D2-4855-B02C-489BA0EAE0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Tijdelijke aanduiding voor inhoud 7"/>
          <p:cNvSpPr>
            <a:spLocks noGrp="1"/>
          </p:cNvSpPr>
          <p:nvPr>
            <p:ph sz="quarter" idx="15"/>
          </p:nvPr>
        </p:nvSpPr>
        <p:spPr>
          <a:xfrm>
            <a:off x="839788" y="2556000"/>
            <a:ext cx="5424001" cy="3132000"/>
          </a:xfrm>
        </p:spPr>
        <p:txBody>
          <a:bodyPr/>
          <a:lstStyle>
            <a:lvl1pPr marL="288000" indent="-288000">
              <a:buClr>
                <a:schemeClr val="tx1">
                  <a:lumMod val="95000"/>
                  <a:lumOff val="5000"/>
                </a:schemeClr>
              </a:buClr>
              <a:buSzPct val="90000"/>
              <a:buFont typeface="Webdings" panose="05030102010509060703" pitchFamily="18" charset="2"/>
              <a:buChar char="4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76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FlandersArtSans-Regular" panose="00000500000000000000" pitchFamily="50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13" name="Tijdelijke aanduiding voor inhoud 7"/>
          <p:cNvSpPr>
            <a:spLocks noGrp="1"/>
          </p:cNvSpPr>
          <p:nvPr>
            <p:ph sz="quarter" idx="16"/>
          </p:nvPr>
        </p:nvSpPr>
        <p:spPr>
          <a:xfrm>
            <a:off x="6336000" y="2556001"/>
            <a:ext cx="5424000" cy="3132000"/>
          </a:xfrm>
        </p:spPr>
        <p:txBody>
          <a:bodyPr/>
          <a:lstStyle>
            <a:lvl1pPr marL="288000" indent="-288000">
              <a:buClr>
                <a:schemeClr val="tx1">
                  <a:lumMod val="95000"/>
                  <a:lumOff val="5000"/>
                </a:schemeClr>
              </a:buClr>
              <a:buSzPct val="90000"/>
              <a:buFont typeface="Webdings" panose="05030102010509060703" pitchFamily="18" charset="2"/>
              <a:buChar char="4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76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FlandersArtSans-Regular" panose="00000500000000000000" pitchFamily="50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5" name="Afbeelding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33" y="5535779"/>
            <a:ext cx="1659635" cy="94836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8" y="5900222"/>
            <a:ext cx="2044222" cy="9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7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2369" y="6057534"/>
            <a:ext cx="2803444" cy="384174"/>
          </a:xfrm>
          <a:prstGeom prst="rect">
            <a:avLst/>
          </a:prstGeom>
        </p:spPr>
        <p:txBody>
          <a:bodyPr anchor="ctr" anchorCtr="1"/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7DAD7678-3C6F-4DE1-A59F-12BC40F05B4C}" type="datetime1">
              <a:rPr lang="nl-BE" smtClean="0"/>
              <a:pPr/>
              <a:t>25/01/2022</a:t>
            </a:fld>
            <a:r>
              <a:rPr lang="nl-BE"/>
              <a:t> | </a:t>
            </a:r>
            <a:fld id="{4FEC29A6-96D2-4855-B02C-489BA0EAE08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33" y="5535779"/>
            <a:ext cx="1659635" cy="9483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8" y="5900222"/>
            <a:ext cx="2044222" cy="9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79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3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39" y="2057400"/>
            <a:ext cx="3932237" cy="359460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2369" y="6057534"/>
            <a:ext cx="2803444" cy="384174"/>
          </a:xfrm>
          <a:prstGeom prst="rect">
            <a:avLst/>
          </a:prstGeom>
        </p:spPr>
        <p:txBody>
          <a:bodyPr anchor="ctr" anchorCtr="1"/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7DAD7678-3C6F-4DE1-A59F-12BC40F05B4C}" type="datetime1">
              <a:rPr lang="nl-BE" smtClean="0"/>
              <a:pPr/>
              <a:t>25/01/2022</a:t>
            </a:fld>
            <a:r>
              <a:rPr lang="nl-BE"/>
              <a:t> | </a:t>
            </a:r>
            <a:fld id="{4FEC29A6-96D2-4855-B02C-489BA0EAE082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7"/>
          <p:cNvSpPr>
            <a:spLocks noGrp="1"/>
          </p:cNvSpPr>
          <p:nvPr>
            <p:ph sz="quarter" idx="15"/>
          </p:nvPr>
        </p:nvSpPr>
        <p:spPr>
          <a:xfrm>
            <a:off x="4958035" y="457200"/>
            <a:ext cx="6794128" cy="5194800"/>
          </a:xfrm>
        </p:spPr>
        <p:txBody>
          <a:bodyPr/>
          <a:lstStyle>
            <a:lvl1pPr marL="288000" indent="-288000">
              <a:buClr>
                <a:schemeClr val="tx1">
                  <a:lumMod val="95000"/>
                  <a:lumOff val="5000"/>
                </a:schemeClr>
              </a:buClr>
              <a:buSzPct val="90000"/>
              <a:buFont typeface="Webdings" panose="05030102010509060703" pitchFamily="18" charset="2"/>
              <a:buChar char="4"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576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Wingdings" panose="05000000000000000000" pitchFamily="2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864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1152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1440000" indent="-288000"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FlandersArtSans-Regular" panose="00000500000000000000" pitchFamily="50" charset="0"/>
              <a:buChar char="−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33" y="5535779"/>
            <a:ext cx="1659635" cy="948363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8" y="5900222"/>
            <a:ext cx="2044222" cy="9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3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3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720001"/>
            <a:ext cx="6577771" cy="49320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39" y="2057401"/>
            <a:ext cx="3932237" cy="3594601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92369" y="6057534"/>
            <a:ext cx="2803444" cy="384174"/>
          </a:xfrm>
          <a:prstGeom prst="rect">
            <a:avLst/>
          </a:prstGeom>
        </p:spPr>
        <p:txBody>
          <a:bodyPr anchor="ctr" anchorCtr="1"/>
          <a:lstStyle>
            <a:lvl1pPr>
              <a:defRPr sz="1200">
                <a:solidFill>
                  <a:schemeClr val="tx2"/>
                </a:solidFill>
                <a:latin typeface="Calibri Light" panose="020F0302020204030204" pitchFamily="34" charset="0"/>
              </a:defRPr>
            </a:lvl1pPr>
          </a:lstStyle>
          <a:p>
            <a:fld id="{7DAD7678-3C6F-4DE1-A59F-12BC40F05B4C}" type="datetime1">
              <a:rPr lang="nl-BE" smtClean="0"/>
              <a:pPr/>
              <a:t>25/01/2022</a:t>
            </a:fld>
            <a:r>
              <a:rPr lang="nl-BE"/>
              <a:t> | </a:t>
            </a:r>
            <a:fld id="{4FEC29A6-96D2-4855-B02C-489BA0EAE082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133" y="5535779"/>
            <a:ext cx="1659635" cy="948363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78" y="5900222"/>
            <a:ext cx="2044222" cy="93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39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288000"/>
            <a:ext cx="11040535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1825625"/>
            <a:ext cx="11040535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88000" lvl="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12"/>
              </a:buBlip>
            </a:pPr>
            <a:r>
              <a:rPr lang="nl-NL" dirty="0"/>
              <a:t>Klik om de modelstijlen te bewerken</a:t>
            </a:r>
          </a:p>
          <a:p>
            <a:pPr marL="576000" lvl="1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13"/>
              </a:buBlip>
            </a:pPr>
            <a:r>
              <a:rPr lang="nl-NL" dirty="0"/>
              <a:t>Tweede niveau</a:t>
            </a:r>
          </a:p>
          <a:p>
            <a:pPr marL="864000" lvl="2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14"/>
              </a:buBlip>
            </a:pPr>
            <a:r>
              <a:rPr lang="nl-NL" dirty="0"/>
              <a:t>Derde niveau</a:t>
            </a:r>
          </a:p>
          <a:p>
            <a:pPr marL="1152000" lvl="3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15"/>
              </a:buBlip>
            </a:pPr>
            <a:r>
              <a:rPr lang="nl-NL" dirty="0"/>
              <a:t>Vierde niveau</a:t>
            </a:r>
          </a:p>
          <a:p>
            <a:pPr marL="1440000" lvl="4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12"/>
              </a:buBlip>
            </a:pPr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384000" cy="6858000"/>
          </a:xfrm>
          <a:prstGeom prst="rect">
            <a:avLst/>
          </a:prstGeom>
          <a:solidFill>
            <a:srgbClr val="A3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5" name="Rechthoek 4"/>
          <p:cNvSpPr/>
          <p:nvPr userDrawn="1"/>
        </p:nvSpPr>
        <p:spPr>
          <a:xfrm>
            <a:off x="0" y="0"/>
            <a:ext cx="38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89321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4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700" b="1" i="0" kern="1200" dirty="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l-NL" sz="2200" b="1" kern="1200" spc="0" dirty="0" smtClean="0">
          <a:solidFill>
            <a:schemeClr val="tx1">
              <a:lumMod val="95000"/>
              <a:lumOff val="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309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lang="nl-NL" sz="2200" kern="1200" spc="0" dirty="0" smtClean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lang="nl-NL" sz="2000" kern="1200" spc="0" dirty="0" smtClean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494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pc="0" dirty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pc="0" baseline="0" dirty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87" userDrawn="1">
          <p15:clr>
            <a:srgbClr val="F26B43"/>
          </p15:clr>
        </p15:guide>
        <p15:guide id="1" pos="7439" userDrawn="1">
          <p15:clr>
            <a:srgbClr val="F26B43"/>
          </p15:clr>
        </p15:guide>
        <p15:guide id="2" pos="484" userDrawn="1">
          <p15:clr>
            <a:srgbClr val="F26B43"/>
          </p15:clr>
        </p15:guide>
        <p15:guide id="3" orient="horz" pos="4133" userDrawn="1">
          <p15:clr>
            <a:srgbClr val="F26B43"/>
          </p15:clr>
        </p15:guide>
        <p15:guide id="4" pos="725" userDrawn="1">
          <p15:clr>
            <a:srgbClr val="F26B43"/>
          </p15:clr>
        </p15:guide>
        <p15:guide id="5" orient="horz" pos="1139" userDrawn="1">
          <p15:clr>
            <a:srgbClr val="F26B43"/>
          </p15:clr>
        </p15:guide>
        <p15:guide id="6" orient="horz" pos="35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1" y="317499"/>
            <a:ext cx="1104053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56567" y="6359528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7733" y="6356352"/>
            <a:ext cx="187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6933" y="6337303"/>
            <a:ext cx="134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B78A0-EAE8-43DC-8AB4-56AB459EB521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767999" y="1841242"/>
            <a:ext cx="11040884" cy="3789091"/>
          </a:xfrm>
          <a:prstGeom prst="rect">
            <a:avLst/>
          </a:prstGeom>
        </p:spPr>
        <p:txBody>
          <a:bodyPr lIns="0" tIns="0" rIns="0" bIns="0"/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5000"/>
                  <a:lumOff val="5000"/>
                </a:schemeClr>
              </a:buClr>
              <a:buSzPct val="90000"/>
              <a:buFont typeface="Webdings" panose="05030102010509060703" pitchFamily="18" charset="2"/>
              <a:buChar char="4"/>
              <a:defRPr lang="nl-NL" sz="2200" kern="1200" spc="0">
                <a:solidFill>
                  <a:schemeClr val="tx1">
                    <a:lumMod val="95000"/>
                    <a:lumOff val="5000"/>
                  </a:schemeClr>
                </a:solidFill>
                <a:latin typeface="FlandersArtSans-Bold" panose="00000800000000000000" pitchFamily="2" charset="0"/>
                <a:ea typeface="+mn-ea"/>
                <a:cs typeface="+mn-cs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Wingdings" panose="05000000000000000000" pitchFamily="2" charset="2"/>
              <a:buChar char="§"/>
              <a:defRPr lang="nl-NL" sz="22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Courier New" panose="02070309020205020404" pitchFamily="49" charset="0"/>
              <a:buChar char="o"/>
              <a:defRPr lang="nl-NL" sz="20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75000"/>
              <a:buFont typeface="Arial" panose="020B0604020202020204" pitchFamily="34" charset="0"/>
              <a:buChar char="•"/>
              <a:defRPr lang="en-US" sz="2000" kern="1200" spc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bg1">
                  <a:lumMod val="50000"/>
                </a:schemeClr>
              </a:buClr>
              <a:buSzPct val="90000"/>
              <a:buFont typeface="FlandersArtSans-Regular" panose="00000500000000000000" pitchFamily="50" charset="0"/>
              <a:buChar char="−"/>
              <a:defRPr lang="en-US" sz="2000" kern="1200" spc="0" baseline="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sz="2200"/>
              <a:t>Klik om de modelstijlen te bewerken</a:t>
            </a:r>
          </a:p>
          <a:p>
            <a:pPr lvl="1"/>
            <a:r>
              <a:rPr lang="nl-BE" sz="2200"/>
              <a:t>Tweede niveau</a:t>
            </a:r>
          </a:p>
          <a:p>
            <a:pPr lvl="2"/>
            <a:r>
              <a:rPr lang="nl-BE" sz="2000"/>
              <a:t>Derde niveau</a:t>
            </a:r>
          </a:p>
          <a:p>
            <a:pPr lvl="3"/>
            <a:r>
              <a:rPr lang="nl-BE" sz="2000"/>
              <a:t>Vierde niveau</a:t>
            </a:r>
          </a:p>
          <a:p>
            <a:pPr lvl="4"/>
            <a:r>
              <a:rPr lang="nl-BE" sz="2000"/>
              <a:t>Vijfde niveau</a:t>
            </a:r>
          </a:p>
          <a:p>
            <a:endParaRPr lang="nl-BE" sz="2200" dirty="0"/>
          </a:p>
        </p:txBody>
      </p:sp>
    </p:spTree>
    <p:extLst>
      <p:ext uri="{BB962C8B-B14F-4D97-AF65-F5344CB8AC3E}">
        <p14:creationId xmlns:p14="http://schemas.microsoft.com/office/powerpoint/2010/main" val="31213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700" b="0" i="0" kern="1200" dirty="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nl-NL" sz="2200" kern="1200" spc="0" dirty="0" smtClean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630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200" kern="1200" spc="0" dirty="0" smtClean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918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nl-NL" sz="2000" kern="1200" spc="0" dirty="0" smtClean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4949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pc="0" dirty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spc="0" baseline="0" dirty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241" userDrawn="1">
          <p15:clr>
            <a:srgbClr val="F26B43"/>
          </p15:clr>
        </p15:guide>
        <p15:guide id="3" pos="484" userDrawn="1">
          <p15:clr>
            <a:srgbClr val="F26B43"/>
          </p15:clr>
        </p15:guide>
        <p15:guide id="4" pos="7439" userDrawn="1">
          <p15:clr>
            <a:srgbClr val="F26B43"/>
          </p15:clr>
        </p15:guide>
        <p15:guide id="5" orient="horz" pos="41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hyperlink" Target="mailto:nieuwsbrief@ovam.be" TargetMode="External"/><Relationship Id="rId4" Type="http://schemas.openxmlformats.org/officeDocument/2006/relationships/hyperlink" Target="mailto:info@ovam.b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BE" sz="6000" b="1" dirty="0">
                <a:latin typeface="Calibri" panose="020F0502020204030204" pitchFamily="34" charset="0"/>
              </a:rPr>
              <a:t>Verkenne</a:t>
            </a:r>
            <a:r>
              <a:rPr lang="nl-BE" sz="6000" dirty="0"/>
              <a:t>nd bodemonderzoek </a:t>
            </a:r>
            <a:r>
              <a:rPr lang="nl-BE" sz="6000" dirty="0" err="1"/>
              <a:t>Branbantchrom</a:t>
            </a:r>
            <a:br>
              <a:rPr lang="nl-BE" sz="6000" dirty="0"/>
            </a:br>
            <a:endParaRPr lang="nl-BE" sz="6000" b="1" dirty="0">
              <a:latin typeface="Calibri" panose="020F0502020204030204" pitchFamily="34" charset="0"/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377464" y="3129604"/>
            <a:ext cx="5884125" cy="2078004"/>
          </a:xfrm>
        </p:spPr>
        <p:txBody>
          <a:bodyPr/>
          <a:lstStyle/>
          <a:p>
            <a:endParaRPr lang="nl-BE" sz="3200" b="1" dirty="0">
              <a:latin typeface="Calibri" panose="020F0502020204030204" pitchFamily="34" charset="0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3"/>
          </p:nvPr>
        </p:nvSpPr>
        <p:spPr>
          <a:xfrm>
            <a:off x="575479" y="4809402"/>
            <a:ext cx="5488097" cy="506412"/>
          </a:xfrm>
        </p:spPr>
        <p:txBody>
          <a:bodyPr/>
          <a:lstStyle/>
          <a:p>
            <a:r>
              <a:rPr lang="nl-BE" dirty="0">
                <a:latin typeface="Calibri" panose="020F0502020204030204" pitchFamily="34" charset="0"/>
              </a:rPr>
              <a:t>Sam Fonteyne</a:t>
            </a:r>
          </a:p>
          <a:p>
            <a:r>
              <a:rPr lang="nl-BE" dirty="0"/>
              <a:t>OVAM – afdeling Bodembeheer</a:t>
            </a:r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86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/>
              <a:t>Bodemsanering</a:t>
            </a:r>
            <a:endParaRPr lang="nl-BE" dirty="0">
              <a:solidFill>
                <a:schemeClr val="bg2"/>
              </a:solidFill>
              <a:latin typeface="Flanders Art Sans Bold" panose="00000800000000000000" pitchFamily="50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768351" y="1808164"/>
            <a:ext cx="11040533" cy="4633544"/>
          </a:xfrm>
        </p:spPr>
        <p:txBody>
          <a:bodyPr>
            <a:normAutofit/>
          </a:bodyPr>
          <a:lstStyle/>
          <a:p>
            <a:r>
              <a:rPr lang="nl-BE" dirty="0"/>
              <a:t>wat indien na BBO bodemsanering nodig is?</a:t>
            </a:r>
          </a:p>
          <a:p>
            <a:pPr lvl="1"/>
            <a:r>
              <a:rPr lang="nl-BE" sz="1800" dirty="0"/>
              <a:t>bodemsaneringsproject (BSP)</a:t>
            </a:r>
          </a:p>
          <a:p>
            <a:pPr lvl="2"/>
            <a:r>
              <a:rPr lang="nl-BE" sz="1800" dirty="0"/>
              <a:t>bepalen saneringstechniek (ontgraven + bemalen, ….)</a:t>
            </a:r>
          </a:p>
          <a:p>
            <a:pPr lvl="2"/>
            <a:r>
              <a:rPr lang="nl-BE" sz="1800" dirty="0"/>
              <a:t>randvoorwaarden</a:t>
            </a:r>
          </a:p>
          <a:p>
            <a:pPr lvl="2"/>
            <a:r>
              <a:rPr lang="nl-BE" sz="1800" dirty="0"/>
              <a:t>BATNEEC-principe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bodemsaneringswerken (BSW)</a:t>
            </a:r>
          </a:p>
          <a:p>
            <a:pPr lvl="2"/>
            <a:r>
              <a:rPr lang="nl-BE" sz="1800" dirty="0"/>
              <a:t>effectieve uitvoering werken + opvolging resultaten (monitoring)</a:t>
            </a:r>
          </a:p>
          <a:p>
            <a:pPr lvl="1"/>
            <a:endParaRPr lang="nl-BE" sz="1800" dirty="0"/>
          </a:p>
          <a:p>
            <a:pPr lvl="1"/>
            <a:r>
              <a:rPr lang="nl-BE" sz="1800" dirty="0"/>
              <a:t>eindevaluatieonderzoek (EEO)</a:t>
            </a:r>
          </a:p>
          <a:p>
            <a:pPr lvl="2"/>
            <a:r>
              <a:rPr lang="nl-BE" sz="1800" dirty="0"/>
              <a:t>doelstelling gehaald?</a:t>
            </a:r>
          </a:p>
          <a:p>
            <a:pPr lvl="2"/>
            <a:r>
              <a:rPr lang="nl-BE" sz="1800" dirty="0"/>
              <a:t>restverontreiniging</a:t>
            </a:r>
          </a:p>
          <a:p>
            <a:pPr lvl="1"/>
            <a:r>
              <a:rPr lang="nl-BE" sz="1800" dirty="0"/>
              <a:t>eindverklaring (EV)</a:t>
            </a:r>
          </a:p>
          <a:p>
            <a:pPr lvl="2"/>
            <a:r>
              <a:rPr lang="nl-BE" sz="1800" dirty="0"/>
              <a:t>afsluiten dossier door OVAM</a:t>
            </a:r>
          </a:p>
          <a:p>
            <a:pPr lvl="3"/>
            <a:endParaRPr lang="nl-BE" dirty="0">
              <a:latin typeface="Calibri" panose="020F0502020204030204" pitchFamily="34" charset="0"/>
            </a:endParaRPr>
          </a:p>
          <a:p>
            <a:pPr lvl="1"/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78-3C6F-4DE1-A59F-12BC40F05B4C}" type="datetime1">
              <a:rPr lang="nl-BE" smtClean="0">
                <a:latin typeface="Calibri Light" panose="020F0302020204030204" pitchFamily="34" charset="0"/>
              </a:rPr>
              <a:pPr/>
              <a:t>25/01/2022</a:t>
            </a:fld>
            <a:r>
              <a:rPr lang="nl-BE" dirty="0">
                <a:latin typeface="Calibri Light" panose="020F0302020204030204" pitchFamily="34" charset="0"/>
              </a:rPr>
              <a:t> | </a:t>
            </a:r>
            <a:fld id="{4FEC29A6-96D2-4855-B02C-489BA0EAE082}" type="slidenum">
              <a:rPr lang="nl-BE" smtClean="0">
                <a:latin typeface="Calibri Light" panose="020F0302020204030204" pitchFamily="34" charset="0"/>
              </a:rPr>
              <a:pPr/>
              <a:t>10</a:t>
            </a:fld>
            <a:endParaRPr lang="nl-B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86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3836" y="609738"/>
            <a:ext cx="6495319" cy="1358400"/>
          </a:xfrm>
        </p:spPr>
        <p:txBody>
          <a:bodyPr>
            <a:normAutofit/>
          </a:bodyPr>
          <a:lstStyle/>
          <a:p>
            <a:r>
              <a:rPr lang="nl-BE" b="1" dirty="0">
                <a:latin typeface="Calibri" panose="020F0502020204030204" pitchFamily="34" charset="0"/>
              </a:rPr>
              <a:t>Dank voor uw aandacht</a:t>
            </a:r>
            <a:br>
              <a:rPr lang="nl-BE" b="1" dirty="0">
                <a:latin typeface="Calibri" panose="020F0502020204030204" pitchFamily="34" charset="0"/>
              </a:rPr>
            </a:br>
            <a:r>
              <a:rPr lang="nl-BE" b="1" dirty="0">
                <a:latin typeface="Calibri" panose="020F0502020204030204" pitchFamily="34" charset="0"/>
              </a:rPr>
              <a:t>Zijn er nog vragen?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1625C331-0CD3-4569-8BB2-CE77F0C72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3836" y="2072638"/>
            <a:ext cx="6757306" cy="3348448"/>
          </a:xfrm>
        </p:spPr>
        <p:txBody>
          <a:bodyPr>
            <a:normAutofit fontScale="85000" lnSpcReduction="20000"/>
          </a:bodyPr>
          <a:lstStyle/>
          <a:p>
            <a:r>
              <a:rPr lang="nl-BE" sz="2600" dirty="0">
                <a:cs typeface="Calibri" panose="020F0502020204030204" pitchFamily="34" charset="0"/>
              </a:rPr>
              <a:t>Vlaamse overheid</a:t>
            </a:r>
          </a:p>
          <a:p>
            <a:r>
              <a:rPr lang="nl-BE" sz="2600" dirty="0">
                <a:cs typeface="Calibri" panose="020F0502020204030204" pitchFamily="34" charset="0"/>
              </a:rPr>
              <a:t>Openbare Vlaamse Afvalstoffenmaatschappij</a:t>
            </a:r>
          </a:p>
          <a:p>
            <a:r>
              <a:rPr lang="nl-BE" sz="2600" dirty="0">
                <a:cs typeface="Calibri" panose="020F0502020204030204" pitchFamily="34" charset="0"/>
              </a:rPr>
              <a:t>Stationsstraat 110 - 2800 Mechelen</a:t>
            </a:r>
          </a:p>
          <a:p>
            <a:r>
              <a:rPr lang="nl-BE" sz="2600" dirty="0">
                <a:cs typeface="Calibri" panose="020F0502020204030204" pitchFamily="34" charset="0"/>
              </a:rPr>
              <a:t>T 015 284 284</a:t>
            </a:r>
          </a:p>
          <a:p>
            <a:r>
              <a:rPr lang="nl-BE" sz="2600" dirty="0">
                <a:cs typeface="Calibri" panose="020F0502020204030204" pitchFamily="34" charset="0"/>
              </a:rPr>
              <a:t>www.ovam.be</a:t>
            </a:r>
          </a:p>
          <a:p>
            <a:r>
              <a:rPr lang="nl-BE" sz="2600" dirty="0"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info@ovam.be</a:t>
            </a:r>
            <a:br>
              <a:rPr lang="nl-BE" sz="2600" dirty="0">
                <a:cs typeface="Calibri" panose="020F0502020204030204" pitchFamily="34" charset="0"/>
              </a:rPr>
            </a:br>
            <a:endParaRPr lang="nl-BE" sz="2600" dirty="0">
              <a:cs typeface="Calibri" panose="020F0502020204030204" pitchFamily="34" charset="0"/>
            </a:endParaRPr>
          </a:p>
          <a:p>
            <a:r>
              <a:rPr lang="nl-BE" sz="2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Blijft u graag op de hoogte? </a:t>
            </a:r>
          </a:p>
          <a:p>
            <a:r>
              <a:rPr lang="nl-BE" sz="2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Schrijf u in voor onze nieuwsbrief </a:t>
            </a:r>
            <a:br>
              <a:rPr lang="nl-BE" sz="2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lang="nl-BE" sz="2600" u="sng" dirty="0">
                <a:effectLst/>
                <a:ea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nieuwsbrief@ovam.be</a:t>
            </a:r>
            <a:r>
              <a:rPr lang="nl-BE" sz="2600" u="sng" dirty="0"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nl-BE" sz="26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dirty="0">
              <a:latin typeface="Calibri" panose="020F0502020204030204" pitchFamily="34" charset="0"/>
            </a:endParaRP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6071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600" dirty="0"/>
              <a:t>Openbare Vlaamse Afvalstoffenmaatschappij (OVAM)</a:t>
            </a:r>
            <a:endParaRPr lang="nl-BE" sz="3600" dirty="0">
              <a:solidFill>
                <a:schemeClr val="bg2"/>
              </a:solidFill>
              <a:latin typeface="Flanders Art Sans Bold" panose="00000800000000000000" pitchFamily="50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dirty="0"/>
              <a:t>De OVAM is bevoegd voor:</a:t>
            </a:r>
          </a:p>
          <a:p>
            <a:pPr lvl="1"/>
            <a:r>
              <a:rPr lang="nl-BE" dirty="0"/>
              <a:t>afvalstoffenbeheer</a:t>
            </a:r>
          </a:p>
          <a:p>
            <a:pPr lvl="1"/>
            <a:r>
              <a:rPr lang="nl-BE" dirty="0"/>
              <a:t>materialenbeheer</a:t>
            </a:r>
          </a:p>
          <a:p>
            <a:pPr lvl="1"/>
            <a:r>
              <a:rPr lang="nl-BE" dirty="0"/>
              <a:t>bodembeheer</a:t>
            </a:r>
          </a:p>
          <a:p>
            <a:endParaRPr lang="nl-BE" dirty="0"/>
          </a:p>
          <a:p>
            <a:r>
              <a:rPr lang="nl-BE" dirty="0"/>
              <a:t>Duidelijke doelstellingen</a:t>
            </a:r>
          </a:p>
          <a:p>
            <a:pPr lvl="1"/>
            <a:r>
              <a:rPr lang="nl-BE" dirty="0"/>
              <a:t>afvalberg verkleinen</a:t>
            </a:r>
          </a:p>
          <a:p>
            <a:pPr lvl="1"/>
            <a:r>
              <a:rPr lang="nl-BE" dirty="0"/>
              <a:t>afval hergebruiken of recycleren</a:t>
            </a:r>
          </a:p>
          <a:p>
            <a:pPr lvl="1"/>
            <a:r>
              <a:rPr lang="nl-BE" dirty="0"/>
              <a:t>afval milieuvriendelijk herwerken</a:t>
            </a:r>
          </a:p>
          <a:p>
            <a:pPr lvl="1"/>
            <a:r>
              <a:rPr lang="nl-BE" dirty="0"/>
              <a:t>omslag/overgang naar kringloopeconomie inzetten</a:t>
            </a:r>
          </a:p>
          <a:p>
            <a:pPr lvl="1"/>
            <a:r>
              <a:rPr lang="nl-BE" dirty="0"/>
              <a:t>onderzoek naar en saneren van verontreinigde gronden</a:t>
            </a:r>
          </a:p>
          <a:p>
            <a:pPr lvl="1"/>
            <a:r>
              <a:rPr lang="nl-BE" dirty="0"/>
              <a:t>voorkomen van nieuwe bodemverontreiniging (preventie)</a:t>
            </a:r>
          </a:p>
          <a:p>
            <a:endParaRPr lang="nl-BE" dirty="0"/>
          </a:p>
          <a:p>
            <a:pPr lvl="2"/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78-3C6F-4DE1-A59F-12BC40F05B4C}" type="datetime1">
              <a:rPr lang="nl-BE" smtClean="0">
                <a:latin typeface="Calibri Light" panose="020F0302020204030204" pitchFamily="34" charset="0"/>
              </a:rPr>
              <a:pPr/>
              <a:t>25/01/2022</a:t>
            </a:fld>
            <a:r>
              <a:rPr lang="nl-BE" dirty="0">
                <a:latin typeface="Calibri Light" panose="020F0302020204030204" pitchFamily="34" charset="0"/>
              </a:rPr>
              <a:t> | </a:t>
            </a:r>
            <a:fld id="{4FEC29A6-96D2-4855-B02C-489BA0EAE082}" type="slidenum">
              <a:rPr lang="nl-BE" smtClean="0">
                <a:latin typeface="Calibri Light" panose="020F0302020204030204" pitchFamily="34" charset="0"/>
              </a:rPr>
              <a:pPr/>
              <a:t>2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4344E5B-746F-48EF-BC60-C2FB39BF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20" y="1707495"/>
            <a:ext cx="4458827" cy="29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82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2"/>
                </a:solidFill>
                <a:latin typeface="Flanders Art Sans Bold" panose="00000800000000000000" pitchFamily="50" charset="0"/>
              </a:rPr>
              <a:t>PFAS-verdachte activiteiten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nl-BE" dirty="0"/>
              <a:t>PFAS-houdend blusschuim (brandweer)</a:t>
            </a:r>
            <a:endParaRPr lang="nl-BE" b="1" dirty="0">
              <a:latin typeface="Calibri" panose="020F0502020204030204" pitchFamily="34" charset="0"/>
            </a:endParaRPr>
          </a:p>
          <a:p>
            <a:pPr lvl="1"/>
            <a:r>
              <a:rPr lang="nl-BE" dirty="0"/>
              <a:t>h</a:t>
            </a:r>
            <a:r>
              <a:rPr lang="nl-BE" dirty="0">
                <a:latin typeface="Calibri" panose="020F0502020204030204" pitchFamily="34" charset="0"/>
              </a:rPr>
              <a:t>uidige en voormalige brandweerkazernes</a:t>
            </a:r>
          </a:p>
          <a:p>
            <a:pPr lvl="1"/>
            <a:r>
              <a:rPr lang="nl-BE" dirty="0"/>
              <a:t>brandweeroefenterreinen</a:t>
            </a:r>
          </a:p>
          <a:p>
            <a:pPr lvl="1"/>
            <a:r>
              <a:rPr lang="nl-BE" dirty="0"/>
              <a:t>b</a:t>
            </a:r>
            <a:r>
              <a:rPr lang="nl-BE" dirty="0">
                <a:latin typeface="Calibri" panose="020F0502020204030204" pitchFamily="34" charset="0"/>
              </a:rPr>
              <a:t>randen met gebruik van blusschuim</a:t>
            </a:r>
          </a:p>
          <a:p>
            <a:pPr lvl="1"/>
            <a:endParaRPr lang="nl-BE" dirty="0"/>
          </a:p>
          <a:p>
            <a:r>
              <a:rPr lang="nl-BE" dirty="0">
                <a:latin typeface="Calibri" panose="020F0502020204030204" pitchFamily="34" charset="0"/>
              </a:rPr>
              <a:t>PFAS in de industrie</a:t>
            </a:r>
          </a:p>
          <a:p>
            <a:pPr lvl="1"/>
            <a:r>
              <a:rPr lang="nl-BE" dirty="0">
                <a:latin typeface="Calibri" panose="020F0502020204030204" pitchFamily="34" charset="0"/>
              </a:rPr>
              <a:t>PFAS-productie (Vlaanderen: alleen 3M)</a:t>
            </a:r>
          </a:p>
          <a:p>
            <a:pPr lvl="1"/>
            <a:r>
              <a:rPr lang="nl-BE" dirty="0">
                <a:latin typeface="Calibri" panose="020F0502020204030204" pitchFamily="34" charset="0"/>
              </a:rPr>
              <a:t>PFAS-gebruik</a:t>
            </a:r>
          </a:p>
          <a:p>
            <a:pPr lvl="2"/>
            <a:r>
              <a:rPr lang="nl-BE" dirty="0"/>
              <a:t>t</a:t>
            </a:r>
            <a:r>
              <a:rPr lang="nl-BE" dirty="0">
                <a:latin typeface="Calibri" panose="020F0502020204030204" pitchFamily="34" charset="0"/>
              </a:rPr>
              <a:t>eflon: Dupont/</a:t>
            </a:r>
            <a:r>
              <a:rPr lang="nl-BE" dirty="0" err="1">
                <a:latin typeface="Calibri" panose="020F0502020204030204" pitchFamily="34" charset="0"/>
              </a:rPr>
              <a:t>Chemours</a:t>
            </a:r>
            <a:r>
              <a:rPr lang="nl-BE" dirty="0">
                <a:latin typeface="Calibri" panose="020F0502020204030204" pitchFamily="34" charset="0"/>
              </a:rPr>
              <a:t>  (Mechelen-zuid)</a:t>
            </a:r>
            <a:endParaRPr lang="nl-BE" dirty="0"/>
          </a:p>
          <a:p>
            <a:pPr lvl="2"/>
            <a:r>
              <a:rPr lang="nl-BE" dirty="0"/>
              <a:t>p</a:t>
            </a:r>
            <a:r>
              <a:rPr lang="nl-BE" dirty="0">
                <a:latin typeface="Calibri" panose="020F0502020204030204" pitchFamily="34" charset="0"/>
              </a:rPr>
              <a:t>apierindustrie (broodzakken, bakpapier,…)</a:t>
            </a:r>
          </a:p>
          <a:p>
            <a:pPr lvl="2"/>
            <a:r>
              <a:rPr lang="nl-BE" dirty="0"/>
              <a:t>t</a:t>
            </a:r>
            <a:r>
              <a:rPr lang="nl-BE" dirty="0">
                <a:latin typeface="Calibri" panose="020F0502020204030204" pitchFamily="34" charset="0"/>
              </a:rPr>
              <a:t>extielindustrie (tapijttegels,…)</a:t>
            </a:r>
          </a:p>
          <a:p>
            <a:pPr lvl="2"/>
            <a:r>
              <a:rPr lang="nl-BE" dirty="0" err="1"/>
              <a:t>chromage</a:t>
            </a:r>
            <a:r>
              <a:rPr lang="nl-BE" dirty="0"/>
              <a:t> (chroom, nikkel, koper, brons,: gebruik als ‘</a:t>
            </a:r>
            <a:r>
              <a:rPr lang="nl-BE" dirty="0" err="1"/>
              <a:t>surpressant</a:t>
            </a:r>
            <a:r>
              <a:rPr lang="nl-BE" dirty="0"/>
              <a:t>’ (blootstelling verminderen)</a:t>
            </a:r>
          </a:p>
          <a:p>
            <a:pPr lvl="2"/>
            <a:r>
              <a:rPr lang="nl-BE" dirty="0" err="1"/>
              <a:t>Fotoindustrie</a:t>
            </a:r>
            <a:r>
              <a:rPr lang="nl-BE" dirty="0"/>
              <a:t>								</a:t>
            </a:r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78-3C6F-4DE1-A59F-12BC40F05B4C}" type="datetime1">
              <a:rPr lang="nl-BE" smtClean="0">
                <a:latin typeface="Calibri Light" panose="020F0302020204030204" pitchFamily="34" charset="0"/>
              </a:rPr>
              <a:pPr/>
              <a:t>25/01/2022</a:t>
            </a:fld>
            <a:r>
              <a:rPr lang="nl-BE" dirty="0">
                <a:latin typeface="Calibri Light" panose="020F0302020204030204" pitchFamily="34" charset="0"/>
              </a:rPr>
              <a:t> | </a:t>
            </a:r>
            <a:fld id="{4FEC29A6-96D2-4855-B02C-489BA0EAE082}" type="slidenum">
              <a:rPr lang="nl-BE" smtClean="0">
                <a:latin typeface="Calibri Light" panose="020F0302020204030204" pitchFamily="34" charset="0"/>
              </a:rPr>
              <a:pPr/>
              <a:t>3</a:t>
            </a:fld>
            <a:endParaRPr lang="nl-B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565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2"/>
                </a:solidFill>
                <a:latin typeface="Flanders Art Sans Bold" panose="00000800000000000000" pitchFamily="50" charset="0"/>
              </a:rPr>
              <a:t>Inventarisatie PFAS-verdachte activiteiten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lvl="0"/>
            <a:r>
              <a:rPr lang="nl-BE" dirty="0"/>
              <a:t>Juli 2021: oproep OVAM naar gemeenten</a:t>
            </a:r>
          </a:p>
          <a:p>
            <a:pPr lvl="1"/>
            <a:r>
              <a:rPr lang="nl-BE" dirty="0"/>
              <a:t>snelle reactie Mechelen</a:t>
            </a:r>
          </a:p>
          <a:p>
            <a:pPr lvl="1"/>
            <a:r>
              <a:rPr lang="nl-BE" dirty="0"/>
              <a:t>i</a:t>
            </a:r>
            <a:r>
              <a:rPr lang="nl-BE" dirty="0">
                <a:latin typeface="Calibri" panose="020F0502020204030204" pitchFamily="34" charset="0"/>
              </a:rPr>
              <a:t>nventaris: 800 sites </a:t>
            </a:r>
          </a:p>
          <a:p>
            <a:pPr lvl="1"/>
            <a:r>
              <a:rPr lang="nl-BE" dirty="0"/>
              <a:t>verkennende bodemonderzoeken (VBO)</a:t>
            </a:r>
          </a:p>
          <a:p>
            <a:pPr lvl="1"/>
            <a:r>
              <a:rPr lang="nl-BE" dirty="0"/>
              <a:t>in opdracht van OVAM</a:t>
            </a:r>
          </a:p>
          <a:p>
            <a:pPr lvl="2"/>
            <a:r>
              <a:rPr lang="nl-BE" dirty="0"/>
              <a:t>f</a:t>
            </a:r>
            <a:r>
              <a:rPr lang="nl-BE" dirty="0">
                <a:latin typeface="Calibri" panose="020F0502020204030204" pitchFamily="34" charset="0"/>
              </a:rPr>
              <a:t>ocus op</a:t>
            </a:r>
            <a:r>
              <a:rPr lang="nl-BE" dirty="0"/>
              <a:t>:</a:t>
            </a:r>
          </a:p>
          <a:p>
            <a:pPr lvl="3"/>
            <a:r>
              <a:rPr lang="nl-BE" dirty="0"/>
              <a:t>n</a:t>
            </a:r>
            <a:r>
              <a:rPr lang="nl-BE" dirty="0">
                <a:latin typeface="Calibri" panose="020F0502020204030204" pitchFamily="34" charset="0"/>
              </a:rPr>
              <a:t>abijheid woningen</a:t>
            </a:r>
          </a:p>
          <a:p>
            <a:pPr lvl="3"/>
            <a:r>
              <a:rPr lang="nl-BE" dirty="0">
                <a:latin typeface="Calibri" panose="020F0502020204030204" pitchFamily="34" charset="0"/>
              </a:rPr>
              <a:t>gevoelige receptoren (scholen, kinderdagverblijven, speelpleinen,…)</a:t>
            </a:r>
          </a:p>
          <a:p>
            <a:pPr lvl="3"/>
            <a:r>
              <a:rPr lang="nl-BE" dirty="0">
                <a:latin typeface="Calibri" panose="020F0502020204030204" pitchFamily="34" charset="0"/>
              </a:rPr>
              <a:t>PFAS-houdend blusschuim</a:t>
            </a:r>
          </a:p>
          <a:p>
            <a:pPr lvl="3"/>
            <a:endParaRPr lang="nl-BE" dirty="0">
              <a:latin typeface="Calibri" panose="020F0502020204030204" pitchFamily="34" charset="0"/>
            </a:endParaRPr>
          </a:p>
          <a:p>
            <a:pPr lvl="1"/>
            <a:r>
              <a:rPr lang="nl-BE" dirty="0">
                <a:latin typeface="Calibri" panose="020F0502020204030204" pitchFamily="34" charset="0"/>
              </a:rPr>
              <a:t>4000 andere potentiële sites: inventarisatie lopende</a:t>
            </a:r>
          </a:p>
          <a:p>
            <a:pPr lvl="1"/>
            <a:endParaRPr lang="nl-BE" dirty="0"/>
          </a:p>
          <a:p>
            <a:pPr lvl="1"/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78-3C6F-4DE1-A59F-12BC40F05B4C}" type="datetime1">
              <a:rPr lang="nl-BE" smtClean="0">
                <a:latin typeface="Calibri Light" panose="020F0302020204030204" pitchFamily="34" charset="0"/>
              </a:rPr>
              <a:pPr/>
              <a:t>25/01/2022</a:t>
            </a:fld>
            <a:r>
              <a:rPr lang="nl-BE" dirty="0">
                <a:latin typeface="Calibri Light" panose="020F0302020204030204" pitchFamily="34" charset="0"/>
              </a:rPr>
              <a:t> | </a:t>
            </a:r>
            <a:fld id="{4FEC29A6-96D2-4855-B02C-489BA0EAE082}" type="slidenum">
              <a:rPr lang="nl-BE" smtClean="0">
                <a:latin typeface="Calibri Light" panose="020F0302020204030204" pitchFamily="34" charset="0"/>
              </a:rPr>
              <a:pPr/>
              <a:t>4</a:t>
            </a:fld>
            <a:endParaRPr lang="nl-B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4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chemeClr val="bg2"/>
                </a:solidFill>
                <a:latin typeface="Flanders Art Sans Bold" panose="00000800000000000000" pitchFamily="50" charset="0"/>
              </a:rPr>
              <a:t>Inhoud verkennend bodemonderzoek (VBO)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>
                <a:latin typeface="+mj-lt"/>
              </a:rPr>
              <a:t>Beperkt historisch onderzoek</a:t>
            </a:r>
          </a:p>
          <a:p>
            <a:pPr lvl="1"/>
            <a:r>
              <a:rPr lang="nl-BE" dirty="0">
                <a:latin typeface="+mj-lt"/>
              </a:rPr>
              <a:t>bepalen locatie verdachte zones</a:t>
            </a:r>
          </a:p>
          <a:p>
            <a:r>
              <a:rPr lang="nl-BE" dirty="0">
                <a:latin typeface="+mj-lt"/>
              </a:rPr>
              <a:t>Uitvoering veldwerk</a:t>
            </a:r>
          </a:p>
          <a:p>
            <a:pPr lvl="1"/>
            <a:r>
              <a:rPr lang="nl-BE" dirty="0">
                <a:latin typeface="+mn-lt"/>
              </a:rPr>
              <a:t>boringen: vaste deel van de aarde</a:t>
            </a:r>
          </a:p>
          <a:p>
            <a:pPr lvl="1"/>
            <a:r>
              <a:rPr lang="nl-BE" dirty="0">
                <a:latin typeface="+mn-lt"/>
              </a:rPr>
              <a:t>peilbuizen: grondwater</a:t>
            </a:r>
          </a:p>
          <a:p>
            <a:r>
              <a:rPr lang="nl-BE" dirty="0">
                <a:latin typeface="+mj-lt"/>
              </a:rPr>
              <a:t>Ter hoogte van de verdachte zones (PFAS-gebruik)</a:t>
            </a:r>
          </a:p>
          <a:p>
            <a:r>
              <a:rPr lang="nl-BE" dirty="0">
                <a:latin typeface="+mj-lt"/>
              </a:rPr>
              <a:t>Inschatting mogelijke blootstelling omgeving</a:t>
            </a:r>
          </a:p>
          <a:p>
            <a:r>
              <a:rPr lang="nl-BE" sz="2000" dirty="0">
                <a:latin typeface="+mj-lt"/>
              </a:rPr>
              <a:t>Uitspraak:</a:t>
            </a:r>
          </a:p>
          <a:p>
            <a:pPr lvl="1"/>
            <a:r>
              <a:rPr lang="nl-BE" dirty="0">
                <a:latin typeface="+mn-lt"/>
              </a:rPr>
              <a:t>bodemverontreiniging aanwezig?</a:t>
            </a:r>
          </a:p>
          <a:p>
            <a:pPr lvl="1"/>
            <a:r>
              <a:rPr lang="nl-BE" dirty="0">
                <a:latin typeface="+mn-lt"/>
              </a:rPr>
              <a:t>noodzaak tot verder onderzoek?</a:t>
            </a:r>
          </a:p>
          <a:p>
            <a:pPr lvl="1"/>
            <a:r>
              <a:rPr lang="nl-BE" dirty="0">
                <a:latin typeface="+mn-lt"/>
              </a:rPr>
              <a:t>bij noodzaak verder onderzoek: bepaling prioriteit</a:t>
            </a:r>
          </a:p>
          <a:p>
            <a:pPr lvl="1"/>
            <a:r>
              <a:rPr lang="nl-BE" dirty="0">
                <a:latin typeface="+mn-lt"/>
              </a:rPr>
              <a:t>No </a:t>
            </a:r>
            <a:r>
              <a:rPr lang="nl-BE" dirty="0" err="1">
                <a:latin typeface="+mn-lt"/>
              </a:rPr>
              <a:t>Regret</a:t>
            </a:r>
            <a:r>
              <a:rPr lang="nl-BE" dirty="0">
                <a:latin typeface="+mn-lt"/>
              </a:rPr>
              <a:t> Maatregelen nodig?</a:t>
            </a:r>
          </a:p>
          <a:p>
            <a:r>
              <a:rPr lang="nl-BE" dirty="0">
                <a:latin typeface="+mj-lt"/>
              </a:rPr>
              <a:t> </a:t>
            </a:r>
          </a:p>
          <a:p>
            <a:pPr lvl="3"/>
            <a:endParaRPr lang="nl-BE" dirty="0">
              <a:latin typeface="Calibri" panose="020F0502020204030204" pitchFamily="34" charset="0"/>
            </a:endParaRPr>
          </a:p>
          <a:p>
            <a:pPr lvl="1"/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78-3C6F-4DE1-A59F-12BC40F05B4C}" type="datetime1">
              <a:rPr lang="nl-BE" smtClean="0">
                <a:latin typeface="Calibri Light" panose="020F0302020204030204" pitchFamily="34" charset="0"/>
              </a:rPr>
              <a:pPr/>
              <a:t>25/01/2022</a:t>
            </a:fld>
            <a:r>
              <a:rPr lang="nl-BE" dirty="0">
                <a:latin typeface="Calibri Light" panose="020F0302020204030204" pitchFamily="34" charset="0"/>
              </a:rPr>
              <a:t> | </a:t>
            </a:r>
            <a:fld id="{4FEC29A6-96D2-4855-B02C-489BA0EAE082}" type="slidenum">
              <a:rPr lang="nl-BE" smtClean="0">
                <a:latin typeface="Calibri Light" panose="020F0302020204030204" pitchFamily="34" charset="0"/>
              </a:rPr>
              <a:pPr/>
              <a:t>5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16B40F-C579-412D-A95D-57A430358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947" y="1340219"/>
            <a:ext cx="2502813" cy="3193361"/>
          </a:xfrm>
          <a:prstGeom prst="rect">
            <a:avLst/>
          </a:prstGeom>
        </p:spPr>
      </p:pic>
      <p:pic>
        <p:nvPicPr>
          <p:cNvPr id="6" name="Picture 2" descr="peilbuis">
            <a:extLst>
              <a:ext uri="{FF2B5EF4-FFF2-40B4-BE49-F238E27FC236}">
                <a16:creationId xmlns:a16="http://schemas.microsoft.com/office/drawing/2014/main" id="{C9C3A10E-110D-4E08-82C5-274DC9C6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879" y="3982899"/>
            <a:ext cx="3637682" cy="273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3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A3EEF1-9466-4F4A-A020-2FB09629D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471AEB-016E-4DD3-A5E2-9C58AC3F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DAD7678-3C6F-4DE1-A59F-12BC40F05B4C}" type="datetime1">
              <a:rPr lang="nl-BE" smtClean="0"/>
              <a:pPr>
                <a:spcAft>
                  <a:spcPts val="600"/>
                </a:spcAft>
              </a:pPr>
              <a:t>25/01/2022</a:t>
            </a:fld>
            <a:r>
              <a:rPr lang="nl-BE"/>
              <a:t> | </a:t>
            </a:r>
            <a:fld id="{4FEC29A6-96D2-4855-B02C-489BA0EAE082}" type="slidenum">
              <a:rPr lang="nl-BE" smtClean="0"/>
              <a:pPr>
                <a:spcAft>
                  <a:spcPts val="600"/>
                </a:spcAft>
              </a:pPr>
              <a:t>6</a:t>
            </a:fld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E3CA28-6CD5-4498-B84B-19595182D7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39" y="219047"/>
            <a:ext cx="9106250" cy="6419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2946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Resultaten VBO</a:t>
            </a:r>
            <a:endParaRPr lang="nl-BE" dirty="0">
              <a:solidFill>
                <a:schemeClr val="bg2"/>
              </a:solidFill>
              <a:latin typeface="Flanders Art Sans Bold" panose="00000800000000000000" pitchFamily="50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768351" y="1808164"/>
            <a:ext cx="11040533" cy="4076442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Vaste deel van de aarde</a:t>
            </a:r>
          </a:p>
          <a:p>
            <a:pPr lvl="1"/>
            <a:r>
              <a:rPr lang="nl-BE" dirty="0"/>
              <a:t>verhogingen voor PFOS </a:t>
            </a:r>
          </a:p>
          <a:p>
            <a:pPr lvl="2"/>
            <a:r>
              <a:rPr lang="nl-BE" dirty="0"/>
              <a:t>B201, B202, B205</a:t>
            </a:r>
          </a:p>
          <a:p>
            <a:pPr lvl="2"/>
            <a:r>
              <a:rPr lang="nl-BE" dirty="0"/>
              <a:t>max 9,9 µg/kg </a:t>
            </a:r>
            <a:r>
              <a:rPr lang="nl-BE" dirty="0" err="1"/>
              <a:t>ds</a:t>
            </a:r>
            <a:r>
              <a:rPr lang="nl-BE" dirty="0"/>
              <a:t>						</a:t>
            </a:r>
            <a:endParaRPr lang="nl-BE" b="1" dirty="0">
              <a:solidFill>
                <a:schemeClr val="tx1"/>
              </a:solidFill>
            </a:endParaRPr>
          </a:p>
          <a:p>
            <a:pPr lvl="2"/>
            <a:r>
              <a:rPr lang="nl-BE" dirty="0"/>
              <a:t>geen overschrijding (ontwerp)-bodemsaneringsnorm (18 µg/kg </a:t>
            </a:r>
            <a:r>
              <a:rPr lang="nl-BE" dirty="0" err="1"/>
              <a:t>ds</a:t>
            </a:r>
            <a:r>
              <a:rPr lang="nl-BE" dirty="0"/>
              <a:t>)</a:t>
            </a:r>
          </a:p>
          <a:p>
            <a:pPr marL="288000" lvl="1" indent="0">
              <a:buNone/>
            </a:pPr>
            <a:r>
              <a:rPr lang="nl-BE" dirty="0"/>
              <a:t>							</a:t>
            </a:r>
          </a:p>
          <a:p>
            <a:r>
              <a:rPr lang="nl-BE" dirty="0"/>
              <a:t>Grondwater						</a:t>
            </a:r>
          </a:p>
          <a:p>
            <a:pPr lvl="1"/>
            <a:r>
              <a:rPr lang="nl-BE" sz="2000" dirty="0"/>
              <a:t>Som PAS: 5.035 </a:t>
            </a:r>
            <a:r>
              <a:rPr lang="nl-BE" sz="2000" dirty="0" err="1"/>
              <a:t>ng</a:t>
            </a:r>
            <a:r>
              <a:rPr lang="nl-BE" sz="2000" dirty="0"/>
              <a:t>/l						</a:t>
            </a:r>
          </a:p>
          <a:p>
            <a:pPr lvl="1"/>
            <a:r>
              <a:rPr lang="nl-BE" sz="2000" dirty="0"/>
              <a:t>PFOS: 3.700 </a:t>
            </a:r>
            <a:r>
              <a:rPr lang="nl-BE" sz="2000" dirty="0" err="1"/>
              <a:t>ng</a:t>
            </a:r>
            <a:r>
              <a:rPr lang="nl-BE" sz="2000" dirty="0"/>
              <a:t>/l</a:t>
            </a:r>
          </a:p>
          <a:p>
            <a:pPr lvl="1"/>
            <a:r>
              <a:rPr lang="nl-BE" sz="2000" dirty="0"/>
              <a:t>PFBS: 550 </a:t>
            </a:r>
            <a:r>
              <a:rPr lang="nl-BE" sz="2000" dirty="0" err="1"/>
              <a:t>ng</a:t>
            </a:r>
            <a:r>
              <a:rPr lang="nl-BE" sz="2000" dirty="0"/>
              <a:t>/l</a:t>
            </a:r>
          </a:p>
          <a:p>
            <a:pPr lvl="1"/>
            <a:r>
              <a:rPr lang="nl-BE" sz="2000" dirty="0"/>
              <a:t>Lagere waarden voor PFPA, </a:t>
            </a:r>
            <a:r>
              <a:rPr lang="nl-BE" sz="2000" dirty="0" err="1"/>
              <a:t>PFHxA</a:t>
            </a:r>
            <a:endParaRPr lang="nl-BE" sz="2000" dirty="0"/>
          </a:p>
          <a:p>
            <a:pPr lvl="1"/>
            <a:r>
              <a:rPr lang="nl-BE" sz="2000" dirty="0"/>
              <a:t>overschrijding (ontwerp-bodemsaneringsnorm (120 </a:t>
            </a:r>
            <a:r>
              <a:rPr lang="nl-BE" sz="2000" dirty="0" err="1"/>
              <a:t>ng</a:t>
            </a:r>
            <a:r>
              <a:rPr lang="nl-BE" sz="2000" dirty="0"/>
              <a:t>/l)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uitvoering beschrijvend bodemonderzoek (BBO) nodig		</a:t>
            </a:r>
            <a:r>
              <a:rPr lang="nl-BE" b="1" dirty="0">
                <a:solidFill>
                  <a:schemeClr val="tx1"/>
                </a:solidFill>
              </a:rPr>
              <a:t> PFOS (</a:t>
            </a:r>
            <a:r>
              <a:rPr lang="nl-BE" b="1" dirty="0" err="1">
                <a:solidFill>
                  <a:schemeClr val="tx1"/>
                </a:solidFill>
              </a:rPr>
              <a:t>perfluoroctaansulfonzuur</a:t>
            </a:r>
            <a:r>
              <a:rPr lang="nl-BE" b="1" dirty="0">
                <a:solidFill>
                  <a:schemeClr val="tx1"/>
                </a:solidFill>
              </a:rPr>
              <a:t>) 								</a:t>
            </a:r>
            <a:endParaRPr lang="nl-BE" dirty="0"/>
          </a:p>
          <a:p>
            <a:pPr marL="3200400" lvl="7" indent="0">
              <a:buNone/>
            </a:pPr>
            <a:r>
              <a:rPr lang="nl-B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exploitant </a:t>
            </a:r>
            <a:r>
              <a:rPr lang="nl-BE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Brabantchrom</a:t>
            </a:r>
            <a:r>
              <a:rPr lang="nl-B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nl-BE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cvba</a:t>
            </a:r>
            <a:r>
              <a:rPr lang="nl-BE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aangemaand (07/2023)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78-3C6F-4DE1-A59F-12BC40F05B4C}" type="datetime1">
              <a:rPr lang="nl-BE" smtClean="0">
                <a:latin typeface="Calibri Light" panose="020F0302020204030204" pitchFamily="34" charset="0"/>
              </a:rPr>
              <a:pPr/>
              <a:t>25/01/2022</a:t>
            </a:fld>
            <a:r>
              <a:rPr lang="nl-BE" dirty="0">
                <a:latin typeface="Calibri Light" panose="020F0302020204030204" pitchFamily="34" charset="0"/>
              </a:rPr>
              <a:t> | </a:t>
            </a:r>
            <a:fld id="{4FEC29A6-96D2-4855-B02C-489BA0EAE082}" type="slidenum">
              <a:rPr lang="nl-BE" smtClean="0">
                <a:latin typeface="Calibri Light" panose="020F0302020204030204" pitchFamily="34" charset="0"/>
              </a:rPr>
              <a:pPr/>
              <a:t>7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6237801-8842-4324-973B-B6FA5CD78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82" y="2963401"/>
            <a:ext cx="50673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0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 dirty="0"/>
              <a:t>Beschrijvend bodemonderzoek (BBO) </a:t>
            </a:r>
            <a:endParaRPr lang="nl-BE" dirty="0">
              <a:solidFill>
                <a:schemeClr val="bg2"/>
              </a:solidFill>
              <a:latin typeface="Flanders Art Sans Bold" panose="00000800000000000000" pitchFamily="50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nl-BE" dirty="0"/>
              <a:t>Indien op basis van OBO verder bodemonderzoek noodzakelijk is?</a:t>
            </a:r>
          </a:p>
          <a:p>
            <a:endParaRPr lang="nl-BE" dirty="0"/>
          </a:p>
          <a:p>
            <a:r>
              <a:rPr lang="nl-BE" dirty="0"/>
              <a:t>uitvoering beschrijvend bodemonderzoek (BBO)</a:t>
            </a:r>
          </a:p>
          <a:p>
            <a:pPr lvl="1"/>
            <a:r>
              <a:rPr lang="nl-BE" dirty="0"/>
              <a:t>omvang bodemverontreiniging (horizontaal / verticaal)</a:t>
            </a:r>
          </a:p>
          <a:p>
            <a:pPr lvl="1"/>
            <a:r>
              <a:rPr lang="nl-BE" dirty="0"/>
              <a:t>bronperceel / </a:t>
            </a:r>
            <a:r>
              <a:rPr lang="nl-BE" dirty="0" err="1"/>
              <a:t>verspreidingsperce</a:t>
            </a:r>
            <a:r>
              <a:rPr lang="nl-BE" dirty="0"/>
              <a:t>(e)l(en)</a:t>
            </a:r>
          </a:p>
          <a:p>
            <a:pPr lvl="1"/>
            <a:r>
              <a:rPr lang="nl-BE" dirty="0"/>
              <a:t>mogelijke risico's (actueel of potentieel gebruik)</a:t>
            </a:r>
          </a:p>
          <a:p>
            <a:pPr lvl="1"/>
            <a:r>
              <a:rPr lang="nl-BE" dirty="0"/>
              <a:t>bepalen ernst bodemverontreiniging: risico-evaluatie</a:t>
            </a:r>
          </a:p>
          <a:p>
            <a:pPr lvl="1"/>
            <a:r>
              <a:rPr lang="nl-BE" dirty="0"/>
              <a:t>bepalen noodzaak sanering</a:t>
            </a:r>
          </a:p>
          <a:p>
            <a:endParaRPr lang="nl-BE" dirty="0"/>
          </a:p>
          <a:p>
            <a:pPr lvl="3"/>
            <a:endParaRPr lang="nl-BE" dirty="0">
              <a:latin typeface="Calibri" panose="020F0502020204030204" pitchFamily="34" charset="0"/>
            </a:endParaRPr>
          </a:p>
          <a:p>
            <a:pPr lvl="1"/>
            <a:endParaRPr lang="nl-BE" dirty="0">
              <a:latin typeface="Calibri" panose="020F050202020403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78-3C6F-4DE1-A59F-12BC40F05B4C}" type="datetime1">
              <a:rPr lang="nl-BE" smtClean="0">
                <a:latin typeface="Calibri Light" panose="020F0302020204030204" pitchFamily="34" charset="0"/>
              </a:rPr>
              <a:pPr/>
              <a:t>25/01/2022</a:t>
            </a:fld>
            <a:r>
              <a:rPr lang="nl-BE" dirty="0">
                <a:latin typeface="Calibri Light" panose="020F0302020204030204" pitchFamily="34" charset="0"/>
              </a:rPr>
              <a:t> | </a:t>
            </a:r>
            <a:fld id="{4FEC29A6-96D2-4855-B02C-489BA0EAE082}" type="slidenum">
              <a:rPr lang="nl-BE" smtClean="0">
                <a:latin typeface="Calibri Light" panose="020F0302020204030204" pitchFamily="34" charset="0"/>
              </a:rPr>
              <a:pPr/>
              <a:t>8</a:t>
            </a:fld>
            <a:endParaRPr lang="nl-BE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22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FB88857-8EA7-4C79-8435-F98F9DAFE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7960150-595C-48AA-991D-A5E735FEC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678-3C6F-4DE1-A59F-12BC40F05B4C}" type="datetime1">
              <a:rPr lang="nl-BE" smtClean="0"/>
              <a:pPr/>
              <a:t>25/01/2022</a:t>
            </a:fld>
            <a:r>
              <a:rPr lang="nl-BE"/>
              <a:t> | </a:t>
            </a:r>
            <a:fld id="{4FEC29A6-96D2-4855-B02C-489BA0EAE082}" type="slidenum">
              <a:rPr lang="nl-BE" smtClean="0"/>
              <a:pPr/>
              <a:t>9</a:t>
            </a:fld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A52EBF2-E5CA-489B-995C-E5045DCA4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06" y="-288000"/>
            <a:ext cx="11471021" cy="6858000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DBCE72F5-FB92-4D01-B787-23E291E9C9FB}"/>
              </a:ext>
            </a:extLst>
          </p:cNvPr>
          <p:cNvSpPr/>
          <p:nvPr/>
        </p:nvSpPr>
        <p:spPr>
          <a:xfrm>
            <a:off x="9412448" y="4823670"/>
            <a:ext cx="2396437" cy="17973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3B4B1ED2-A2C3-4A26-AA9E-A5BAB9DCAAE4}"/>
              </a:ext>
            </a:extLst>
          </p:cNvPr>
          <p:cNvSpPr/>
          <p:nvPr/>
        </p:nvSpPr>
        <p:spPr>
          <a:xfrm>
            <a:off x="2365424" y="5150840"/>
            <a:ext cx="1017639" cy="6931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D7804A6-1B4D-49AE-BC1E-A4074D6AFD4E}"/>
              </a:ext>
            </a:extLst>
          </p:cNvPr>
          <p:cNvSpPr/>
          <p:nvPr/>
        </p:nvSpPr>
        <p:spPr>
          <a:xfrm>
            <a:off x="7571314" y="2678426"/>
            <a:ext cx="232342" cy="1061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57536917"/>
      </p:ext>
    </p:extLst>
  </p:cSld>
  <p:clrMapOvr>
    <a:masterClrMapping/>
  </p:clrMapOvr>
</p:sld>
</file>

<file path=ppt/theme/theme1.xml><?xml version="1.0" encoding="utf-8"?>
<a:theme xmlns:a="http://schemas.openxmlformats.org/drawingml/2006/main" name="1_OVAM-Afval">
  <a:themeElements>
    <a:clrScheme name="OVAM-Grond">
      <a:dk1>
        <a:sysClr val="windowText" lastClr="000000"/>
      </a:dk1>
      <a:lt1>
        <a:sysClr val="window" lastClr="FFFFFF"/>
      </a:lt1>
      <a:dk2>
        <a:srgbClr val="795032"/>
      </a:dk2>
      <a:lt2>
        <a:srgbClr val="D18955"/>
      </a:lt2>
      <a:accent1>
        <a:srgbClr val="8BAE00"/>
      </a:accent1>
      <a:accent2>
        <a:srgbClr val="D53E5E"/>
      </a:accent2>
      <a:accent3>
        <a:srgbClr val="FAC20E"/>
      </a:accent3>
      <a:accent4>
        <a:srgbClr val="795032"/>
      </a:accent4>
      <a:accent5>
        <a:srgbClr val="C68031"/>
      </a:accent5>
      <a:accent6>
        <a:srgbClr val="2B979D"/>
      </a:accent6>
      <a:hlink>
        <a:srgbClr val="2B979D"/>
      </a:hlink>
      <a:folHlink>
        <a:srgbClr val="D53E5E"/>
      </a:folHlink>
    </a:clrScheme>
    <a:fontScheme name="Aangepast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4EF082FE-4E5F-4226-949C-12DC82F8CF2A}" vid="{FAE0FF9B-D27D-4A44-87F1-6E3496B7EACF}"/>
    </a:ext>
  </a:extLst>
</a:theme>
</file>

<file path=ppt/theme/theme2.xml><?xml version="1.0" encoding="utf-8"?>
<a:theme xmlns:a="http://schemas.openxmlformats.org/drawingml/2006/main" name="2_OVAM Alternatieve Titels">
  <a:themeElements>
    <a:clrScheme name="OVAM-Grond">
      <a:dk1>
        <a:sysClr val="windowText" lastClr="000000"/>
      </a:dk1>
      <a:lt1>
        <a:sysClr val="window" lastClr="FFFFFF"/>
      </a:lt1>
      <a:dk2>
        <a:srgbClr val="795032"/>
      </a:dk2>
      <a:lt2>
        <a:srgbClr val="D18955"/>
      </a:lt2>
      <a:accent1>
        <a:srgbClr val="8BAE00"/>
      </a:accent1>
      <a:accent2>
        <a:srgbClr val="D53E5E"/>
      </a:accent2>
      <a:accent3>
        <a:srgbClr val="FAC20E"/>
      </a:accent3>
      <a:accent4>
        <a:srgbClr val="795032"/>
      </a:accent4>
      <a:accent5>
        <a:srgbClr val="C68031"/>
      </a:accent5>
      <a:accent6>
        <a:srgbClr val="2B979D"/>
      </a:accent6>
      <a:hlink>
        <a:srgbClr val="2B979D"/>
      </a:hlink>
      <a:folHlink>
        <a:srgbClr val="D53E5E"/>
      </a:folHlink>
    </a:clrScheme>
    <a:fontScheme name="OVAM">
      <a:majorFont>
        <a:latin typeface="FlandersArtSans-Bold"/>
        <a:ea typeface=""/>
        <a:cs typeface=""/>
      </a:majorFont>
      <a:minorFont>
        <a:latin typeface="FlandersArtSans-Regular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4EF082FE-4E5F-4226-949C-12DC82F8CF2A}" vid="{14BC1A4C-FFB6-4116-826C-0D7D901D0AD0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Bodem_16-9_OVAM-PPT</Template>
  <TotalTime>149</TotalTime>
  <Words>554</Words>
  <Application>Microsoft Office PowerPoint</Application>
  <PresentationFormat>Breedbeeld</PresentationFormat>
  <Paragraphs>116</Paragraphs>
  <Slides>11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22" baseType="lpstr">
      <vt:lpstr>Flanders Art Sans Bold</vt:lpstr>
      <vt:lpstr>Courier New</vt:lpstr>
      <vt:lpstr>FlandersArtSans-Regular</vt:lpstr>
      <vt:lpstr>Arial</vt:lpstr>
      <vt:lpstr>FlandersArtSans-Bold</vt:lpstr>
      <vt:lpstr>Calibri Light</vt:lpstr>
      <vt:lpstr>Wingdings</vt:lpstr>
      <vt:lpstr>Calibri</vt:lpstr>
      <vt:lpstr>Webdings</vt:lpstr>
      <vt:lpstr>1_OVAM-Afval</vt:lpstr>
      <vt:lpstr>2_OVAM Alternatieve Titels</vt:lpstr>
      <vt:lpstr>Verkennend bodemonderzoek Branbantchrom </vt:lpstr>
      <vt:lpstr>Openbare Vlaamse Afvalstoffenmaatschappij (OVAM)</vt:lpstr>
      <vt:lpstr>PFAS-verdachte activiteiten</vt:lpstr>
      <vt:lpstr>Inventarisatie PFAS-verdachte activiteiten</vt:lpstr>
      <vt:lpstr>Inhoud verkennend bodemonderzoek (VBO)</vt:lpstr>
      <vt:lpstr>PowerPoint-presentatie</vt:lpstr>
      <vt:lpstr>Resultaten VBO</vt:lpstr>
      <vt:lpstr>Beschrijvend bodemonderzoek (BBO) </vt:lpstr>
      <vt:lpstr>PowerPoint-presentatie</vt:lpstr>
      <vt:lpstr>Bodemsanering</vt:lpstr>
      <vt:lpstr>Dank voor uw aandacht Zijn er nog vragen?</vt:lpstr>
    </vt:vector>
  </TitlesOfParts>
  <Company>Ovam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Verkennend bodemonderzoek Branbantchrom</dc:title>
  <dc:creator>Sam Fonteyne</dc:creator>
  <cp:lastModifiedBy>Sam Fonteyne</cp:lastModifiedBy>
  <cp:revision>3</cp:revision>
  <dcterms:created xsi:type="dcterms:W3CDTF">2022-01-23T11:40:45Z</dcterms:created>
  <dcterms:modified xsi:type="dcterms:W3CDTF">2022-01-25T10:37:01Z</dcterms:modified>
</cp:coreProperties>
</file>