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2" r:id="rId3"/>
  </p:sldMasterIdLst>
  <p:notesMasterIdLst>
    <p:notesMasterId r:id="rId31"/>
  </p:notesMasterIdLst>
  <p:handoutMasterIdLst>
    <p:handoutMasterId r:id="rId32"/>
  </p:handoutMasterIdLst>
  <p:sldIdLst>
    <p:sldId id="257" r:id="rId4"/>
    <p:sldId id="385" r:id="rId5"/>
    <p:sldId id="386" r:id="rId6"/>
    <p:sldId id="465" r:id="rId7"/>
    <p:sldId id="430" r:id="rId8"/>
    <p:sldId id="466" r:id="rId9"/>
    <p:sldId id="431" r:id="rId10"/>
    <p:sldId id="432" r:id="rId11"/>
    <p:sldId id="433" r:id="rId12"/>
    <p:sldId id="437" r:id="rId13"/>
    <p:sldId id="438" r:id="rId14"/>
    <p:sldId id="439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80" r:id="rId29"/>
    <p:sldId id="481" r:id="rId30"/>
  </p:sldIdLst>
  <p:sldSz cx="9144000" cy="6858000" type="screen4x3"/>
  <p:notesSz cx="6797675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mbruck Annick" initials="KA" lastIdx="1" clrIdx="0"/>
  <p:cmAuthor id="1" name="Karin van Hees" initials="KVH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96A"/>
    <a:srgbClr val="29C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1" autoAdjust="0"/>
    <p:restoredTop sz="94673" autoAdjust="0"/>
  </p:normalViewPr>
  <p:slideViewPr>
    <p:cSldViewPr snapToObjects="1">
      <p:cViewPr varScale="1">
        <p:scale>
          <a:sx n="79" d="100"/>
          <a:sy n="79" d="100"/>
        </p:scale>
        <p:origin x="941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pPr>
              <a:defRPr/>
            </a:pPr>
            <a:fld id="{4E770ED3-25F3-4DA6-BEBA-E3BD8D16CCF3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pPr>
              <a:defRPr/>
            </a:pPr>
            <a:fld id="{C9F3B8F1-BB7B-4FDE-91D1-0FBF5FD0911A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13016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7AE680-B3FC-4CEE-8AC1-DCCD5F367079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nl-BE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D397E6-2895-4D4F-9C6B-61827A33B4FE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538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89" indent="-28572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07" indent="-22858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70" indent="-22858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32" indent="-22858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95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59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22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84" indent="-22858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6287A7-6DD0-4537-838A-C6661C8DC781}" type="slidenum">
              <a:rPr lang="nl-B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4787900"/>
            <a:ext cx="79057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060000"/>
            <a:ext cx="8208000" cy="79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888000"/>
            <a:ext cx="8208000" cy="90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AEDBB-E004-4E6E-A0BE-05870898D20A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55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12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66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057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58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8000" y="324000"/>
            <a:ext cx="7776000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47664" y="263691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BD21-8919-4045-99F2-4EAAB3D2CBF4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C796-49F4-4506-BC45-01D4B4DC2B2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1FCB-693B-49FA-881B-0161DC1A2AF4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F8CE-8381-482C-8C74-782A11E39B8F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AEDBB-E004-4E6E-A0BE-05870898D20A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2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34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59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71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2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89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29C2D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C3B93F81-EC93-4FF4-BF49-1E4E172CF47F}" type="datetimeFigureOut">
              <a:rPr lang="nl-BE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0"/>
            <a:ext cx="9144000" cy="3860800"/>
          </a:xfrm>
          <a:prstGeom prst="rect">
            <a:avLst/>
          </a:prstGeom>
          <a:solidFill>
            <a:srgbClr val="29C2DE"/>
          </a:solidFill>
        </p:spPr>
        <p:txBody>
          <a:bodyPr lIns="39600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endParaRPr lang="nl-BE" sz="3200" b="1" spc="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3060700"/>
            <a:ext cx="74612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95536" y="3932982"/>
            <a:ext cx="7461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1030" name="Afbeelding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639" y="5301208"/>
            <a:ext cx="545486" cy="114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Proxima Nova Rg" pitchFamily="50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7F7F7F"/>
          </a:solidFill>
          <a:latin typeface="Proxima Nova Rg" pitchFamily="50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-1"/>
            <a:ext cx="9144000" cy="1188000"/>
          </a:xfrm>
          <a:prstGeom prst="rect">
            <a:avLst/>
          </a:prstGeom>
          <a:solidFill>
            <a:srgbClr val="29C2DE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nl-BE" sz="2400" b="1" dirty="0">
              <a:solidFill>
                <a:schemeClr val="bg1"/>
              </a:solidFill>
            </a:endParaRPr>
          </a:p>
        </p:txBody>
      </p:sp>
      <p:sp>
        <p:nvSpPr>
          <p:cNvPr id="3079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8313" y="323850"/>
            <a:ext cx="7775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3080" name="Afbeelding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6301" y="215900"/>
            <a:ext cx="397736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Proxima Nova Rg" pitchFamily="50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Proxima Nova Rg" pitchFamily="50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Proxima Nova Rg" pitchFamily="50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Proxima Nova Rg" pitchFamily="50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Proxima Nova Rg" pitchFamily="50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Proxima Nova Rg" pitchFamily="50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B93F81-EC93-4FF4-BF49-1E4E172CF47F}" type="datetimeFigureOut">
              <a:rPr lang="nl-BE" smtClean="0"/>
              <a:pPr>
                <a:defRPr/>
              </a:pPr>
              <a:t>06/11/2019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7A566-8EFC-4B37-B88D-A473A80B1FB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283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0" y="-2601804"/>
            <a:ext cx="9144000" cy="444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Ondertitel 2"/>
          <p:cNvSpPr>
            <a:spLocks noGrp="1"/>
          </p:cNvSpPr>
          <p:nvPr>
            <p:ph type="subTitle" idx="1"/>
          </p:nvPr>
        </p:nvSpPr>
        <p:spPr>
          <a:xfrm>
            <a:off x="-231614" y="225779"/>
            <a:ext cx="6153794" cy="412849"/>
          </a:xfrm>
          <a:solidFill>
            <a:schemeClr val="bg1">
              <a:alpha val="25000"/>
            </a:schemeClr>
          </a:solidFill>
        </p:spPr>
        <p:txBody>
          <a:bodyPr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nl-BE" sz="2000" dirty="0">
                <a:solidFill>
                  <a:schemeClr val="bg1"/>
                </a:solidFill>
                <a:latin typeface="Proxima Nova Rg"/>
              </a:rPr>
              <a:t>        2019 - Mechelen</a:t>
            </a:r>
          </a:p>
        </p:txBody>
      </p:sp>
      <p:sp>
        <p:nvSpPr>
          <p:cNvPr id="7" name="Rechthoek 6"/>
          <p:cNvSpPr/>
          <p:nvPr/>
        </p:nvSpPr>
        <p:spPr>
          <a:xfrm>
            <a:off x="631917" y="2078820"/>
            <a:ext cx="8496944" cy="8925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nl-BE" sz="2600" dirty="0">
                <a:solidFill>
                  <a:srgbClr val="79496A"/>
                </a:solidFill>
                <a:latin typeface="Proxima Nova Rg" pitchFamily="50" charset="0"/>
              </a:rPr>
              <a:t>Naar een verbeterde toegankelijkheid van </a:t>
            </a:r>
          </a:p>
          <a:p>
            <a:r>
              <a:rPr lang="nl-BE" sz="2600" dirty="0">
                <a:solidFill>
                  <a:srgbClr val="79496A"/>
                </a:solidFill>
                <a:latin typeface="Proxima Nova Rg" pitchFamily="50" charset="0"/>
              </a:rPr>
              <a:t>oversteekplaatsen op het openbaar domein</a:t>
            </a:r>
            <a:endParaRPr lang="nl-BE" sz="3600" b="1" dirty="0">
              <a:solidFill>
                <a:srgbClr val="79496A"/>
              </a:solidFill>
              <a:latin typeface="Proxima Nova Rg" pitchFamily="50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78580"/>
            <a:ext cx="653437" cy="1365350"/>
          </a:xfrm>
          <a:prstGeom prst="rect">
            <a:avLst/>
          </a:prstGeom>
        </p:spPr>
      </p:pic>
      <p:pic>
        <p:nvPicPr>
          <p:cNvPr id="9" name="Afbeelding 8" descr="FuÃgÃ¤nger als Verkehrsteilnehmer">
            <a:extLst>
              <a:ext uri="{FF2B5EF4-FFF2-40B4-BE49-F238E27FC236}">
                <a16:creationId xmlns:a16="http://schemas.microsoft.com/office/drawing/2014/main" id="{E4B2718B-6074-4361-BFF5-C01DAB0422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3288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4. </a:t>
            </a:r>
            <a:r>
              <a:rPr lang="nl-BE" b="1" dirty="0" err="1">
                <a:latin typeface="Proxima Nova Rg" pitchFamily="50" charset="0"/>
              </a:rPr>
              <a:t>Geleidelijnen</a:t>
            </a:r>
            <a:endParaRPr lang="nl-BE" b="1" dirty="0">
              <a:latin typeface="Proxima Nova Rg" pitchFamily="50" charset="0"/>
            </a:endParaRPr>
          </a:p>
          <a:p>
            <a:endParaRPr lang="nl-BE" b="1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In eerste instantie </a:t>
            </a:r>
            <a:r>
              <a:rPr lang="nl-BE" b="1" dirty="0">
                <a:latin typeface="Proxima Nova Rg" pitchFamily="50" charset="0"/>
              </a:rPr>
              <a:t>natuurlijke geleiding -&gt; </a:t>
            </a:r>
            <a:r>
              <a:rPr lang="nl-BE" dirty="0">
                <a:latin typeface="Proxima Nova Rg" pitchFamily="50" charset="0"/>
              </a:rPr>
              <a:t>belang van </a:t>
            </a:r>
            <a:r>
              <a:rPr lang="nl-BE" b="1" dirty="0">
                <a:latin typeface="Proxima Nova Rg" pitchFamily="50" charset="0"/>
              </a:rPr>
              <a:t>vrije doorgang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Ter hoogte van kruispunten kan kunstmatige geleiding</a:t>
            </a:r>
            <a:endParaRPr lang="nl-BE" b="1" dirty="0">
              <a:latin typeface="Proxima Nova Rg" pitchFamily="50" charset="0"/>
            </a:endParaRPr>
          </a:p>
          <a:p>
            <a:pPr marL="285750" indent="-285750">
              <a:buFontTx/>
              <a:buChar char="-"/>
            </a:pPr>
            <a:r>
              <a:rPr lang="nl-BE" dirty="0" err="1">
                <a:latin typeface="Proxima Nova Rg" pitchFamily="50" charset="0"/>
              </a:rPr>
              <a:t>geleidelijn</a:t>
            </a:r>
            <a:endParaRPr lang="nl-BE" dirty="0">
              <a:latin typeface="Proxima Nova Rg" pitchFamily="50" charset="0"/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waarschuwingsmarkering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76" y="3879060"/>
            <a:ext cx="4541524" cy="24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55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5. Maatregelen ter verbetering van de vrije doorgang</a:t>
            </a:r>
          </a:p>
          <a:p>
            <a:endParaRPr lang="nl-BE" b="1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latin typeface="Proxima Nova Rg" pitchFamily="50" charset="0"/>
              </a:rPr>
              <a:t>Vrije doorgang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Besluit Vlaamse Regering -&gt; voetpaden moeten een geheel obstakelvrije </a:t>
            </a:r>
            <a:r>
              <a:rPr lang="nl-BE" dirty="0" err="1">
                <a:latin typeface="Proxima Nova Rg" pitchFamily="50" charset="0"/>
              </a:rPr>
              <a:t>loopweg</a:t>
            </a:r>
            <a:r>
              <a:rPr lang="nl-BE" dirty="0">
                <a:latin typeface="Proxima Nova Rg" pitchFamily="50" charset="0"/>
              </a:rPr>
              <a:t> hebben van minstens 1m00 breed en een vrije hoogte van minstens 2m10 = </a:t>
            </a:r>
            <a:r>
              <a:rPr lang="nl-BE" b="1" dirty="0">
                <a:latin typeface="Proxima Nova Rg" pitchFamily="50" charset="0"/>
              </a:rPr>
              <a:t>wetgeving</a:t>
            </a:r>
          </a:p>
          <a:p>
            <a:endParaRPr lang="nl-BE" b="1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Vademecum Toegankelijk Openbaar Domen (2009) = </a:t>
            </a:r>
            <a:r>
              <a:rPr lang="nl-BE" b="1" dirty="0">
                <a:latin typeface="Proxima Nova Rg" pitchFamily="50" charset="0"/>
              </a:rPr>
              <a:t>richtlijn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Vrije looproute minimaal 1m50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Uitzonderingen:</a:t>
            </a:r>
          </a:p>
          <a:p>
            <a:pPr marL="742950" lvl="1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Puntversmalling (max 1m20 lang) = 1m00  (bv. palen, elektriciteitskasten,…)</a:t>
            </a:r>
          </a:p>
          <a:p>
            <a:pPr marL="742950" lvl="1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Lijnversmalling (max. 10m </a:t>
            </a:r>
            <a:r>
              <a:rPr lang="nl-BE" dirty="0" err="1">
                <a:latin typeface="Proxima Nova Rg" pitchFamily="50" charset="0"/>
              </a:rPr>
              <a:t>lan</a:t>
            </a:r>
            <a:r>
              <a:rPr lang="nl-BE" dirty="0">
                <a:latin typeface="Proxima Nova Rg" pitchFamily="50" charset="0"/>
              </a:rPr>
              <a:t>) = 1m20 (bv. tegeltuinen, uitstallingen, terrassen, zitelementen,…)</a:t>
            </a:r>
          </a:p>
          <a:p>
            <a:pPr marL="742950" lvl="1" indent="-285750">
              <a:buFontTx/>
              <a:buChar char="-"/>
            </a:pPr>
            <a:endParaRPr lang="nl-BE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9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81910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5. Maatregelen ter verbetering van de vrije doorgang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latin typeface="Proxima Nova Rg" pitchFamily="50" charset="0"/>
              </a:rPr>
              <a:t>5.1. Openbare verlichting</a:t>
            </a: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in smalle woonstraten met gesloten gevels: armaturen zo veel 	mogelijk tegen de gevel</a:t>
            </a:r>
          </a:p>
          <a:p>
            <a:r>
              <a:rPr lang="nl-BE" dirty="0">
                <a:latin typeface="Proxima Nova Rg" pitchFamily="50" charset="0"/>
              </a:rPr>
              <a:t>	- indien toch op paal: in de eerste 30cm strook tegen de gevel</a:t>
            </a:r>
          </a:p>
          <a:p>
            <a:r>
              <a:rPr lang="nl-BE" b="1" dirty="0">
                <a:latin typeface="Proxima Nova Rg" pitchFamily="50" charset="0"/>
              </a:rPr>
              <a:t>5.2. Andere nutsvoorzieningen</a:t>
            </a: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niet op looplijnen ter hoogte van oversteekplaatsen</a:t>
            </a: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indien mogelijk met rug naar </a:t>
            </a:r>
            <a:r>
              <a:rPr lang="nl-BE" dirty="0" err="1">
                <a:latin typeface="Proxima Nova Rg" pitchFamily="50" charset="0"/>
              </a:rPr>
              <a:t>plantvak</a:t>
            </a:r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	- anders tegen gevel (binnen de 50cm)</a:t>
            </a:r>
          </a:p>
          <a:p>
            <a:r>
              <a:rPr lang="nl-BE" b="1" dirty="0">
                <a:latin typeface="Proxima Nova Rg" pitchFamily="50" charset="0"/>
              </a:rPr>
              <a:t>5.3. Signalisatie</a:t>
            </a: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zo weinig mogelijk borden</a:t>
            </a:r>
          </a:p>
          <a:p>
            <a:r>
              <a:rPr lang="nl-BE" dirty="0">
                <a:latin typeface="Proxima Nova Rg" pitchFamily="50" charset="0"/>
              </a:rPr>
              <a:t>	- zo veel mogelijk </a:t>
            </a:r>
            <a:r>
              <a:rPr lang="nl-BE" dirty="0" err="1">
                <a:latin typeface="Proxima Nova Rg" pitchFamily="50" charset="0"/>
              </a:rPr>
              <a:t>opgelijnd</a:t>
            </a:r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waar mogelijk tegen de gevel</a:t>
            </a:r>
          </a:p>
          <a:p>
            <a:r>
              <a:rPr lang="nl-BE" b="1" dirty="0">
                <a:latin typeface="Proxima Nova Rg" pitchFamily="50" charset="0"/>
              </a:rPr>
              <a:t>5.4. Fietsenstallingen</a:t>
            </a:r>
          </a:p>
          <a:p>
            <a:r>
              <a:rPr lang="nl-BE" b="1" dirty="0">
                <a:latin typeface="Proxima Nova Rg" pitchFamily="50" charset="0"/>
              </a:rPr>
              <a:t>	</a:t>
            </a:r>
            <a:r>
              <a:rPr lang="nl-BE" dirty="0">
                <a:latin typeface="Proxima Nova Rg" pitchFamily="50" charset="0"/>
              </a:rPr>
              <a:t>- meer fietsenstallingen is minder fietsen tegen gevel</a:t>
            </a:r>
          </a:p>
        </p:txBody>
      </p:sp>
    </p:spTree>
    <p:extLst>
      <p:ext uri="{BB962C8B-B14F-4D97-AF65-F5344CB8AC3E}">
        <p14:creationId xmlns:p14="http://schemas.microsoft.com/office/powerpoint/2010/main" val="113598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2.1. Verhoogde kruispunten of oversteekplaatsen</a:t>
            </a:r>
          </a:p>
          <a:p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36" y="2176815"/>
            <a:ext cx="7290537" cy="4615208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092" y="4059084"/>
            <a:ext cx="2655947" cy="15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7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2.1. Verhoogde kruispunten of oversteekplaatsen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Wordt algemeen beschouwd als de </a:t>
            </a:r>
            <a:r>
              <a:rPr lang="nl-BE" b="1" dirty="0">
                <a:latin typeface="Proxima Nova Rg" pitchFamily="50" charset="0"/>
              </a:rPr>
              <a:t>beste oplossing </a:t>
            </a:r>
            <a:r>
              <a:rPr lang="nl-BE" dirty="0">
                <a:latin typeface="Proxima Nova Rg" pitchFamily="50" charset="0"/>
              </a:rPr>
              <a:t>om de toegankelijkheid, oversteekbaarheid en verkeersveiligheid te verbeteren.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Dit betekent echter vaak een volledige </a:t>
            </a:r>
            <a:r>
              <a:rPr lang="nl-BE" dirty="0" err="1">
                <a:latin typeface="Proxima Nova Rg" pitchFamily="50" charset="0"/>
              </a:rPr>
              <a:t>heraanleg</a:t>
            </a:r>
            <a:r>
              <a:rPr lang="nl-BE" dirty="0">
                <a:latin typeface="Proxima Nova Rg" pitchFamily="50" charset="0"/>
              </a:rPr>
              <a:t> van het kruispunt -&gt; nog altijd een </a:t>
            </a:r>
            <a:r>
              <a:rPr lang="nl-BE" b="1" dirty="0">
                <a:latin typeface="Proxima Nova Rg" pitchFamily="50" charset="0"/>
              </a:rPr>
              <a:t>dure oplossing </a:t>
            </a:r>
            <a:r>
              <a:rPr lang="nl-BE" dirty="0">
                <a:latin typeface="Proxima Nova Rg" pitchFamily="50" charset="0"/>
              </a:rPr>
              <a:t>(+- 30.000 euro).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Er moet wel naar gestreefd worden om bij </a:t>
            </a:r>
            <a:r>
              <a:rPr lang="nl-BE" dirty="0" err="1">
                <a:latin typeface="Proxima Nova Rg" pitchFamily="50" charset="0"/>
              </a:rPr>
              <a:t>heraanleg</a:t>
            </a:r>
            <a:r>
              <a:rPr lang="nl-BE" dirty="0">
                <a:latin typeface="Proxima Nova Rg" pitchFamily="50" charset="0"/>
              </a:rPr>
              <a:t> dit principe zoveel als mogelijk toe te passen.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Voorbeeld: Oude Pleinstraat</a:t>
            </a:r>
          </a:p>
          <a:p>
            <a:endParaRPr lang="nl-BE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4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49FE92C-9418-4319-A034-1D9C18B73B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96" y="1259671"/>
            <a:ext cx="7632408" cy="5397179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E41F3FC-9BFA-4163-918A-A8131F8D28F7}"/>
              </a:ext>
            </a:extLst>
          </p:cNvPr>
          <p:cNvCxnSpPr/>
          <p:nvPr/>
        </p:nvCxnSpPr>
        <p:spPr>
          <a:xfrm>
            <a:off x="3851904" y="3068952"/>
            <a:ext cx="0" cy="810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00555A3D-4644-43EB-8D1C-000522EB0E79}"/>
              </a:ext>
            </a:extLst>
          </p:cNvPr>
          <p:cNvCxnSpPr/>
          <p:nvPr/>
        </p:nvCxnSpPr>
        <p:spPr>
          <a:xfrm>
            <a:off x="2681748" y="3073269"/>
            <a:ext cx="0" cy="8101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2583A45-6593-4732-9877-C6C505971557}"/>
              </a:ext>
            </a:extLst>
          </p:cNvPr>
          <p:cNvCxnSpPr>
            <a:cxnSpLocks/>
          </p:cNvCxnSpPr>
          <p:nvPr/>
        </p:nvCxnSpPr>
        <p:spPr>
          <a:xfrm>
            <a:off x="2771760" y="3968136"/>
            <a:ext cx="11425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3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2.2. Voetpaduitstulpingen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Verbredingen van het voetpad ter hoogte van het kruispunt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Voordelen:</a:t>
            </a:r>
          </a:p>
          <a:p>
            <a:pPr marL="285750" indent="-285750">
              <a:buFontTx/>
              <a:buChar char="-"/>
            </a:pPr>
            <a:r>
              <a:rPr lang="nl-BE" b="1" dirty="0">
                <a:latin typeface="Proxima Nova Rg" pitchFamily="50" charset="0"/>
              </a:rPr>
              <a:t>veiligheid</a:t>
            </a:r>
            <a:r>
              <a:rPr lang="nl-BE" dirty="0">
                <a:latin typeface="Proxima Nova Rg" pitchFamily="50" charset="0"/>
              </a:rPr>
              <a:t>: voetgangers hebben meer ruimte + oversteeklengte vermindert</a:t>
            </a:r>
          </a:p>
          <a:p>
            <a:pPr marL="285750" indent="-285750">
              <a:buFontTx/>
              <a:buChar char="-"/>
            </a:pPr>
            <a:r>
              <a:rPr lang="nl-BE" b="1" dirty="0">
                <a:latin typeface="Proxima Nova Rg" pitchFamily="50" charset="0"/>
              </a:rPr>
              <a:t>combinatie met hoekbomen/plantvakken</a:t>
            </a:r>
            <a:r>
              <a:rPr lang="nl-BE" dirty="0">
                <a:latin typeface="Proxima Nova Rg" pitchFamily="50" charset="0"/>
              </a:rPr>
              <a:t>: vergroening + poorteffect</a:t>
            </a:r>
          </a:p>
          <a:p>
            <a:pPr marL="285750" indent="-285750">
              <a:buFontTx/>
              <a:buChar char="-"/>
            </a:pPr>
            <a:r>
              <a:rPr lang="nl-BE" b="1" dirty="0">
                <a:latin typeface="Proxima Nova Rg" pitchFamily="50" charset="0"/>
              </a:rPr>
              <a:t>geleiding van het verkeer</a:t>
            </a:r>
            <a:r>
              <a:rPr lang="nl-BE" dirty="0">
                <a:latin typeface="Proxima Nova Rg" pitchFamily="50" charset="0"/>
              </a:rPr>
              <a:t>: bij uitstulping + hoekboom -&gt; geen paaltjes nodig</a:t>
            </a:r>
            <a:endParaRPr lang="nl-BE" b="1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Een kruispunt met 4 voetpaduitstulpingen wordt geraamd op 12.000 euro.</a:t>
            </a:r>
          </a:p>
          <a:p>
            <a:endParaRPr lang="nl-BE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6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517E689-DC3C-42C6-9718-F888BB8E83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0" y="1538748"/>
            <a:ext cx="8102929" cy="4950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C06EA04-979F-4453-9F18-107F69270796}"/>
              </a:ext>
            </a:extLst>
          </p:cNvPr>
          <p:cNvSpPr txBox="1"/>
          <p:nvPr/>
        </p:nvSpPr>
        <p:spPr>
          <a:xfrm>
            <a:off x="701484" y="1808784"/>
            <a:ext cx="360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Voetpaduitstulping met hoekboom</a:t>
            </a:r>
          </a:p>
          <a:p>
            <a:r>
              <a:rPr lang="nl-BE" dirty="0">
                <a:solidFill>
                  <a:schemeClr val="bg1"/>
                </a:solidFill>
              </a:rPr>
              <a:t>(weliswaar nog zonder verlaagde boordsteen)</a:t>
            </a:r>
          </a:p>
        </p:txBody>
      </p:sp>
    </p:spTree>
    <p:extLst>
      <p:ext uri="{BB962C8B-B14F-4D97-AF65-F5344CB8AC3E}">
        <p14:creationId xmlns:p14="http://schemas.microsoft.com/office/powerpoint/2010/main" val="299037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2.3. Doorlopende voetpaden</a:t>
            </a:r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Voetpad verhoogd laten doorlopen ter hoogte van een zijstraat.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Meestal toegepast wanneer er een duidelijk onderscheid is tussen hoofdweg en zijstraten. Raming +- 5.000 euro.</a:t>
            </a:r>
          </a:p>
          <a:p>
            <a:endParaRPr lang="nl-BE" dirty="0">
              <a:latin typeface="Proxima Nova Rg" pitchFamily="50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BE7A68-CF04-4CB1-804F-6EE32D7A2E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50" y="3693152"/>
            <a:ext cx="5806440" cy="288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69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2. Oplossingen ter hoogte van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2.4. Verlagen van boordsteen</a:t>
            </a:r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Eenvoudigste aanpassing met wegwerken van fysieke drempel. Inschatting kostprijs 500 à 750 euro.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Maar: 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Geen vermindering oversteeklengte</a:t>
            </a:r>
          </a:p>
          <a:p>
            <a:pPr marL="285750" indent="-285750">
              <a:buFontTx/>
              <a:buChar char="-"/>
            </a:pPr>
            <a:r>
              <a:rPr lang="nl-BE" dirty="0">
                <a:latin typeface="Proxima Nova Rg" pitchFamily="50" charset="0"/>
              </a:rPr>
              <a:t>Geen extra attentie door een verhoogde inrichting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solidFill>
                  <a:srgbClr val="00B050"/>
                </a:solidFill>
                <a:latin typeface="Proxima Nova Rg" pitchFamily="50" charset="0"/>
              </a:rPr>
              <a:t>Waar mogelijk werken met een kantstrook als boordsteen over een lengte van minimaal 2m. Daarnaast overgangsboordsteen voor overgang naar boordsteen IB.</a:t>
            </a:r>
          </a:p>
          <a:p>
            <a:endParaRPr lang="nl-BE" dirty="0">
              <a:latin typeface="Proxima Nova Rg" pitchFamily="50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E5F0B1-DC6D-4724-BD22-C170B85335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6" y="4956100"/>
            <a:ext cx="2796540" cy="1677670"/>
          </a:xfrm>
          <a:prstGeom prst="rect">
            <a:avLst/>
          </a:prstGeom>
        </p:spPr>
      </p:pic>
      <p:pic>
        <p:nvPicPr>
          <p:cNvPr id="1027" name="Afbeelding 21" descr="Afbeeldingsresultaat voor boordsteen IB">
            <a:extLst>
              <a:ext uri="{FF2B5EF4-FFF2-40B4-BE49-F238E27FC236}">
                <a16:creationId xmlns:a16="http://schemas.microsoft.com/office/drawing/2014/main" id="{C8FA08D0-6538-4D7F-AEF8-159D78CC6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87" y="5409264"/>
            <a:ext cx="1521610" cy="10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Afbeelding 22" descr="Afbeeldingsresultaat voor kantstrook 20x20">
            <a:extLst>
              <a:ext uri="{FF2B5EF4-FFF2-40B4-BE49-F238E27FC236}">
                <a16:creationId xmlns:a16="http://schemas.microsoft.com/office/drawing/2014/main" id="{4596B137-F5EE-4558-811E-C023E48A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47" y="5254545"/>
            <a:ext cx="1535405" cy="10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Afbeelding 23" descr="Eindverloopbanden">
            <a:extLst>
              <a:ext uri="{FF2B5EF4-FFF2-40B4-BE49-F238E27FC236}">
                <a16:creationId xmlns:a16="http://schemas.microsoft.com/office/drawing/2014/main" id="{40749B8B-F3EF-4E9C-9594-2303B7A5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5" y="5229240"/>
            <a:ext cx="1402120" cy="116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56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88641"/>
            <a:ext cx="8640960" cy="90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3300"/>
              </a:lnSpc>
            </a:pPr>
            <a:r>
              <a:rPr lang="en-US" sz="3200" kern="900" dirty="0" err="1">
                <a:latin typeface="Proxima Nova Rg"/>
              </a:rPr>
              <a:t>Inleiding</a:t>
            </a:r>
            <a:endParaRPr lang="nl-BE" sz="3200" kern="900" dirty="0">
              <a:latin typeface="Proxima Nova Rg"/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 bwMode="auto">
          <a:xfrm>
            <a:off x="298376" y="1448736"/>
            <a:ext cx="8504188" cy="4860648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chemeClr val="tx1"/>
                </a:solidFill>
                <a:latin typeface="Proxima Nova Rg" pitchFamily="50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Proxima Nova Rg" pitchFamily="50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Proxima Nova Rg" pitchFamily="50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Proxima Nova Rg" pitchFamily="50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Proxima Nova Rg" pitchFamily="50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i="1" dirty="0"/>
              <a:t>Iedere gebruiker van de publieke ruimte is op een bepaald moment voetganger: meer dan de helft van alle verplaatsingen gebeurt op korte afstanden en kunnen te voet of met de fiets afgelegd worden. </a:t>
            </a:r>
          </a:p>
          <a:p>
            <a:pPr marL="0" indent="0">
              <a:buNone/>
            </a:pPr>
            <a:r>
              <a:rPr lang="nl-BE" sz="2000" dirty="0"/>
              <a:t>-&gt; basis van het </a:t>
            </a:r>
            <a:r>
              <a:rPr lang="nl-BE" sz="2000" b="1" dirty="0"/>
              <a:t>STOP-principe</a:t>
            </a:r>
          </a:p>
          <a:p>
            <a:pPr marL="0" indent="0">
              <a:buNone/>
            </a:pPr>
            <a:endParaRPr lang="nl-BE" sz="2000" b="1" dirty="0"/>
          </a:p>
          <a:p>
            <a:pPr marL="0" indent="0">
              <a:buNone/>
            </a:pPr>
            <a:r>
              <a:rPr lang="nl-BE" sz="2000" dirty="0"/>
              <a:t>Lange tijd lag focus bij het inrichten van het openbaar domein op het faciliteren van de auto en het autogebruik. </a:t>
            </a:r>
          </a:p>
          <a:p>
            <a:pPr>
              <a:buFontTx/>
              <a:buChar char="-"/>
            </a:pPr>
            <a:r>
              <a:rPr lang="nl-BE" sz="2000" dirty="0"/>
              <a:t>Vaak werden voetpaden en fietspaden ingericht als restruimtes</a:t>
            </a:r>
          </a:p>
          <a:p>
            <a:pPr lvl="1">
              <a:buFontTx/>
              <a:buChar char="-"/>
            </a:pPr>
            <a:r>
              <a:rPr lang="nl-BE" sz="1800" dirty="0"/>
              <a:t>Smalle maatvoering</a:t>
            </a:r>
          </a:p>
          <a:p>
            <a:pPr lvl="1">
              <a:buFontTx/>
              <a:buChar char="-"/>
            </a:pPr>
            <a:r>
              <a:rPr lang="nl-BE" sz="1800" dirty="0"/>
              <a:t>Plaats voor plaatsing van palen, borden, kasten</a:t>
            </a:r>
            <a:endParaRPr lang="en-US" sz="1800" dirty="0"/>
          </a:p>
          <a:p>
            <a:pPr marL="342900" lvl="1" indent="-342900">
              <a:buFontTx/>
              <a:buChar char="-"/>
            </a:pPr>
            <a:r>
              <a:rPr lang="en-US" sz="2000" dirty="0" err="1"/>
              <a:t>Comfortmaatregelen</a:t>
            </a:r>
            <a:r>
              <a:rPr lang="en-US" sz="2000" dirty="0"/>
              <a:t> </a:t>
            </a:r>
            <a:r>
              <a:rPr lang="en-US" sz="2000" dirty="0" err="1"/>
              <a:t>vaak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auto’s</a:t>
            </a:r>
          </a:p>
          <a:p>
            <a:pPr marL="742950" lvl="2" indent="-342900">
              <a:buFontTx/>
              <a:buChar char="-"/>
            </a:pPr>
            <a:r>
              <a:rPr lang="en-US" sz="1800" dirty="0" err="1"/>
              <a:t>Boordstenen</a:t>
            </a:r>
            <a:r>
              <a:rPr lang="en-US" sz="1800" dirty="0"/>
              <a:t> </a:t>
            </a:r>
            <a:r>
              <a:rPr lang="en-US" sz="1800" dirty="0" err="1"/>
              <a:t>worden</a:t>
            </a:r>
            <a:r>
              <a:rPr lang="en-US" sz="1800" dirty="0"/>
              <a:t> </a:t>
            </a:r>
            <a:r>
              <a:rPr lang="en-US" sz="1800" dirty="0" err="1"/>
              <a:t>verlaagd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hoogte</a:t>
            </a:r>
            <a:r>
              <a:rPr lang="en-US" sz="1800" dirty="0"/>
              <a:t> van </a:t>
            </a:r>
            <a:r>
              <a:rPr lang="en-US" sz="1800" dirty="0" err="1"/>
              <a:t>inritten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garages, maar </a:t>
            </a:r>
            <a:r>
              <a:rPr lang="en-US" sz="1800" dirty="0" err="1"/>
              <a:t>vaak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ter</a:t>
            </a:r>
            <a:r>
              <a:rPr lang="en-US" sz="1800" dirty="0"/>
              <a:t> </a:t>
            </a:r>
            <a:r>
              <a:rPr lang="en-US" sz="1800" dirty="0" err="1"/>
              <a:t>hoogte</a:t>
            </a:r>
            <a:r>
              <a:rPr lang="en-US" sz="1800" dirty="0"/>
              <a:t> van </a:t>
            </a:r>
            <a:r>
              <a:rPr lang="en-US" sz="1800" dirty="0" err="1"/>
              <a:t>kruispunten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oversteekplaatsen</a:t>
            </a:r>
            <a:endParaRPr lang="en-US" sz="1800" dirty="0"/>
          </a:p>
          <a:p>
            <a:pPr marL="342900" lvl="1" indent="-342900">
              <a:buFontTx/>
              <a:buChar char="-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382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3. Inventarisatie van de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Proxima Nova Rg" pitchFamily="50" charset="0"/>
              </a:rPr>
              <a:t>Noodzaak om een goed beeld te hebben van de huidige toestand en de belangrijkste knelpunten.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-&gt; goede afweging maken tussen verschillende oplossingen (zowel naar kosten als naar optimale oplossing)</a:t>
            </a:r>
          </a:p>
          <a:p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latin typeface="Proxima Nova Rg" pitchFamily="50" charset="0"/>
              </a:rPr>
              <a:t>Samen met de GIS-cel is een werkwijze en online app ontwikkeld voor de inventarisatie van de oversteekplaatsen ter hoogte van kruispunten.</a:t>
            </a:r>
          </a:p>
          <a:p>
            <a:endParaRPr lang="nl-BE" b="1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In augustus 2019 heeft een jobstudente een maand voltijds geïnventariseerd.</a:t>
            </a:r>
          </a:p>
          <a:p>
            <a:endParaRPr lang="nl-BE" dirty="0">
              <a:latin typeface="Proxima Nova Rg" pitchFamily="50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3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3. Inventarisatie van de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E6815EC-DF26-4673-BF7C-71CF324C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0" y="1538748"/>
            <a:ext cx="4677467" cy="31504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09127F8-DA7D-41F6-AE4A-73781671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27" y="3418519"/>
            <a:ext cx="3333333" cy="249523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46CB875-0812-47F4-B05C-81A31200506F}"/>
              </a:ext>
            </a:extLst>
          </p:cNvPr>
          <p:cNvSpPr txBox="1"/>
          <p:nvPr/>
        </p:nvSpPr>
        <p:spPr>
          <a:xfrm>
            <a:off x="865942" y="5605260"/>
            <a:ext cx="369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+- 1000 kruispunten gedetecteerd op Mechels grondgebied</a:t>
            </a:r>
          </a:p>
        </p:txBody>
      </p:sp>
    </p:spTree>
    <p:extLst>
      <p:ext uri="{BB962C8B-B14F-4D97-AF65-F5344CB8AC3E}">
        <p14:creationId xmlns:p14="http://schemas.microsoft.com/office/powerpoint/2010/main" val="2686946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3. Inventarisatie van de kruispunten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B19728D-59A3-47E9-BDB0-085DEB0C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4" y="1718772"/>
            <a:ext cx="2143125" cy="2143125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78DFBC9-907E-4DEE-9AC6-79DE6B993A91}"/>
              </a:ext>
            </a:extLst>
          </p:cNvPr>
          <p:cNvSpPr txBox="1"/>
          <p:nvPr/>
        </p:nvSpPr>
        <p:spPr>
          <a:xfrm>
            <a:off x="701484" y="3969072"/>
            <a:ext cx="225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Collector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ArcGIS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008D2B-0C23-4A74-B3B3-C4FDCB50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789" y="2932593"/>
            <a:ext cx="5286858" cy="32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3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4. Eerste resultaten van de inventarisatie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97F75E-81A9-4A00-A1E2-9E60F1747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75989"/>
              </p:ext>
            </p:extLst>
          </p:nvPr>
        </p:nvGraphicFramePr>
        <p:xfrm>
          <a:off x="971520" y="1337469"/>
          <a:ext cx="4632325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4632888" imgH="4183488" progId="Excel.Sheet.12">
                  <p:embed/>
                </p:oleObj>
              </mc:Choice>
              <mc:Fallback>
                <p:oleObj name="Worksheet" r:id="rId3" imgW="4632888" imgH="41834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20" y="1337469"/>
                        <a:ext cx="4632325" cy="418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3F2786AF-96FE-4ED1-8A88-713925CCEFFF}"/>
              </a:ext>
            </a:extLst>
          </p:cNvPr>
          <p:cNvSpPr txBox="1"/>
          <p:nvPr/>
        </p:nvSpPr>
        <p:spPr>
          <a:xfrm>
            <a:off x="971520" y="5605260"/>
            <a:ext cx="73965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Ongeveer 16 kruispunten werden gemiddeld per dag geïnventariseerd.</a:t>
            </a:r>
          </a:p>
          <a:p>
            <a:r>
              <a:rPr lang="nl-BE" dirty="0"/>
              <a:t>Om het volledige grondgebied op deze manier te inventariseren is nog +- 2 maanden voltijds werk nodig. In totaal zullen al een kleine 2000 oversteekpunten onderzocht zijn.</a:t>
            </a:r>
          </a:p>
        </p:txBody>
      </p:sp>
    </p:spTree>
    <p:extLst>
      <p:ext uri="{BB962C8B-B14F-4D97-AF65-F5344CB8AC3E}">
        <p14:creationId xmlns:p14="http://schemas.microsoft.com/office/powerpoint/2010/main" val="4154290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4. Eerste resultaten van de inventarisatie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2786AF-96FE-4ED1-8A88-713925CCEFFF}"/>
              </a:ext>
            </a:extLst>
          </p:cNvPr>
          <p:cNvSpPr txBox="1"/>
          <p:nvPr/>
        </p:nvSpPr>
        <p:spPr>
          <a:xfrm>
            <a:off x="791496" y="1718772"/>
            <a:ext cx="7396550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b="1" dirty="0"/>
              <a:t>293 kruispunten geïnventariseerd</a:t>
            </a:r>
          </a:p>
          <a:p>
            <a:pPr marL="285750" indent="-285750">
              <a:buFontTx/>
              <a:buChar char="-"/>
            </a:pPr>
            <a:r>
              <a:rPr lang="nl-BE" dirty="0"/>
              <a:t>38 kruispunten die (deels) verhoogd zijn</a:t>
            </a:r>
          </a:p>
          <a:p>
            <a:pPr marL="285750" indent="-285750">
              <a:buFontTx/>
              <a:buChar char="-"/>
            </a:pPr>
            <a:r>
              <a:rPr lang="nl-BE" dirty="0"/>
              <a:t>40 kruispunten met (minstens 1) doorlopend voetpad (waarvan 7 ook behoren tot de (deels) verhoogde kruispunten</a:t>
            </a:r>
          </a:p>
          <a:p>
            <a:pPr marL="285750" indent="-285750">
              <a:buFontTx/>
              <a:buChar char="-"/>
            </a:pPr>
            <a:r>
              <a:rPr lang="nl-BE" dirty="0"/>
              <a:t>71 kruispunten met minstens 1 voetpaduitstulping</a:t>
            </a:r>
          </a:p>
          <a:p>
            <a:pPr marL="285750" indent="-285750">
              <a:buFontTx/>
              <a:buChar char="-"/>
            </a:pPr>
            <a:r>
              <a:rPr lang="nl-BE" dirty="0"/>
              <a:t>44 kruispunten met minstens 1 punt zonder voetpad</a:t>
            </a:r>
          </a:p>
          <a:p>
            <a:pPr marL="285750" indent="-285750">
              <a:buFontTx/>
              <a:buChar char="-"/>
            </a:pPr>
            <a:r>
              <a:rPr lang="nl-BE" dirty="0"/>
              <a:t>223 kruispunten met minstens 1 oversteekpunt ≥ 3cm (dus 70 kruispunten met alle oversteekpunten &lt; 3cm)</a:t>
            </a:r>
          </a:p>
          <a:p>
            <a:pPr marL="742950" lvl="1" indent="-285750">
              <a:buFontTx/>
              <a:buChar char="-"/>
            </a:pPr>
            <a:r>
              <a:rPr lang="nl-BE" dirty="0"/>
              <a:t>55 kruispunten met minstens 1 zebrapad</a:t>
            </a:r>
          </a:p>
          <a:p>
            <a:pPr marL="285750" indent="-285750">
              <a:buFontTx/>
              <a:buChar char="-"/>
            </a:pPr>
            <a:r>
              <a:rPr lang="nl-BE" dirty="0"/>
              <a:t>114 kruispunten met alle oversteekpunten ≥ 3cm</a:t>
            </a:r>
          </a:p>
          <a:p>
            <a:pPr marL="742950" lvl="1" indent="-285750">
              <a:buFontTx/>
              <a:buChar char="-"/>
            </a:pPr>
            <a:r>
              <a:rPr lang="nl-BE" dirty="0"/>
              <a:t>26 kruispunten met minstens 1 zebrapad</a:t>
            </a:r>
          </a:p>
          <a:p>
            <a:pPr marL="285750" indent="-285750">
              <a:buFontTx/>
              <a:buChar char="-"/>
            </a:pPr>
            <a:r>
              <a:rPr lang="nl-BE" dirty="0"/>
              <a:t>54 kruispunten met minstens 1 oversteek waar geen vrije looplijn is</a:t>
            </a:r>
          </a:p>
          <a:p>
            <a:pPr marL="285750" indent="-285750">
              <a:buFontTx/>
              <a:buChar char="-"/>
            </a:pPr>
            <a:r>
              <a:rPr lang="nl-BE" dirty="0"/>
              <a:t>52 kruispunten met minstens 1 gemarkeerde fietsoversteek (hoewel de jobstudent de strepen van een verkeersdrempel ook als fietsmarkering heeft geïnterpreteerd)</a:t>
            </a:r>
          </a:p>
          <a:p>
            <a:pPr marL="285750" indent="-285750">
              <a:buFontTx/>
              <a:buChar char="-"/>
            </a:pPr>
            <a:r>
              <a:rPr lang="nl-BE" dirty="0"/>
              <a:t>60 kruispunten met minstens 1 fietspad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1445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4. Eerste resultaten van de inventarisatie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2786AF-96FE-4ED1-8A88-713925CCEFFF}"/>
              </a:ext>
            </a:extLst>
          </p:cNvPr>
          <p:cNvSpPr txBox="1"/>
          <p:nvPr/>
        </p:nvSpPr>
        <p:spPr>
          <a:xfrm>
            <a:off x="791496" y="1718772"/>
            <a:ext cx="7396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Oversteekpunten</a:t>
            </a:r>
          </a:p>
          <a:p>
            <a:endParaRPr lang="nl-BE" b="1" dirty="0"/>
          </a:p>
          <a:p>
            <a:r>
              <a:rPr lang="nl-BE" dirty="0"/>
              <a:t>Meest urgente locaties detecteren via GIS-analyse.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1C98E95-B4A0-4C0A-B366-573BF1C964F6}"/>
              </a:ext>
            </a:extLst>
          </p:cNvPr>
          <p:cNvSpPr txBox="1"/>
          <p:nvPr/>
        </p:nvSpPr>
        <p:spPr>
          <a:xfrm>
            <a:off x="1564381" y="2760929"/>
            <a:ext cx="585078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Hoogte boordsteen &gt;= 3 cm    EN    zebrapad aanwezig</a:t>
            </a:r>
          </a:p>
          <a:p>
            <a:endParaRPr lang="nl-BE" dirty="0"/>
          </a:p>
          <a:p>
            <a:r>
              <a:rPr lang="nl-BE" dirty="0"/>
              <a:t>Resultaat:</a:t>
            </a:r>
          </a:p>
          <a:p>
            <a:r>
              <a:rPr lang="nl-BE" dirty="0"/>
              <a:t>167 oversteekpunten voetgangers</a:t>
            </a:r>
          </a:p>
          <a:p>
            <a:r>
              <a:rPr lang="nl-BE" dirty="0"/>
              <a:t>48 oversteekpunten fietsers</a:t>
            </a:r>
          </a:p>
          <a:p>
            <a:r>
              <a:rPr lang="nl-BE" dirty="0"/>
              <a:t>Ruwe raming via verlagen boordstenen = +- 150.000 euro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9660F7D-EBF4-4EBC-A79C-45D8CA973621}"/>
              </a:ext>
            </a:extLst>
          </p:cNvPr>
          <p:cNvSpPr txBox="1"/>
          <p:nvPr/>
        </p:nvSpPr>
        <p:spPr>
          <a:xfrm>
            <a:off x="2337266" y="4746854"/>
            <a:ext cx="585078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Hoogte boordsteen &gt;= 3 cm    EN    zebrapad niet aanwezig</a:t>
            </a:r>
          </a:p>
          <a:p>
            <a:endParaRPr lang="nl-BE" dirty="0"/>
          </a:p>
          <a:p>
            <a:r>
              <a:rPr lang="nl-BE" dirty="0"/>
              <a:t>Resultaat:</a:t>
            </a:r>
          </a:p>
          <a:p>
            <a:r>
              <a:rPr lang="nl-BE" dirty="0"/>
              <a:t>751 oversteekpunten voetgangers</a:t>
            </a:r>
          </a:p>
          <a:p>
            <a:r>
              <a:rPr lang="nl-BE" dirty="0"/>
              <a:t>18 oversteekpunten fietsers</a:t>
            </a:r>
          </a:p>
          <a:p>
            <a:r>
              <a:rPr lang="nl-BE" dirty="0"/>
              <a:t>Ruwe raming via verlagen boordstenen = +- 575.000 euro</a:t>
            </a:r>
          </a:p>
        </p:txBody>
      </p:sp>
    </p:spTree>
    <p:extLst>
      <p:ext uri="{BB962C8B-B14F-4D97-AF65-F5344CB8AC3E}">
        <p14:creationId xmlns:p14="http://schemas.microsoft.com/office/powerpoint/2010/main" val="1026555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5. Verdere uitwerking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F2786AF-96FE-4ED1-8A88-713925CCEFFF}"/>
              </a:ext>
            </a:extLst>
          </p:cNvPr>
          <p:cNvSpPr txBox="1"/>
          <p:nvPr/>
        </p:nvSpPr>
        <p:spPr>
          <a:xfrm>
            <a:off x="836156" y="1517019"/>
            <a:ext cx="73965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/>
              <a:t>Controle van de 215 oversteekpunten via de foto’s en uitzuiveren van de lijst.</a:t>
            </a:r>
          </a:p>
          <a:p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Bepalen welke locaties aangepakt kunnen worden via boordsteenverlaging (bij voorkeur via kantstrookoplossing 0cm)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Uitvoering van boordsteenverlagingen via Fiets- en voetpadenteam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pPr marL="285750" indent="-285750">
              <a:buFontTx/>
              <a:buChar char="-"/>
            </a:pPr>
            <a:r>
              <a:rPr lang="nl-BE" dirty="0"/>
              <a:t>In 2020 opnieuw jobstudent inschakelen om inventarisatie verder te zetten.</a:t>
            </a:r>
          </a:p>
          <a:p>
            <a:pPr marL="285750" indent="-285750">
              <a:buFontTx/>
              <a:buChar char="-"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043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5. Verdere uitwerking</a:t>
            </a:r>
            <a:endParaRPr lang="nl-NL" sz="3200" dirty="0">
              <a:latin typeface="Proxima Nova Rg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2BAE94-F1F9-4C66-BB92-5908BACD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D56E00-4C9C-4474-9329-C1C20F96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Proxima Nova Lt" panose="02000506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6AABA1-29CE-463C-A006-7C7B09606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66" y="1448737"/>
            <a:ext cx="7604068" cy="507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9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0ECCBA3-95E0-46D4-93C7-7591722A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95" y="1372203"/>
            <a:ext cx="4050004" cy="253411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Inleiding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1981018" y="3467418"/>
            <a:ext cx="2880384" cy="6052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Voetpad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als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restruimte</a:t>
            </a:r>
            <a:endParaRPr lang="en-US" sz="1400" b="1" dirty="0">
              <a:solidFill>
                <a:schemeClr val="bg1"/>
              </a:solidFill>
              <a:latin typeface="Proxima Nova Rg"/>
            </a:endParaRPr>
          </a:p>
          <a:p>
            <a:pPr algn="ctr">
              <a:lnSpc>
                <a:spcPts val="2000"/>
              </a:lnSpc>
            </a:pPr>
            <a:endParaRPr lang="en-US" b="1" dirty="0">
              <a:solidFill>
                <a:srgbClr val="79496A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A7B8B6-6C95-406A-93F2-B404A01C3C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382" y="1376495"/>
            <a:ext cx="3945016" cy="5260021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04D2A9C-F9E5-4AE9-B8ED-5B120D3077F7}"/>
              </a:ext>
            </a:extLst>
          </p:cNvPr>
          <p:cNvSpPr/>
          <p:nvPr/>
        </p:nvSpPr>
        <p:spPr>
          <a:xfrm>
            <a:off x="4791394" y="1447042"/>
            <a:ext cx="2880384" cy="6052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Plaats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voor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palen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en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borden</a:t>
            </a:r>
            <a:endParaRPr lang="en-US" sz="1400" b="1" dirty="0">
              <a:solidFill>
                <a:schemeClr val="bg1"/>
              </a:solidFill>
              <a:latin typeface="Proxima Nova Rg"/>
            </a:endParaRPr>
          </a:p>
          <a:p>
            <a:pPr algn="ctr">
              <a:lnSpc>
                <a:spcPts val="2000"/>
              </a:lnSpc>
            </a:pPr>
            <a:endParaRPr lang="en-US" b="1" dirty="0">
              <a:solidFill>
                <a:srgbClr val="79496A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8AEDDAB-0D68-46E7-9B45-4582F461D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6" y="4044681"/>
            <a:ext cx="4050003" cy="2591835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7292E834-E503-42C7-B6D9-A690DE71D482}"/>
              </a:ext>
            </a:extLst>
          </p:cNvPr>
          <p:cNvSpPr/>
          <p:nvPr/>
        </p:nvSpPr>
        <p:spPr>
          <a:xfrm>
            <a:off x="383500" y="6188804"/>
            <a:ext cx="2118224" cy="6052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Plaats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voor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kasten</a:t>
            </a:r>
            <a:endParaRPr lang="en-US" sz="1400" b="1" dirty="0">
              <a:solidFill>
                <a:schemeClr val="bg1"/>
              </a:solidFill>
              <a:latin typeface="Proxima Nova Rg"/>
            </a:endParaRPr>
          </a:p>
          <a:p>
            <a:pPr algn="ctr">
              <a:lnSpc>
                <a:spcPts val="2000"/>
              </a:lnSpc>
            </a:pPr>
            <a:endParaRPr lang="en-US" b="1" dirty="0">
              <a:solidFill>
                <a:srgbClr val="794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048F7F-D248-4D29-83B9-C00B7B95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4" y="1290556"/>
            <a:ext cx="7651020" cy="545978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Inleiding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292E834-E503-42C7-B6D9-A690DE71D482}"/>
              </a:ext>
            </a:extLst>
          </p:cNvPr>
          <p:cNvSpPr/>
          <p:nvPr/>
        </p:nvSpPr>
        <p:spPr>
          <a:xfrm>
            <a:off x="3401844" y="4059084"/>
            <a:ext cx="5040672" cy="60529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Verhoogde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boordsteen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ter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hoogte</a:t>
            </a:r>
            <a:r>
              <a:rPr lang="en-US" sz="1400" b="1" dirty="0">
                <a:solidFill>
                  <a:schemeClr val="bg1"/>
                </a:solidFill>
                <a:latin typeface="Proxima Nova Rg"/>
              </a:rPr>
              <a:t> van </a:t>
            </a:r>
            <a:r>
              <a:rPr lang="en-US" sz="1400" b="1" dirty="0" err="1">
                <a:solidFill>
                  <a:schemeClr val="bg1"/>
                </a:solidFill>
                <a:latin typeface="Proxima Nova Rg"/>
              </a:rPr>
              <a:t>oversteekplaats</a:t>
            </a:r>
            <a:endParaRPr lang="en-US" sz="1400" b="1" dirty="0">
              <a:solidFill>
                <a:schemeClr val="bg1"/>
              </a:solidFill>
              <a:latin typeface="Proxima Nova Rg"/>
            </a:endParaRPr>
          </a:p>
          <a:p>
            <a:pPr algn="ctr">
              <a:lnSpc>
                <a:spcPts val="2000"/>
              </a:lnSpc>
            </a:pPr>
            <a:endParaRPr lang="en-US" b="1" dirty="0">
              <a:solidFill>
                <a:srgbClr val="794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Inleiding</a:t>
            </a:r>
            <a:endParaRPr lang="nl-NL" sz="3200" dirty="0">
              <a:latin typeface="Proxima Nova Rg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49434" y="1448736"/>
            <a:ext cx="7831044" cy="36830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err="1">
                <a:latin typeface="Proxima Nova Rg"/>
              </a:rPr>
              <a:t>Verbeteren</a:t>
            </a:r>
            <a:r>
              <a:rPr lang="en-US" b="1" dirty="0">
                <a:latin typeface="Proxima Nova Rg"/>
              </a:rPr>
              <a:t> van </a:t>
            </a:r>
            <a:r>
              <a:rPr lang="en-US" b="1" dirty="0" err="1">
                <a:latin typeface="Proxima Nova Rg"/>
              </a:rPr>
              <a:t>voetpaden</a:t>
            </a:r>
            <a:r>
              <a:rPr lang="en-US" b="1" dirty="0">
                <a:latin typeface="Proxima Nova Rg"/>
              </a:rPr>
              <a:t> </a:t>
            </a:r>
            <a:r>
              <a:rPr lang="en-US" b="1" dirty="0" err="1">
                <a:latin typeface="Proxima Nova Rg"/>
              </a:rPr>
              <a:t>en</a:t>
            </a:r>
            <a:r>
              <a:rPr lang="en-US" b="1" dirty="0">
                <a:latin typeface="Proxima Nova Rg"/>
              </a:rPr>
              <a:t> </a:t>
            </a:r>
            <a:r>
              <a:rPr lang="en-US" b="1" dirty="0" err="1">
                <a:latin typeface="Proxima Nova Rg"/>
              </a:rPr>
              <a:t>fietspaden</a:t>
            </a:r>
            <a:r>
              <a:rPr lang="en-US" b="1" dirty="0">
                <a:latin typeface="Proxima Nova Rg"/>
              </a:rPr>
              <a:t> </a:t>
            </a:r>
            <a:r>
              <a:rPr lang="en-US" b="1" dirty="0" err="1">
                <a:latin typeface="Proxima Nova Rg"/>
              </a:rPr>
              <a:t>kan</a:t>
            </a:r>
            <a:r>
              <a:rPr lang="en-US" b="1" dirty="0">
                <a:latin typeface="Proxima Nova Rg"/>
              </a:rPr>
              <a:t> door:</a:t>
            </a:r>
          </a:p>
          <a:p>
            <a:pPr>
              <a:lnSpc>
                <a:spcPts val="2000"/>
              </a:lnSpc>
            </a:pPr>
            <a:endParaRPr lang="en-US" b="1" dirty="0">
              <a:latin typeface="Proxima Nova Rg"/>
            </a:endParaRPr>
          </a:p>
          <a:p>
            <a:pPr marL="342900" indent="-342900">
              <a:lnSpc>
                <a:spcPts val="2000"/>
              </a:lnSpc>
              <a:buAutoNum type="arabicPeriod"/>
            </a:pPr>
            <a:r>
              <a:rPr lang="en-US" b="1" dirty="0">
                <a:latin typeface="Proxima Nova Rg"/>
              </a:rPr>
              <a:t>(Her)</a:t>
            </a:r>
            <a:r>
              <a:rPr lang="en-US" b="1" dirty="0" err="1">
                <a:latin typeface="Proxima Nova Rg"/>
              </a:rPr>
              <a:t>aanleg</a:t>
            </a:r>
            <a:endParaRPr lang="en-US" b="1" dirty="0">
              <a:latin typeface="Proxima Nova Rg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Proxima Nova Rg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Proxima Nova Rg"/>
              </a:rPr>
              <a:t>	+	</a:t>
            </a:r>
            <a:r>
              <a:rPr lang="en-US" dirty="0" err="1">
                <a:latin typeface="Proxima Nova Rg"/>
              </a:rPr>
              <a:t>vergroten</a:t>
            </a:r>
            <a:r>
              <a:rPr lang="en-US" dirty="0">
                <a:latin typeface="Proxima Nova Rg"/>
              </a:rPr>
              <a:t> van network</a:t>
            </a:r>
          </a:p>
          <a:p>
            <a:pPr>
              <a:lnSpc>
                <a:spcPts val="2000"/>
              </a:lnSpc>
            </a:pPr>
            <a:r>
              <a:rPr lang="en-US" dirty="0">
                <a:latin typeface="Proxima Nova Rg"/>
              </a:rPr>
              <a:t>	+	</a:t>
            </a:r>
            <a:r>
              <a:rPr lang="en-US" dirty="0" err="1">
                <a:latin typeface="Proxima Nova Rg"/>
              </a:rPr>
              <a:t>kwaliteit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en</a:t>
            </a:r>
            <a:r>
              <a:rPr lang="en-US" dirty="0">
                <a:latin typeface="Proxima Nova Rg"/>
              </a:rPr>
              <a:t> comfort </a:t>
            </a:r>
            <a:r>
              <a:rPr lang="en-US" dirty="0" err="1">
                <a:latin typeface="Proxima Nova Rg"/>
              </a:rPr>
              <a:t>verbeteren</a:t>
            </a:r>
            <a:endParaRPr lang="en-US" dirty="0">
              <a:latin typeface="Proxima Nova Rg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Proxima Nova Rg"/>
              </a:rPr>
              <a:t>	-	</a:t>
            </a:r>
            <a:r>
              <a:rPr lang="en-US" dirty="0" err="1">
                <a:latin typeface="Proxima Nova Rg"/>
              </a:rPr>
              <a:t>grote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investeringen</a:t>
            </a:r>
            <a:endParaRPr lang="en-US" dirty="0">
              <a:latin typeface="Proxima Nova Rg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Proxima Nova Rg"/>
              </a:rPr>
              <a:t>	-	</a:t>
            </a:r>
            <a:r>
              <a:rPr lang="en-US" dirty="0" err="1">
                <a:latin typeface="Proxima Nova Rg"/>
              </a:rPr>
              <a:t>tijd</a:t>
            </a:r>
            <a:endParaRPr lang="en-US" dirty="0">
              <a:latin typeface="Proxima Nova Rg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Proxima Nova Rg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latin typeface="Proxima Nova Rg"/>
              </a:rPr>
              <a:t>2. </a:t>
            </a:r>
            <a:r>
              <a:rPr lang="en-US" b="1" dirty="0" err="1">
                <a:latin typeface="Proxima Nova Rg"/>
              </a:rPr>
              <a:t>Verhogen</a:t>
            </a:r>
            <a:r>
              <a:rPr lang="en-US" b="1" dirty="0">
                <a:latin typeface="Proxima Nova Rg"/>
              </a:rPr>
              <a:t> van comfort </a:t>
            </a:r>
            <a:r>
              <a:rPr lang="en-US" b="1" dirty="0" err="1">
                <a:latin typeface="Proxima Nova Rg"/>
              </a:rPr>
              <a:t>en</a:t>
            </a:r>
            <a:r>
              <a:rPr lang="en-US" b="1" dirty="0">
                <a:latin typeface="Proxima Nova Rg"/>
              </a:rPr>
              <a:t> </a:t>
            </a:r>
            <a:r>
              <a:rPr lang="en-US" b="1" dirty="0" err="1">
                <a:latin typeface="Proxima Nova Rg"/>
              </a:rPr>
              <a:t>toegankelijkheid</a:t>
            </a:r>
            <a:endParaRPr lang="en-US" b="1" dirty="0">
              <a:latin typeface="Proxima Nova Rg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Proxima Nova Rg"/>
            </a:endParaRPr>
          </a:p>
          <a:p>
            <a:pPr>
              <a:lnSpc>
                <a:spcPts val="2000"/>
              </a:lnSpc>
            </a:pPr>
            <a:r>
              <a:rPr lang="en-US" dirty="0" err="1">
                <a:latin typeface="Proxima Nova Rg"/>
              </a:rPr>
              <a:t>Wegwerken</a:t>
            </a:r>
            <a:r>
              <a:rPr lang="en-US" dirty="0">
                <a:latin typeface="Proxima Nova Rg"/>
              </a:rPr>
              <a:t> van </a:t>
            </a:r>
            <a:r>
              <a:rPr lang="en-US" dirty="0" err="1">
                <a:latin typeface="Proxima Nova Rg"/>
              </a:rPr>
              <a:t>drempels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en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verbeteren</a:t>
            </a:r>
            <a:r>
              <a:rPr lang="en-US" dirty="0">
                <a:latin typeface="Proxima Nova Rg"/>
              </a:rPr>
              <a:t> van </a:t>
            </a:r>
            <a:r>
              <a:rPr lang="en-US" dirty="0" err="1">
                <a:latin typeface="Proxima Nova Rg"/>
              </a:rPr>
              <a:t>oversteekbaarheid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ter</a:t>
            </a:r>
            <a:r>
              <a:rPr lang="en-US" dirty="0">
                <a:latin typeface="Proxima Nova Rg"/>
              </a:rPr>
              <a:t> </a:t>
            </a:r>
            <a:r>
              <a:rPr lang="en-US" dirty="0" err="1">
                <a:latin typeface="Proxima Nova Rg"/>
              </a:rPr>
              <a:t>hoogte</a:t>
            </a:r>
            <a:r>
              <a:rPr lang="en-US" dirty="0">
                <a:latin typeface="Proxima Nova Rg"/>
              </a:rPr>
              <a:t> van </a:t>
            </a:r>
            <a:r>
              <a:rPr lang="en-US" dirty="0" err="1">
                <a:latin typeface="Proxima Nova Rg"/>
              </a:rPr>
              <a:t>kruispunten</a:t>
            </a:r>
            <a:endParaRPr lang="en-US" dirty="0">
              <a:latin typeface="Proxima Nova Rg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378917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FuÃgÃ¤nger als Verkehrsteilnehmer">
            <a:extLst>
              <a:ext uri="{FF2B5EF4-FFF2-40B4-BE49-F238E27FC236}">
                <a16:creationId xmlns:a16="http://schemas.microsoft.com/office/drawing/2014/main" id="{90C8BE1A-74DF-49ED-AE89-067241E8D4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02" y="4725591"/>
            <a:ext cx="5268395" cy="1978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Overzicht presentatie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358724"/>
            <a:ext cx="74709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Inleiding</a:t>
            </a:r>
          </a:p>
          <a:p>
            <a:endParaRPr lang="nl-BE" b="1" dirty="0">
              <a:latin typeface="Proxima Nova Rg" pitchFamily="50" charset="0"/>
            </a:endParaRPr>
          </a:p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Algemene principes rond de toegankelijkheid van voetpaden</a:t>
            </a:r>
          </a:p>
          <a:p>
            <a:pPr marL="342900" indent="-342900">
              <a:buAutoNum type="arabicPeriod"/>
            </a:pPr>
            <a:endParaRPr lang="nl-BE" b="1" dirty="0">
              <a:latin typeface="Proxima Nova Rg" pitchFamily="50" charset="0"/>
            </a:endParaRPr>
          </a:p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Vier mogelijke oplossingen voor het wegwerken van drempels</a:t>
            </a:r>
          </a:p>
          <a:p>
            <a:pPr marL="342900" indent="-342900">
              <a:buAutoNum type="arabicPeriod"/>
            </a:pPr>
            <a:endParaRPr lang="nl-BE" b="1" dirty="0">
              <a:latin typeface="Proxima Nova Rg" pitchFamily="50" charset="0"/>
            </a:endParaRPr>
          </a:p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Inventarisatie van oversteekplaatsen ter hoogte van kruispunten</a:t>
            </a:r>
          </a:p>
          <a:p>
            <a:pPr marL="342900" indent="-342900">
              <a:buAutoNum type="arabicPeriod"/>
            </a:pPr>
            <a:endParaRPr lang="nl-BE" b="1" dirty="0">
              <a:latin typeface="Proxima Nova Rg" pitchFamily="50" charset="0"/>
            </a:endParaRPr>
          </a:p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Eerste resultaten van de inventarisatie</a:t>
            </a:r>
          </a:p>
          <a:p>
            <a:pPr marL="342900" indent="-342900">
              <a:buAutoNum type="arabicPeriod"/>
            </a:pPr>
            <a:endParaRPr lang="nl-BE" b="1" dirty="0">
              <a:latin typeface="Proxima Nova Rg" pitchFamily="50" charset="0"/>
            </a:endParaRPr>
          </a:p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Verdere uitwerking</a:t>
            </a:r>
          </a:p>
          <a:p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2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36" y="1291637"/>
            <a:ext cx="3964861" cy="538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4" y="1280516"/>
            <a:ext cx="4036619" cy="538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55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b="1" dirty="0">
                <a:latin typeface="Proxima Nova Rg" pitchFamily="50" charset="0"/>
              </a:rPr>
              <a:t>Staat van het voetpad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Voetpaden moeten vlakke en kwalitatieve bestrating hebben.</a:t>
            </a:r>
          </a:p>
        </p:txBody>
      </p:sp>
      <p:pic>
        <p:nvPicPr>
          <p:cNvPr id="2050" name="Picture 2" descr="O:\Docs\publieke ruimte\09. Documentatie publieke ruimte\01. Publieke ruimte - verhardingsmaterialen en straatmeubilair\Verhardingsmaterialen\Saxum-Kla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4" y="2618892"/>
            <a:ext cx="3769279" cy="28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13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298376" y="115200"/>
            <a:ext cx="8640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l" eaLnBrk="1" hangingPunct="1">
              <a:lnSpc>
                <a:spcPts val="7000"/>
              </a:lnSpc>
            </a:pPr>
            <a:r>
              <a:rPr lang="nl-BE" sz="3200" dirty="0">
                <a:latin typeface="Proxima Nova Rg"/>
              </a:rPr>
              <a:t>1. Toegankelijkheid verbeteren</a:t>
            </a:r>
            <a:endParaRPr lang="nl-NL" sz="3200" dirty="0">
              <a:latin typeface="Proxima Nova Rg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11472" y="1448736"/>
            <a:ext cx="7470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Proxima Nova Rg" pitchFamily="50" charset="0"/>
              </a:rPr>
              <a:t>2. Breedte voetpaden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Besluit Vlaamse Regering (29/4/1997):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Profielbreedte van de straat &gt; 9m    =&gt; voetpadbreedte minimaal 1m50</a:t>
            </a:r>
          </a:p>
          <a:p>
            <a:endParaRPr lang="nl-BE" dirty="0">
              <a:latin typeface="Proxima Nova Rg" pitchFamily="50" charset="0"/>
            </a:endParaRP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b="1" dirty="0">
                <a:latin typeface="Proxima Nova Rg" pitchFamily="50" charset="0"/>
              </a:rPr>
              <a:t>3. Gelijkgrondse oversteekplaatsen</a:t>
            </a:r>
          </a:p>
          <a:p>
            <a:endParaRPr lang="nl-BE" b="1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Op de meeste kruispunten heeft de auto geen enkel obstakel en kan gelijkgronds kruisen.</a:t>
            </a:r>
          </a:p>
          <a:p>
            <a:endParaRPr lang="nl-BE" dirty="0">
              <a:latin typeface="Proxima Nova Rg" pitchFamily="50" charset="0"/>
            </a:endParaRPr>
          </a:p>
          <a:p>
            <a:r>
              <a:rPr lang="nl-BE" dirty="0">
                <a:latin typeface="Proxima Nova Rg" pitchFamily="50" charset="0"/>
              </a:rPr>
              <a:t>Voetgangers en fietsers hebben wel vaak een drempel (boordsteen – goot).  Zelf bij een verlaagde boordsteen blijft vaak een niveauverschil van 2cm.</a:t>
            </a:r>
          </a:p>
          <a:p>
            <a:endParaRPr lang="nl-BE" dirty="0">
              <a:latin typeface="Proxima Nova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37556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 powerpoint blauw">
  <a:themeElements>
    <a:clrScheme name="Primair palet - blauw">
      <a:dk1>
        <a:srgbClr val="000000"/>
      </a:dk1>
      <a:lt1>
        <a:srgbClr val="FFFFFF"/>
      </a:lt1>
      <a:dk2>
        <a:srgbClr val="70405E"/>
      </a:dk2>
      <a:lt2>
        <a:srgbClr val="29C2DE"/>
      </a:lt2>
      <a:accent1>
        <a:srgbClr val="004D69"/>
      </a:accent1>
      <a:accent2>
        <a:srgbClr val="7DBA00"/>
      </a:accent2>
      <a:accent3>
        <a:srgbClr val="BA122B"/>
      </a:accent3>
      <a:accent4>
        <a:srgbClr val="F27D00"/>
      </a:accent4>
      <a:accent5>
        <a:srgbClr val="6B2E6E"/>
      </a:accent5>
      <a:accent6>
        <a:srgbClr val="F7D117"/>
      </a:accent6>
      <a:hlink>
        <a:srgbClr val="B10057"/>
      </a:hlink>
      <a:folHlink>
        <a:srgbClr val="E675A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Primair palet - blauw">
      <a:dk1>
        <a:srgbClr val="000000"/>
      </a:dk1>
      <a:lt1>
        <a:srgbClr val="FFFFFF"/>
      </a:lt1>
      <a:dk2>
        <a:srgbClr val="70405E"/>
      </a:dk2>
      <a:lt2>
        <a:srgbClr val="29C2DE"/>
      </a:lt2>
      <a:accent1>
        <a:srgbClr val="004D69"/>
      </a:accent1>
      <a:accent2>
        <a:srgbClr val="7DBA00"/>
      </a:accent2>
      <a:accent3>
        <a:srgbClr val="BA122B"/>
      </a:accent3>
      <a:accent4>
        <a:srgbClr val="F27D00"/>
      </a:accent4>
      <a:accent5>
        <a:srgbClr val="6B2E6E"/>
      </a:accent5>
      <a:accent6>
        <a:srgbClr val="F7D117"/>
      </a:accent6>
      <a:hlink>
        <a:srgbClr val="B10057"/>
      </a:hlink>
      <a:folHlink>
        <a:srgbClr val="E675A7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12632</TotalTime>
  <Words>1073</Words>
  <Application>Microsoft Office PowerPoint</Application>
  <PresentationFormat>Diavoorstelling (4:3)</PresentationFormat>
  <Paragraphs>209</Paragraphs>
  <Slides>27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Arial</vt:lpstr>
      <vt:lpstr>Calibri</vt:lpstr>
      <vt:lpstr>Proxima Nova Lt</vt:lpstr>
      <vt:lpstr>Proxima Nova Rg</vt:lpstr>
      <vt:lpstr>Verdana</vt:lpstr>
      <vt:lpstr>sjabloon powerpoint blauw</vt:lpstr>
      <vt:lpstr>Kantoorthema</vt:lpstr>
      <vt:lpstr>1_Kantoorthema</vt:lpstr>
      <vt:lpstr>Microsoft Excel-werkblad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Gdansk_Mechelen</dc:title>
  <dc:creator>Kumbruck Annick</dc:creator>
  <cp:lastModifiedBy>Cokelaere Peter</cp:lastModifiedBy>
  <cp:revision>265</cp:revision>
  <cp:lastPrinted>2015-02-20T08:52:31Z</cp:lastPrinted>
  <dcterms:created xsi:type="dcterms:W3CDTF">2012-03-09T09:09:33Z</dcterms:created>
  <dcterms:modified xsi:type="dcterms:W3CDTF">2019-11-06T14:52:52Z</dcterms:modified>
</cp:coreProperties>
</file>