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57" r:id="rId5"/>
    <p:sldId id="352" r:id="rId6"/>
    <p:sldId id="371" r:id="rId7"/>
    <p:sldId id="362" r:id="rId8"/>
    <p:sldId id="372" r:id="rId9"/>
    <p:sldId id="338" r:id="rId10"/>
    <p:sldId id="354" r:id="rId11"/>
    <p:sldId id="337" r:id="rId12"/>
    <p:sldId id="353" r:id="rId13"/>
    <p:sldId id="356" r:id="rId14"/>
    <p:sldId id="355" r:id="rId15"/>
    <p:sldId id="363" r:id="rId16"/>
    <p:sldId id="365" r:id="rId17"/>
    <p:sldId id="359" r:id="rId18"/>
    <p:sldId id="364" r:id="rId19"/>
    <p:sldId id="357" r:id="rId20"/>
    <p:sldId id="373" r:id="rId21"/>
    <p:sldId id="328" r:id="rId22"/>
    <p:sldId id="358" r:id="rId23"/>
    <p:sldId id="369" r:id="rId24"/>
    <p:sldId id="367" r:id="rId25"/>
    <p:sldId id="370" r:id="rId26"/>
    <p:sldId id="368" r:id="rId27"/>
    <p:sldId id="360" r:id="rId28"/>
    <p:sldId id="361" r:id="rId29"/>
    <p:sldId id="339" r:id="rId30"/>
  </p:sldIdLst>
  <p:sldSz cx="9144000" cy="5715000" type="screen16x10"/>
  <p:notesSz cx="6797675" cy="9928225"/>
  <p:defaultTextStyle>
    <a:defPPr>
      <a:defRPr lang="nl-BE"/>
    </a:defPPr>
    <a:lvl1pPr marL="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4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8" algn="l" defTabSz="914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2DE"/>
    <a:srgbClr val="005A84"/>
    <a:srgbClr val="84BF41"/>
    <a:srgbClr val="34848F"/>
    <a:srgbClr val="D1DFCE"/>
    <a:srgbClr val="E9F0E8"/>
    <a:srgbClr val="008F00"/>
    <a:srgbClr val="FFFFFF"/>
    <a:srgbClr val="D4BC15"/>
    <a:srgbClr val="54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86CE3-04DF-4134-AAD4-A2291A7BA3D5}" v="382" dt="2020-09-24T16:17:46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2473" autoAdjust="0"/>
  </p:normalViewPr>
  <p:slideViewPr>
    <p:cSldViewPr snapToGrid="0">
      <p:cViewPr varScale="1">
        <p:scale>
          <a:sx n="126" d="100"/>
          <a:sy n="126" d="100"/>
        </p:scale>
        <p:origin x="1254" y="114"/>
      </p:cViewPr>
      <p:guideLst>
        <p:guide orient="horz" pos="825"/>
        <p:guide pos="2880"/>
      </p:guideLst>
    </p:cSldViewPr>
  </p:slid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100" d="100"/>
        <a:sy n="100" d="100"/>
      </p:scale>
      <p:origin x="0" y="1728"/>
    </p:cViewPr>
  </p:sorterViewPr>
  <p:notesViewPr>
    <p:cSldViewPr snapToGrid="0">
      <p:cViewPr varScale="1">
        <p:scale>
          <a:sx n="95" d="100"/>
          <a:sy n="95" d="100"/>
        </p:scale>
        <p:origin x="26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DED6-809E-B44C-AA8A-9EC994064BB7}" type="datetimeFigureOut">
              <a:rPr lang="nl-NL" smtClean="0"/>
              <a:t>25-9-2020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96C32-516E-694C-80B9-E469F4CB02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123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019EA-AC92-455A-A11F-F683C5156120}" type="datetimeFigureOut">
              <a:rPr lang="nl-BE" smtClean="0"/>
              <a:t>25/09/2020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656DE-CB42-4FDC-A807-C10209951F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616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3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7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0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4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8" algn="l" defTabSz="9141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888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913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0717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5868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4306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vragen die binnenkomen bij loket Huis van de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Mechelaar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/0800 nummer/M-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Bassadeurs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worden daar gescreend. Gaat het over duidelijke kleine, afgebakende hulpvragen die door een vrijwilliger en/of buur kunnen opgepakt worden, komen ze rechtstreeks bij ons terecht. Gaat het over een welzijnsvraag/nood aan professionele hulp dan gaan ze door naar ID-team/Sociale Dienst.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vragen die rechtsreeks binnenkomen bij ID-team komen naar ons als ze ingevuld kunnen worden door een vrijwilliger en/of buur.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Wij gaan een aantal voorbeelden doorsturen ter verduidelijking naar de M-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Bassadeurs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Mieke Matthijs zal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oplijsten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welke zorgvragen binnenkomen waar ze geen professioneel aanbod voor kunnen bieden (spontaan kwam naar boven boodschappen, huiswerkbegeleiding, babbels, ICT ondersteuning, …). Met ¾ van de vragen gaan ze wel zelf aan de slag. 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Zodra we binnenkort terug zorgvragen binnenkrijgen, zal duidelijk worden of we terug goed kunnen matchen met de beschikbare zorgzame buren.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017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3277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9224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Client </a:t>
            </a:r>
            <a:r>
              <a:rPr lang="nl-BE" dirty="0" err="1"/>
              <a:t>relationship</a:t>
            </a:r>
            <a:r>
              <a:rPr lang="nl-BE" dirty="0"/>
              <a:t> Management (klantrelatiebeheer)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5455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151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620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1067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Client </a:t>
            </a:r>
            <a:r>
              <a:rPr lang="nl-BE" dirty="0" err="1"/>
              <a:t>relationship</a:t>
            </a:r>
            <a:r>
              <a:rPr lang="nl-BE" dirty="0"/>
              <a:t> Management (klantrelatiebeheer)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6966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0680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148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508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58937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790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442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6391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5441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097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3381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1640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0656DE-CB42-4FDC-A807-C10209951F5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925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karen.jacobs\Downloads\preview_MECH_Sint-Romboutskathedraal_Layla+Aerts%281%29 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30"/>
            <a:ext cx="9143999" cy="60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hthoek 14"/>
          <p:cNvSpPr/>
          <p:nvPr userDrawn="1"/>
        </p:nvSpPr>
        <p:spPr>
          <a:xfrm>
            <a:off x="-437600" y="3604799"/>
            <a:ext cx="8094444" cy="1157308"/>
          </a:xfrm>
          <a:prstGeom prst="rect">
            <a:avLst/>
          </a:prstGeom>
          <a:solidFill>
            <a:srgbClr val="005A8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BE" sz="1800"/>
          </a:p>
        </p:txBody>
      </p:sp>
      <p:pic>
        <p:nvPicPr>
          <p:cNvPr id="19" name="Picture 5" descr="J:\Sites\Huisstijl\Mechelen Algemeen\Mechelen_logo_Combi1_Corporate\White\Mech2_corporate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17" y="99103"/>
            <a:ext cx="899712" cy="7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603184"/>
            <a:ext cx="7302490" cy="1157308"/>
          </a:xfrm>
        </p:spPr>
        <p:txBody>
          <a:bodyPr anchor="ctr" anchorCtr="0">
            <a:noAutofit/>
          </a:bodyPr>
          <a:lstStyle>
            <a:lvl1pPr algn="l">
              <a:lnSpc>
                <a:spcPts val="4200"/>
              </a:lnSpc>
              <a:defRPr sz="4000"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22" name="Driehoek 14"/>
          <p:cNvSpPr/>
          <p:nvPr userDrawn="1"/>
        </p:nvSpPr>
        <p:spPr>
          <a:xfrm rot="8100000">
            <a:off x="6177914" y="4073645"/>
            <a:ext cx="2181810" cy="1090906"/>
          </a:xfrm>
          <a:prstGeom prst="triangl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NL"/>
          </a:p>
        </p:txBody>
      </p:sp>
      <p:sp>
        <p:nvSpPr>
          <p:cNvPr id="23" name="Driehoek 15"/>
          <p:cNvSpPr/>
          <p:nvPr userDrawn="1"/>
        </p:nvSpPr>
        <p:spPr>
          <a:xfrm rot="2700000">
            <a:off x="6771786" y="3504970"/>
            <a:ext cx="1305054" cy="652528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65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karen.jacobs\Downloads\preview_MECH_Sint-Romboutskathedraal_Layla+Aerts%281%29 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30"/>
            <a:ext cx="9143999" cy="60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hoek 11"/>
          <p:cNvSpPr/>
          <p:nvPr userDrawn="1"/>
        </p:nvSpPr>
        <p:spPr>
          <a:xfrm>
            <a:off x="-437600" y="3604799"/>
            <a:ext cx="8094444" cy="1157308"/>
          </a:xfrm>
          <a:prstGeom prst="rect">
            <a:avLst/>
          </a:prstGeom>
          <a:solidFill>
            <a:srgbClr val="005A8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BE" sz="1800"/>
          </a:p>
        </p:txBody>
      </p:sp>
      <p:sp>
        <p:nvSpPr>
          <p:cNvPr id="16" name="Driehoek 14"/>
          <p:cNvSpPr/>
          <p:nvPr userDrawn="1"/>
        </p:nvSpPr>
        <p:spPr>
          <a:xfrm rot="8100000">
            <a:off x="6177914" y="4073645"/>
            <a:ext cx="2181810" cy="1090906"/>
          </a:xfrm>
          <a:prstGeom prst="triangl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NL"/>
          </a:p>
        </p:txBody>
      </p:sp>
      <p:sp>
        <p:nvSpPr>
          <p:cNvPr id="17" name="Driehoek 15"/>
          <p:cNvSpPr/>
          <p:nvPr userDrawn="1"/>
        </p:nvSpPr>
        <p:spPr>
          <a:xfrm rot="2700000">
            <a:off x="6771786" y="3504970"/>
            <a:ext cx="1305054" cy="652528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nl-NL"/>
              <a:t> </a:t>
            </a:r>
          </a:p>
        </p:txBody>
      </p:sp>
      <p:sp>
        <p:nvSpPr>
          <p:cNvPr id="32" name="Titel 1"/>
          <p:cNvSpPr>
            <a:spLocks noGrp="1"/>
          </p:cNvSpPr>
          <p:nvPr>
            <p:ph type="ctrTitle"/>
          </p:nvPr>
        </p:nvSpPr>
        <p:spPr>
          <a:xfrm>
            <a:off x="360005" y="3619697"/>
            <a:ext cx="6991772" cy="795724"/>
          </a:xfrm>
        </p:spPr>
        <p:txBody>
          <a:bodyPr anchor="t" anchorCtr="0">
            <a:noAutofit/>
          </a:bodyPr>
          <a:lstStyle>
            <a:lvl1pPr algn="l">
              <a:defRPr sz="4000"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360003" y="4279392"/>
            <a:ext cx="5311335" cy="48271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Proxima Nova Rg" pitchFamily="50" charset="0"/>
              </a:defRPr>
            </a:lvl1pPr>
            <a:lvl2pPr marL="45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8" name="Picture 5" descr="J:\Sites\Huisstijl\Mechelen Algemeen\Mechelen_logo_Combi1_Corporate\White\Mech2_corporate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17" y="99103"/>
            <a:ext cx="899712" cy="7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72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5"/>
            <a:ext cx="9144000" cy="940009"/>
          </a:xfrm>
          <a:prstGeom prst="rect">
            <a:avLst/>
          </a:prstGeom>
          <a:solidFill>
            <a:srgbClr val="005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BE" sz="1800">
              <a:ln>
                <a:noFill/>
              </a:ln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001" y="5"/>
            <a:ext cx="8229600" cy="94000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368"/>
              </a:spcBef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1pPr>
            <a:lvl2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2pPr>
            <a:lvl3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3pPr>
            <a:lvl4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4pPr>
            <a:lvl5pPr>
              <a:lnSpc>
                <a:spcPct val="10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1" name="Driehoek 14"/>
          <p:cNvSpPr/>
          <p:nvPr userDrawn="1"/>
        </p:nvSpPr>
        <p:spPr>
          <a:xfrm rot="8100000">
            <a:off x="8196633" y="343486"/>
            <a:ext cx="1398847" cy="699424"/>
          </a:xfrm>
          <a:prstGeom prst="triangl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NL"/>
          </a:p>
        </p:txBody>
      </p:sp>
      <p:sp>
        <p:nvSpPr>
          <p:cNvPr id="12" name="Driehoek 15"/>
          <p:cNvSpPr/>
          <p:nvPr userDrawn="1"/>
        </p:nvSpPr>
        <p:spPr>
          <a:xfrm rot="2700000">
            <a:off x="8578405" y="-64224"/>
            <a:ext cx="836723" cy="418362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20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27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karen.jacobs\Downloads\preview_MECH_Sint-Romboutskathedraal_Layla+Aerts%281%29 (1)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130"/>
            <a:ext cx="9143999" cy="60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hoek 15"/>
          <p:cNvSpPr/>
          <p:nvPr userDrawn="1"/>
        </p:nvSpPr>
        <p:spPr>
          <a:xfrm>
            <a:off x="-437600" y="3604799"/>
            <a:ext cx="8094444" cy="1157308"/>
          </a:xfrm>
          <a:prstGeom prst="rect">
            <a:avLst/>
          </a:prstGeom>
          <a:solidFill>
            <a:srgbClr val="005A84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BE" sz="1800"/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3603184"/>
            <a:ext cx="7302490" cy="1157308"/>
          </a:xfrm>
        </p:spPr>
        <p:txBody>
          <a:bodyPr anchor="ctr" anchorCtr="0">
            <a:noAutofit/>
          </a:bodyPr>
          <a:lstStyle>
            <a:lvl1pPr algn="l">
              <a:lnSpc>
                <a:spcPts val="4200"/>
              </a:lnSpc>
              <a:defRPr sz="4000"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21" name="Driehoek 14"/>
          <p:cNvSpPr/>
          <p:nvPr userDrawn="1"/>
        </p:nvSpPr>
        <p:spPr>
          <a:xfrm rot="8100000">
            <a:off x="6177914" y="4073645"/>
            <a:ext cx="2181810" cy="1090906"/>
          </a:xfrm>
          <a:prstGeom prst="triangle">
            <a:avLst/>
          </a:pr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nl-NL"/>
          </a:p>
        </p:txBody>
      </p:sp>
      <p:sp>
        <p:nvSpPr>
          <p:cNvPr id="22" name="Driehoek 15"/>
          <p:cNvSpPr/>
          <p:nvPr userDrawn="1"/>
        </p:nvSpPr>
        <p:spPr>
          <a:xfrm rot="2700000">
            <a:off x="6771786" y="3504970"/>
            <a:ext cx="1305054" cy="652528"/>
          </a:xfrm>
          <a:prstGeom prst="triangle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nl-NL"/>
              <a:t> </a:t>
            </a:r>
          </a:p>
        </p:txBody>
      </p:sp>
      <p:pic>
        <p:nvPicPr>
          <p:cNvPr id="10" name="Picture 5" descr="J:\Sites\Huisstijl\Mechelen Algemeen\Mechelen_logo_Combi1_Corporate\White\Mech2_corporate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17" y="99103"/>
            <a:ext cx="899712" cy="7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45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1" y="228864"/>
            <a:ext cx="8229600" cy="952500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333505"/>
            <a:ext cx="8229600" cy="377163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6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0" r:id="rId4"/>
    <p:sldLayoutId id="2147483664" r:id="rId5"/>
  </p:sldLayoutIdLst>
  <p:hf hdr="0" ftr="0" dt="0"/>
  <p:txStyles>
    <p:titleStyle>
      <a:lvl1pPr algn="ctr" defTabSz="91418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Proxima Nova Rg" pitchFamily="50" charset="0"/>
          <a:ea typeface="+mj-ea"/>
          <a:cs typeface="+mj-cs"/>
        </a:defRPr>
      </a:lvl1pPr>
    </p:titleStyle>
    <p:bodyStyle>
      <a:lvl1pPr marL="342819" indent="-342819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1pPr>
      <a:lvl2pPr marL="742776" indent="-285684" algn="l" defTabSz="9141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2pPr>
      <a:lvl3pPr marL="1142732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3pPr>
      <a:lvl4pPr marL="1599827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4pPr>
      <a:lvl5pPr marL="2056921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Proxima Nova Rg" pitchFamily="50" charset="0"/>
          <a:ea typeface="+mn-ea"/>
          <a:cs typeface="+mn-cs"/>
        </a:defRPr>
      </a:lvl5pPr>
      <a:lvl6pPr marL="2514014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7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01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7" algn="l" defTabSz="91418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3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7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0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4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8" algn="l" defTabSz="9141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ea typeface="Verdana" panose="020B0604030504040204" pitchFamily="34" charset="0"/>
                <a:cs typeface="Verdana" panose="020B0604030504040204" pitchFamily="34" charset="0"/>
              </a:rPr>
              <a:t>Vrijwilligers in Mechelen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714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Taken vrijwilligers – uitbreiding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 fontScale="55000" lnSpcReduction="20000"/>
          </a:bodyPr>
          <a:lstStyle/>
          <a:p>
            <a:r>
              <a:rPr lang="nl-BE" dirty="0"/>
              <a:t>Mondmasker maken (en schorten maken)</a:t>
            </a:r>
          </a:p>
          <a:p>
            <a:r>
              <a:rPr lang="nl-BE" dirty="0"/>
              <a:t>Huisdier uitlaten </a:t>
            </a:r>
          </a:p>
          <a:p>
            <a:r>
              <a:rPr lang="nl-BE" dirty="0"/>
              <a:t>Boodschappen doen</a:t>
            </a:r>
          </a:p>
          <a:p>
            <a:r>
              <a:rPr lang="nl-BE" dirty="0"/>
              <a:t>Sociaal contact</a:t>
            </a:r>
          </a:p>
          <a:p>
            <a:r>
              <a:rPr lang="nl-BE" dirty="0">
                <a:solidFill>
                  <a:schemeClr val="accent1"/>
                </a:solidFill>
              </a:rPr>
              <a:t>Tekening maken/brieven schrijven</a:t>
            </a:r>
          </a:p>
          <a:p>
            <a:r>
              <a:rPr lang="nl-BE" dirty="0">
                <a:solidFill>
                  <a:schemeClr val="accent1"/>
                </a:solidFill>
              </a:rPr>
              <a:t>Muziek maken</a:t>
            </a:r>
          </a:p>
          <a:p>
            <a:r>
              <a:rPr lang="nl-BE" dirty="0">
                <a:solidFill>
                  <a:schemeClr val="accent1"/>
                </a:solidFill>
              </a:rPr>
              <a:t>Items verdelen (flyers, kaartjes, …)</a:t>
            </a:r>
          </a:p>
          <a:p>
            <a:r>
              <a:rPr lang="nl-BE" dirty="0">
                <a:solidFill>
                  <a:schemeClr val="accent1"/>
                </a:solidFill>
              </a:rPr>
              <a:t>Buddy’s voor leerlingen </a:t>
            </a:r>
          </a:p>
          <a:p>
            <a:r>
              <a:rPr lang="nl-BE" dirty="0">
                <a:solidFill>
                  <a:schemeClr val="accent1"/>
                </a:solidFill>
              </a:rPr>
              <a:t>Zorg verlenen</a:t>
            </a:r>
          </a:p>
          <a:p>
            <a:r>
              <a:rPr lang="nl-BE" dirty="0">
                <a:solidFill>
                  <a:schemeClr val="accent1"/>
                </a:solidFill>
              </a:rPr>
              <a:t>ICT ondersteuning</a:t>
            </a:r>
          </a:p>
          <a:p>
            <a:r>
              <a:rPr lang="nl-BE" dirty="0">
                <a:solidFill>
                  <a:schemeClr val="accent1"/>
                </a:solidFill>
              </a:rPr>
              <a:t>Talent delen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6758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Aanmeldingen vrijwilligers totaal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Eerste dagen via stedelijke platform: 205</a:t>
            </a:r>
          </a:p>
          <a:p>
            <a:pPr marL="0" indent="0">
              <a:buNone/>
            </a:pPr>
            <a:r>
              <a:rPr lang="nl-BE" dirty="0"/>
              <a:t>Nadien via </a:t>
            </a:r>
            <a:r>
              <a:rPr lang="nl-BE" dirty="0" err="1"/>
              <a:t>Give</a:t>
            </a:r>
            <a:r>
              <a:rPr lang="nl-BE" dirty="0"/>
              <a:t>-a-</a:t>
            </a:r>
            <a:r>
              <a:rPr lang="nl-BE" dirty="0" err="1"/>
              <a:t>day</a:t>
            </a:r>
            <a:r>
              <a:rPr lang="nl-BE" dirty="0"/>
              <a:t>: 1108</a:t>
            </a:r>
          </a:p>
          <a:p>
            <a:pPr marL="0" indent="0">
              <a:buNone/>
            </a:pPr>
            <a:r>
              <a:rPr lang="nl-BE" dirty="0"/>
              <a:t>Totaal: 1308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69B8EE0-DCF3-4DA6-BE17-229A9CB5648F}"/>
              </a:ext>
            </a:extLst>
          </p:cNvPr>
          <p:cNvPicPr/>
          <p:nvPr/>
        </p:nvPicPr>
        <p:blipFill rotWithShape="1">
          <a:blip r:embed="rId3"/>
          <a:srcRect l="59593" t="15516" r="20901" b="59037"/>
          <a:stretch/>
        </p:blipFill>
        <p:spPr>
          <a:xfrm>
            <a:off x="6141308" y="2607275"/>
            <a:ext cx="2545492" cy="26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12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Aanmeldingen hulpvragen totaal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 lnSpcReduction="10000"/>
          </a:bodyPr>
          <a:lstStyle/>
          <a:p>
            <a:r>
              <a:rPr lang="nl-BE" dirty="0"/>
              <a:t>Aantal hulpvragen binnengekomen: 183</a:t>
            </a:r>
          </a:p>
          <a:p>
            <a:r>
              <a:rPr lang="nl-BE" dirty="0"/>
              <a:t>Rechtstreeks kunnen matchen met vrijwilliger: 75</a:t>
            </a:r>
          </a:p>
          <a:p>
            <a:r>
              <a:rPr lang="nl-BE" dirty="0"/>
              <a:t>Verdere opvolging door gespecialiseerde diensten </a:t>
            </a:r>
            <a:r>
              <a:rPr lang="nl-BE" sz="2400" dirty="0"/>
              <a:t>(psychologische hulpverlening, maatschappelijk werk, zorgcoach, …): </a:t>
            </a:r>
            <a:r>
              <a:rPr lang="nl-BE" dirty="0"/>
              <a:t>84</a:t>
            </a:r>
          </a:p>
          <a:p>
            <a:r>
              <a:rPr lang="nl-BE" dirty="0"/>
              <a:t>Niet-corona gerelateerde zaken </a:t>
            </a:r>
            <a:r>
              <a:rPr lang="nl-BE" sz="2200" dirty="0"/>
              <a:t>(hulp bij gras afdoen, fout telefoonnummer, dubbele aanvragen, …) </a:t>
            </a:r>
            <a:r>
              <a:rPr lang="nl-BE" dirty="0"/>
              <a:t>: 24 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4855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Voorbeeld: Mondmaskerverdeling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/>
          </a:bodyPr>
          <a:lstStyle/>
          <a:p>
            <a:r>
              <a:rPr lang="nl-BE" dirty="0"/>
              <a:t>Eerste bedeling: enkel 65+</a:t>
            </a:r>
          </a:p>
          <a:p>
            <a:pPr lvl="2"/>
            <a:r>
              <a:rPr lang="nl-BE" dirty="0"/>
              <a:t>10 mei: 75 zones met 49 vrijwilligers</a:t>
            </a:r>
          </a:p>
          <a:p>
            <a:pPr lvl="2"/>
            <a:r>
              <a:rPr lang="nl-BE" dirty="0"/>
              <a:t>16 mei: 50 zones met 50 vrijwilligers</a:t>
            </a:r>
          </a:p>
          <a:p>
            <a:pPr lvl="2"/>
            <a:r>
              <a:rPr lang="nl-BE" dirty="0"/>
              <a:t>Extra ronde op 20 mei: 12 zones met 12 vrijwilligers</a:t>
            </a:r>
          </a:p>
          <a:p>
            <a:r>
              <a:rPr lang="nl-BE" dirty="0"/>
              <a:t>Tweede bedeling: heel Mechelen</a:t>
            </a:r>
          </a:p>
          <a:p>
            <a:pPr lvl="2"/>
            <a:r>
              <a:rPr lang="nl-BE" dirty="0"/>
              <a:t>6 juni en 7 juni: 342 zones met 251 vrijwilligers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4441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D2447-C005-401A-82D6-D888C120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Afronding platform vrijwilligers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0B9769D-BA59-485B-8D01-904865DE27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18489" t="29178" r="60303" b="43953"/>
          <a:stretch/>
        </p:blipFill>
        <p:spPr>
          <a:xfrm>
            <a:off x="5440282" y="2496065"/>
            <a:ext cx="2912885" cy="3015048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45380BE-83C0-4A21-8720-AC79D901B92D}"/>
              </a:ext>
            </a:extLst>
          </p:cNvPr>
          <p:cNvSpPr txBox="1">
            <a:spLocks/>
          </p:cNvSpPr>
          <p:nvPr/>
        </p:nvSpPr>
        <p:spPr>
          <a:xfrm>
            <a:off x="457200" y="1333505"/>
            <a:ext cx="8381999" cy="438149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Geen aanmeldingen na 5 juni meer</a:t>
            </a:r>
          </a:p>
          <a:p>
            <a:r>
              <a:rPr lang="nl-BE" dirty="0"/>
              <a:t>30 juni 2020 – einde samenwerking </a:t>
            </a:r>
            <a:r>
              <a:rPr lang="nl-BE" dirty="0" err="1"/>
              <a:t>Give</a:t>
            </a:r>
            <a:r>
              <a:rPr lang="nl-BE" dirty="0"/>
              <a:t>-a-</a:t>
            </a:r>
            <a:r>
              <a:rPr lang="nl-BE" dirty="0" err="1"/>
              <a:t>day</a:t>
            </a:r>
            <a:endParaRPr lang="nl-BE" dirty="0"/>
          </a:p>
          <a:p>
            <a:r>
              <a:rPr lang="nl-BE" dirty="0"/>
              <a:t>Mailing conform GDPR</a:t>
            </a:r>
          </a:p>
          <a:p>
            <a:r>
              <a:rPr lang="nl-BE" dirty="0"/>
              <a:t>Bedanking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36855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D2447-C005-401A-82D6-D888C120B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Uitbreiding en overdracht hulpvragen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945380BE-83C0-4A21-8720-AC79D901B92D}"/>
              </a:ext>
            </a:extLst>
          </p:cNvPr>
          <p:cNvSpPr txBox="1">
            <a:spLocks/>
          </p:cNvSpPr>
          <p:nvPr/>
        </p:nvSpPr>
        <p:spPr>
          <a:xfrm>
            <a:off x="457200" y="1333505"/>
            <a:ext cx="8381999" cy="438149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b="1" dirty="0"/>
              <a:t>M-</a:t>
            </a:r>
            <a:r>
              <a:rPr lang="nl-BE" b="1" dirty="0" err="1"/>
              <a:t>bassadeurs</a:t>
            </a:r>
            <a:r>
              <a:rPr lang="nl-BE" b="1" dirty="0"/>
              <a:t>/0800 20 800/HVDM</a:t>
            </a:r>
          </a:p>
          <a:p>
            <a:pPr lvl="2"/>
            <a:r>
              <a:rPr lang="nl-BE" dirty="0"/>
              <a:t>Dispatching naar:</a:t>
            </a:r>
          </a:p>
          <a:p>
            <a:r>
              <a:rPr lang="nl-BE" b="1" dirty="0"/>
              <a:t>ID team </a:t>
            </a:r>
            <a:r>
              <a:rPr lang="nl-BE" dirty="0"/>
              <a:t>voor professionele hulpverlening en welzijnsvragen nodig is</a:t>
            </a:r>
          </a:p>
          <a:p>
            <a:r>
              <a:rPr lang="nl-BE" b="1" dirty="0"/>
              <a:t>Sociale cohesie</a:t>
            </a:r>
            <a:r>
              <a:rPr lang="nl-BE" dirty="0"/>
              <a:t> wanneer een vrijwilliger of een zorgzame buur geschikt is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5643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Conclusie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/>
          </a:bodyPr>
          <a:lstStyle/>
          <a:p>
            <a:r>
              <a:rPr lang="nl-BE" dirty="0"/>
              <a:t>Grote solidariteit onder </a:t>
            </a:r>
            <a:r>
              <a:rPr lang="nl-BE" dirty="0" err="1"/>
              <a:t>Mechelaars</a:t>
            </a:r>
            <a:endParaRPr lang="nl-BE" dirty="0"/>
          </a:p>
          <a:p>
            <a:pPr lvl="2"/>
            <a:r>
              <a:rPr lang="nl-BE" dirty="0"/>
              <a:t>Buren willen helpen, waar het kan, maar vooral in hun buurt</a:t>
            </a:r>
          </a:p>
          <a:p>
            <a:r>
              <a:rPr lang="nl-BE" dirty="0"/>
              <a:t>Sociaal contact nodig (eenzaamheid)</a:t>
            </a:r>
          </a:p>
          <a:p>
            <a:r>
              <a:rPr lang="nl-BE" dirty="0"/>
              <a:t>Diensten worden op elkaar afgestemd over werking met vrijwilligers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70232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ea typeface="Verdana" panose="020B0604030504040204" pitchFamily="34" charset="0"/>
                <a:cs typeface="Verdana" panose="020B0604030504040204" pitchFamily="34" charset="0"/>
              </a:rPr>
              <a:t>Vrijwilligers toekomst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D864-8F3A-41B3-93C2-208003E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Toekomst vrijwilligers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A9505-EB0E-4509-8EF1-2E252FB2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4206" y="1049299"/>
            <a:ext cx="8381999" cy="4381490"/>
          </a:xfrm>
        </p:spPr>
        <p:txBody>
          <a:bodyPr>
            <a:normAutofit/>
          </a:bodyPr>
          <a:lstStyle/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9F7D9D-09B6-499A-89A1-05ACC8404A5B}"/>
              </a:ext>
            </a:extLst>
          </p:cNvPr>
          <p:cNvSpPr txBox="1">
            <a:spLocks/>
          </p:cNvSpPr>
          <p:nvPr/>
        </p:nvSpPr>
        <p:spPr>
          <a:xfrm>
            <a:off x="247135" y="1099752"/>
            <a:ext cx="8723870" cy="451021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Platform voor burenhulp</a:t>
            </a:r>
          </a:p>
          <a:p>
            <a:pPr lvl="2"/>
            <a:r>
              <a:rPr lang="nl-BE" dirty="0"/>
              <a:t>Voortbouwend op solidariteit in coronatijd</a:t>
            </a:r>
          </a:p>
          <a:p>
            <a:r>
              <a:rPr lang="nl-BE" dirty="0"/>
              <a:t>Gecoördineerde aanpak (beleid en CRM)</a:t>
            </a:r>
          </a:p>
          <a:p>
            <a:pPr lvl="2"/>
            <a:r>
              <a:rPr lang="nl-BE" dirty="0"/>
              <a:t>Verdere uitwerking vrijwilligersbeleid in Mechelen</a:t>
            </a:r>
          </a:p>
          <a:p>
            <a:r>
              <a:rPr lang="nl-BE" dirty="0"/>
              <a:t>Vrijwilligersplatform</a:t>
            </a:r>
          </a:p>
          <a:p>
            <a:pPr lvl="2"/>
            <a:r>
              <a:rPr lang="nl-BE" dirty="0"/>
              <a:t>Communicatie vraag en aanbod</a:t>
            </a:r>
          </a:p>
        </p:txBody>
      </p:sp>
    </p:spTree>
    <p:extLst>
      <p:ext uri="{BB962C8B-B14F-4D97-AF65-F5344CB8AC3E}">
        <p14:creationId xmlns:p14="http://schemas.microsoft.com/office/powerpoint/2010/main" val="4168852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‘Post’-corona platform burenhulp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/>
          </a:bodyPr>
          <a:lstStyle/>
          <a:p>
            <a:r>
              <a:rPr lang="nl-BE" dirty="0"/>
              <a:t>Opstart formulier/platform voor burenhulp</a:t>
            </a:r>
          </a:p>
          <a:p>
            <a:pPr lvl="2"/>
            <a:r>
              <a:rPr lang="nl-BE" dirty="0"/>
              <a:t>Eerste versie online sinds augustus</a:t>
            </a:r>
          </a:p>
          <a:p>
            <a:pPr lvl="2"/>
            <a:r>
              <a:rPr lang="nl-BE" dirty="0"/>
              <a:t>Onderzoek externe aanbieder (gesprekken zijn lopende)</a:t>
            </a:r>
          </a:p>
          <a:p>
            <a:pPr lvl="2"/>
            <a:r>
              <a:rPr lang="nl-BE" dirty="0"/>
              <a:t>Eén van de opdrachten van de medewerker zorgzame stad (coronabudget ingezet)</a:t>
            </a:r>
          </a:p>
          <a:p>
            <a:pPr lvl="2"/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8671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D864-8F3A-41B3-93C2-208003E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A9505-EB0E-4509-8EF1-2E252FB2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" y="1228478"/>
            <a:ext cx="8381999" cy="4381490"/>
          </a:xfrm>
        </p:spPr>
        <p:txBody>
          <a:bodyPr>
            <a:normAutofit/>
          </a:bodyPr>
          <a:lstStyle/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9F7D9D-09B6-499A-89A1-05ACC8404A5B}"/>
              </a:ext>
            </a:extLst>
          </p:cNvPr>
          <p:cNvSpPr txBox="1">
            <a:spLocks/>
          </p:cNvSpPr>
          <p:nvPr/>
        </p:nvSpPr>
        <p:spPr>
          <a:xfrm>
            <a:off x="247135" y="1828800"/>
            <a:ext cx="8723870" cy="3781167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Vrijwilligers tijdens corona (Covid-19)</a:t>
            </a:r>
          </a:p>
          <a:p>
            <a:endParaRPr lang="nl-BE" dirty="0"/>
          </a:p>
          <a:p>
            <a:r>
              <a:rPr lang="nl-BE" dirty="0"/>
              <a:t>Toekomst vrijwilligers in Mechelen</a:t>
            </a:r>
          </a:p>
        </p:txBody>
      </p:sp>
    </p:spTree>
    <p:extLst>
      <p:ext uri="{BB962C8B-B14F-4D97-AF65-F5344CB8AC3E}">
        <p14:creationId xmlns:p14="http://schemas.microsoft.com/office/powerpoint/2010/main" val="1107952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D864-8F3A-41B3-93C2-208003E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Platform burenhulp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A9505-EB0E-4509-8EF1-2E252FB2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099752"/>
            <a:ext cx="8440068" cy="4381490"/>
          </a:xfrm>
        </p:spPr>
        <p:txBody>
          <a:bodyPr>
            <a:normAutofit/>
          </a:bodyPr>
          <a:lstStyle/>
          <a:p>
            <a:r>
              <a:rPr lang="nl-BE" dirty="0"/>
              <a:t>Matchingplatform voor kleine taken in de buurt die door een buur kunnen opgelost worden. </a:t>
            </a:r>
          </a:p>
          <a:p>
            <a:r>
              <a:rPr lang="nl-BE" dirty="0"/>
              <a:t>Buren schrijven zelf in en vinden elkaar hier. </a:t>
            </a:r>
          </a:p>
          <a:p>
            <a:r>
              <a:rPr lang="nl-BE" dirty="0"/>
              <a:t>Onderzoek naar aanbieders platform </a:t>
            </a:r>
          </a:p>
          <a:p>
            <a:endParaRPr lang="nl-BE" dirty="0"/>
          </a:p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9F7D9D-09B6-499A-89A1-05ACC8404A5B}"/>
              </a:ext>
            </a:extLst>
          </p:cNvPr>
          <p:cNvSpPr txBox="1">
            <a:spLocks/>
          </p:cNvSpPr>
          <p:nvPr/>
        </p:nvSpPr>
        <p:spPr>
          <a:xfrm>
            <a:off x="247135" y="1099752"/>
            <a:ext cx="8723870" cy="451021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2153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D864-8F3A-41B3-93C2-208003E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CRM (beheer vrijwilligers)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A9505-EB0E-4509-8EF1-2E252FB2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099752"/>
            <a:ext cx="8440068" cy="4381490"/>
          </a:xfrm>
        </p:spPr>
        <p:txBody>
          <a:bodyPr>
            <a:normAutofit/>
          </a:bodyPr>
          <a:lstStyle/>
          <a:p>
            <a:r>
              <a:rPr lang="nl-BE" dirty="0"/>
              <a:t>Registratie vrijwilligers (aanmelding)</a:t>
            </a:r>
          </a:p>
          <a:p>
            <a:r>
              <a:rPr lang="nl-BE" dirty="0"/>
              <a:t>Privacy</a:t>
            </a:r>
          </a:p>
          <a:p>
            <a:r>
              <a:rPr lang="nl-BE" dirty="0"/>
              <a:t>Opvolging en beheer alle gegevens door de betrokken vrijwilligerscoach of dienst</a:t>
            </a:r>
          </a:p>
          <a:p>
            <a:r>
              <a:rPr lang="nl-BE" dirty="0"/>
              <a:t>Overzicht van alles m.b.t. een vrijwilliger</a:t>
            </a:r>
          </a:p>
          <a:p>
            <a:endParaRPr lang="nl-BE" dirty="0"/>
          </a:p>
          <a:p>
            <a:endParaRPr lang="nl-BE" dirty="0"/>
          </a:p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9F7D9D-09B6-499A-89A1-05ACC8404A5B}"/>
              </a:ext>
            </a:extLst>
          </p:cNvPr>
          <p:cNvSpPr txBox="1">
            <a:spLocks/>
          </p:cNvSpPr>
          <p:nvPr/>
        </p:nvSpPr>
        <p:spPr>
          <a:xfrm>
            <a:off x="247135" y="1099752"/>
            <a:ext cx="8723870" cy="451021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14669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D864-8F3A-41B3-93C2-208003E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Vrijwilligersplatform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A9505-EB0E-4509-8EF1-2E252FB2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099752"/>
            <a:ext cx="8440068" cy="4381490"/>
          </a:xfrm>
        </p:spPr>
        <p:txBody>
          <a:bodyPr>
            <a:normAutofit/>
          </a:bodyPr>
          <a:lstStyle/>
          <a:p>
            <a:r>
              <a:rPr lang="nl-BE" dirty="0"/>
              <a:t>Gebruiksvriendelijk online platform waar vraag een aanbod elkaar vinden</a:t>
            </a:r>
          </a:p>
          <a:p>
            <a:endParaRPr lang="nl-BE" dirty="0"/>
          </a:p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9F7D9D-09B6-499A-89A1-05ACC8404A5B}"/>
              </a:ext>
            </a:extLst>
          </p:cNvPr>
          <p:cNvSpPr txBox="1">
            <a:spLocks/>
          </p:cNvSpPr>
          <p:nvPr/>
        </p:nvSpPr>
        <p:spPr>
          <a:xfrm>
            <a:off x="247135" y="1099752"/>
            <a:ext cx="8723870" cy="451021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  <p:sp>
        <p:nvSpPr>
          <p:cNvPr id="7" name="Vijfhoek 6">
            <a:extLst>
              <a:ext uri="{FF2B5EF4-FFF2-40B4-BE49-F238E27FC236}">
                <a16:creationId xmlns:a16="http://schemas.microsoft.com/office/drawing/2014/main" id="{5160BABC-9D74-470E-9054-B52C4D3656AB}"/>
              </a:ext>
            </a:extLst>
          </p:cNvPr>
          <p:cNvSpPr/>
          <p:nvPr/>
        </p:nvSpPr>
        <p:spPr>
          <a:xfrm>
            <a:off x="729646" y="2579414"/>
            <a:ext cx="2160204" cy="2035834"/>
          </a:xfrm>
          <a:prstGeom prst="pentagon">
            <a:avLst/>
          </a:prstGeom>
          <a:solidFill>
            <a:srgbClr val="29C2DE"/>
          </a:solidFill>
          <a:ln>
            <a:solidFill>
              <a:srgbClr val="29C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Vrijwilliger bij stad Mechelen</a:t>
            </a:r>
          </a:p>
        </p:txBody>
      </p:sp>
      <p:sp>
        <p:nvSpPr>
          <p:cNvPr id="8" name="Vijfhoek 7">
            <a:extLst>
              <a:ext uri="{FF2B5EF4-FFF2-40B4-BE49-F238E27FC236}">
                <a16:creationId xmlns:a16="http://schemas.microsoft.com/office/drawing/2014/main" id="{C04DA4BA-DAC8-4437-997A-B0464A385232}"/>
              </a:ext>
            </a:extLst>
          </p:cNvPr>
          <p:cNvSpPr/>
          <p:nvPr/>
        </p:nvSpPr>
        <p:spPr>
          <a:xfrm>
            <a:off x="5744586" y="2620580"/>
            <a:ext cx="2160204" cy="2035834"/>
          </a:xfrm>
          <a:prstGeom prst="pentagon">
            <a:avLst/>
          </a:prstGeom>
          <a:solidFill>
            <a:srgbClr val="29C2DE"/>
          </a:solidFill>
          <a:ln>
            <a:solidFill>
              <a:srgbClr val="29C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Ik weet het niet, toon me alles</a:t>
            </a:r>
          </a:p>
        </p:txBody>
      </p:sp>
      <p:sp>
        <p:nvSpPr>
          <p:cNvPr id="9" name="Vijfhoek 8">
            <a:extLst>
              <a:ext uri="{FF2B5EF4-FFF2-40B4-BE49-F238E27FC236}">
                <a16:creationId xmlns:a16="http://schemas.microsoft.com/office/drawing/2014/main" id="{A1B81173-FEA1-445E-A856-34B964EE3F76}"/>
              </a:ext>
            </a:extLst>
          </p:cNvPr>
          <p:cNvSpPr/>
          <p:nvPr/>
        </p:nvSpPr>
        <p:spPr>
          <a:xfrm>
            <a:off x="3259494" y="2620580"/>
            <a:ext cx="2160204" cy="2035834"/>
          </a:xfrm>
          <a:prstGeom prst="pentagon">
            <a:avLst/>
          </a:prstGeom>
          <a:solidFill>
            <a:srgbClr val="29C2DE"/>
          </a:solidFill>
          <a:ln>
            <a:solidFill>
              <a:srgbClr val="29C2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Vrijwilliger bij een organisatie in Mechelen</a:t>
            </a:r>
          </a:p>
        </p:txBody>
      </p:sp>
    </p:spTree>
    <p:extLst>
      <p:ext uri="{BB962C8B-B14F-4D97-AF65-F5344CB8AC3E}">
        <p14:creationId xmlns:p14="http://schemas.microsoft.com/office/powerpoint/2010/main" val="2876776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D864-8F3A-41B3-93C2-208003E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Vrijwilligersplatform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A9505-EB0E-4509-8EF1-2E252FB2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2" y="1099752"/>
            <a:ext cx="8440068" cy="4381490"/>
          </a:xfrm>
        </p:spPr>
        <p:txBody>
          <a:bodyPr>
            <a:normAutofit/>
          </a:bodyPr>
          <a:lstStyle/>
          <a:p>
            <a:r>
              <a:rPr lang="nl-BE" dirty="0"/>
              <a:t>Met ondersteuning voor zij die hulp nodig hebben in hun zoektocht naar vrijwilligerswerk</a:t>
            </a:r>
          </a:p>
          <a:p>
            <a:r>
              <a:rPr lang="nl-BE" dirty="0"/>
              <a:t>Met de noodzakelijke en heldere informatie over vrijwilligerswerk in Vlaanderen</a:t>
            </a:r>
          </a:p>
          <a:p>
            <a:endParaRPr lang="nl-BE" dirty="0"/>
          </a:p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9F7D9D-09B6-499A-89A1-05ACC8404A5B}"/>
              </a:ext>
            </a:extLst>
          </p:cNvPr>
          <p:cNvSpPr txBox="1">
            <a:spLocks/>
          </p:cNvSpPr>
          <p:nvPr/>
        </p:nvSpPr>
        <p:spPr>
          <a:xfrm>
            <a:off x="247135" y="1099752"/>
            <a:ext cx="8723870" cy="451021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8352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Stand van zaken toekomstplannen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567"/>
            <a:ext cx="8381999" cy="4235570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Bevraging diensten vrijwilligerswerk</a:t>
            </a:r>
          </a:p>
          <a:p>
            <a:r>
              <a:rPr lang="nl-BE" dirty="0"/>
              <a:t>Opmaak intern beleid vrijwilligers (sociale cohesie en Stro) en terugkoppeling diensten die werken met vrijwilligers</a:t>
            </a:r>
          </a:p>
          <a:p>
            <a:r>
              <a:rPr lang="nl-BE" dirty="0"/>
              <a:t>Aanpak rond communicatie (branding), werving, waardering, vorming, registratie, … </a:t>
            </a:r>
          </a:p>
          <a:p>
            <a:r>
              <a:rPr lang="nl-BE" dirty="0"/>
              <a:t>Uitrol vrijwilligersplatform</a:t>
            </a:r>
          </a:p>
          <a:p>
            <a:r>
              <a:rPr lang="nl-BE" dirty="0"/>
              <a:t>Uitwerking platform burenhulp</a:t>
            </a:r>
          </a:p>
          <a:p>
            <a:r>
              <a:rPr lang="nl-BE" dirty="0"/>
              <a:t>Communicatie op Internationale dag van de vrijwilliger</a:t>
            </a:r>
          </a:p>
          <a:p>
            <a:pPr lvl="2"/>
            <a:r>
              <a:rPr lang="nl-BE" dirty="0"/>
              <a:t> 5 december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3055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Kansen en uitdagingen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Regie stad op vrijwilligerswerk in Mechelen</a:t>
            </a:r>
          </a:p>
          <a:p>
            <a:r>
              <a:rPr lang="nl-BE" dirty="0"/>
              <a:t>Permanente aandacht voor deze enorm diverse groep</a:t>
            </a:r>
          </a:p>
          <a:p>
            <a:r>
              <a:rPr lang="nl-BE" dirty="0"/>
              <a:t>Samen de stad maken en burgers hier ook deel van laten uitmaken</a:t>
            </a:r>
          </a:p>
          <a:p>
            <a:r>
              <a:rPr lang="nl-BE" dirty="0"/>
              <a:t>Meer taken waarvoor naar de lokale besturen wordt gekeken. (beleid vrijwilligers screenen Mechelse organisaties, warmste week, …)</a:t>
            </a:r>
          </a:p>
          <a:p>
            <a:r>
              <a:rPr lang="nl-BE" dirty="0"/>
              <a:t>Communicatie en branding - voorbeeldstad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6682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21C449-04EB-45F8-9A66-0D4E0901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29A7085-0F13-41EB-B844-E5E5A0C87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3" y="2089734"/>
            <a:ext cx="2381889" cy="1691096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C46EE37-E42A-40B6-BDB4-AEBB1256430A}"/>
              </a:ext>
            </a:extLst>
          </p:cNvPr>
          <p:cNvSpPr txBox="1"/>
          <p:nvPr/>
        </p:nvSpPr>
        <p:spPr>
          <a:xfrm>
            <a:off x="4086503" y="2857500"/>
            <a:ext cx="4503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Bas Dhoey | Coördinator Sociale Cohesie</a:t>
            </a:r>
            <a:endParaRPr lang="nl-BE" dirty="0"/>
          </a:p>
          <a:p>
            <a:r>
              <a:rPr lang="nl-BE" dirty="0">
                <a:solidFill>
                  <a:srgbClr val="005A84"/>
                </a:solidFill>
              </a:rPr>
              <a:t>bas.dhoey@mechelen.be</a:t>
            </a:r>
          </a:p>
          <a:p>
            <a:r>
              <a:rPr lang="nl-BE" dirty="0"/>
              <a:t>Stad Mechelen | Afdeling Sociaal Beleid</a:t>
            </a:r>
          </a:p>
        </p:txBody>
      </p:sp>
    </p:spTree>
    <p:extLst>
      <p:ext uri="{BB962C8B-B14F-4D97-AF65-F5344CB8AC3E}">
        <p14:creationId xmlns:p14="http://schemas.microsoft.com/office/powerpoint/2010/main" val="253393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D864-8F3A-41B3-93C2-208003E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Intro: Vrijwilligers Mechelen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A9505-EB0E-4509-8EF1-2E252FB2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" y="1228478"/>
            <a:ext cx="8381999" cy="4381490"/>
          </a:xfrm>
        </p:spPr>
        <p:txBody>
          <a:bodyPr>
            <a:normAutofit/>
          </a:bodyPr>
          <a:lstStyle/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9F7D9D-09B6-499A-89A1-05ACC8404A5B}"/>
              </a:ext>
            </a:extLst>
          </p:cNvPr>
          <p:cNvSpPr txBox="1">
            <a:spLocks/>
          </p:cNvSpPr>
          <p:nvPr/>
        </p:nvSpPr>
        <p:spPr>
          <a:xfrm>
            <a:off x="247135" y="1099752"/>
            <a:ext cx="8723870" cy="4510216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Organisatie met ca. 1200 actieve vrijwilligers</a:t>
            </a:r>
          </a:p>
          <a:p>
            <a:r>
              <a:rPr lang="nl-BE" dirty="0"/>
              <a:t>Diverse diensten die werken met vrijwilligers</a:t>
            </a:r>
          </a:p>
          <a:p>
            <a:r>
              <a:rPr lang="nl-BE" dirty="0"/>
              <a:t>Daarnaast veel externe organisaties (met vrijwilligers) in en rond onze stad waar we mee samenwerken</a:t>
            </a:r>
          </a:p>
          <a:p>
            <a:r>
              <a:rPr lang="nl-BE" dirty="0"/>
              <a:t>Vlaams Steunpunt Vrijwilligerswerk</a:t>
            </a:r>
          </a:p>
        </p:txBody>
      </p:sp>
    </p:spTree>
    <p:extLst>
      <p:ext uri="{BB962C8B-B14F-4D97-AF65-F5344CB8AC3E}">
        <p14:creationId xmlns:p14="http://schemas.microsoft.com/office/powerpoint/2010/main" val="68632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AD864-8F3A-41B3-93C2-208003E7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Intro: vrijwilligers en Sociaal Beleid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1A9505-EB0E-4509-8EF1-2E252FB27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7" y="1228478"/>
            <a:ext cx="8381999" cy="4381490"/>
          </a:xfrm>
        </p:spPr>
        <p:txBody>
          <a:bodyPr>
            <a:normAutofit/>
          </a:bodyPr>
          <a:lstStyle/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F9F7D9D-09B6-499A-89A1-05ACC8404A5B}"/>
              </a:ext>
            </a:extLst>
          </p:cNvPr>
          <p:cNvSpPr txBox="1">
            <a:spLocks/>
          </p:cNvSpPr>
          <p:nvPr/>
        </p:nvSpPr>
        <p:spPr>
          <a:xfrm>
            <a:off x="247135" y="1099752"/>
            <a:ext cx="8723870" cy="4510216"/>
          </a:xfrm>
          <a:prstGeom prst="rect">
            <a:avLst/>
          </a:prstGeom>
        </p:spPr>
        <p:txBody>
          <a:bodyPr vert="horz" lIns="91418" tIns="45709" rIns="91418" bIns="45709" rtlCol="0">
            <a:normAutofit lnSpcReduction="10000"/>
          </a:bodyPr>
          <a:lstStyle>
            <a:lvl1pPr marL="342819" indent="-342819" algn="l" defTabSz="914187" rtl="0" eaLnBrk="1" latinLnBrk="0" hangingPunct="1">
              <a:lnSpc>
                <a:spcPct val="100000"/>
              </a:lnSpc>
              <a:spcBef>
                <a:spcPts val="1368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1pPr>
            <a:lvl2pPr marL="742776" indent="-285684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2pPr>
            <a:lvl3pPr marL="1142732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3pPr>
            <a:lvl4pPr marL="1599827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4pPr>
            <a:lvl5pPr marL="2056921" indent="-228547" algn="l" defTabSz="914187" rtl="0" eaLnBrk="1" latinLnBrk="0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Proxima Nova Rg" pitchFamily="50" charset="0"/>
                <a:ea typeface="+mn-ea"/>
                <a:cs typeface="+mn-cs"/>
              </a:defRPr>
            </a:lvl5pPr>
            <a:lvl6pPr marL="2514014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07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01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92" indent="-228547" algn="l" defTabSz="91418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Aansturing eigen vrijwilligers</a:t>
            </a:r>
          </a:p>
          <a:p>
            <a:r>
              <a:rPr lang="nl-BE" dirty="0"/>
              <a:t>Campagnes m.b.t. vrijwilligers</a:t>
            </a:r>
          </a:p>
          <a:p>
            <a:pPr lvl="2"/>
            <a:r>
              <a:rPr lang="nl-BE" dirty="0"/>
              <a:t>Week van de vrijwilliger</a:t>
            </a:r>
          </a:p>
          <a:p>
            <a:pPr lvl="3"/>
            <a:r>
              <a:rPr lang="nl-BE" dirty="0"/>
              <a:t>Prijs van de vrijwilliger</a:t>
            </a:r>
          </a:p>
          <a:p>
            <a:pPr lvl="3"/>
            <a:r>
              <a:rPr lang="nl-BE" dirty="0"/>
              <a:t>Vrijwilligersbeurs </a:t>
            </a:r>
          </a:p>
          <a:p>
            <a:pPr lvl="2"/>
            <a:r>
              <a:rPr lang="nl-BE" dirty="0"/>
              <a:t>Internationale dag van de vrijwilliger</a:t>
            </a:r>
          </a:p>
          <a:p>
            <a:r>
              <a:rPr lang="nl-BE" dirty="0"/>
              <a:t>Uitwerking vrijwilligersplatform</a:t>
            </a:r>
          </a:p>
          <a:p>
            <a:r>
              <a:rPr lang="nl-BE" dirty="0"/>
              <a:t>Uitwerking platform voor burenhulp</a:t>
            </a:r>
          </a:p>
          <a:p>
            <a:r>
              <a:rPr lang="nl-BE" dirty="0"/>
              <a:t>Vrijwilligersbeleid</a:t>
            </a:r>
          </a:p>
        </p:txBody>
      </p:sp>
    </p:spTree>
    <p:extLst>
      <p:ext uri="{BB962C8B-B14F-4D97-AF65-F5344CB8AC3E}">
        <p14:creationId xmlns:p14="http://schemas.microsoft.com/office/powerpoint/2010/main" val="1910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ea typeface="Verdana" panose="020B0604030504040204" pitchFamily="34" charset="0"/>
                <a:cs typeface="Verdana" panose="020B0604030504040204" pitchFamily="34" charset="0"/>
              </a:rPr>
              <a:t>Vrijwilligers tijdens corona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7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282C3D-95B3-472B-B6CE-E16D9983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Vrijwilligers Covid-19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28A63E-5992-45A5-8559-40EAC1F0C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099752"/>
            <a:ext cx="8723870" cy="4510216"/>
          </a:xfrm>
        </p:spPr>
        <p:txBody>
          <a:bodyPr>
            <a:normAutofit fontScale="77500" lnSpcReduction="20000"/>
          </a:bodyPr>
          <a:lstStyle/>
          <a:p>
            <a:r>
              <a:rPr lang="nl-BE" dirty="0"/>
              <a:t>Week 9-15 maart crisiscommunicatie</a:t>
            </a:r>
          </a:p>
          <a:p>
            <a:r>
              <a:rPr lang="nl-BE" dirty="0"/>
              <a:t>Nood aan een gecoördineerde aanpak </a:t>
            </a:r>
            <a:r>
              <a:rPr lang="nl-BE" dirty="0" err="1"/>
              <a:t>mbt</a:t>
            </a:r>
            <a:r>
              <a:rPr lang="nl-BE" dirty="0"/>
              <a:t> vrijwilligers</a:t>
            </a:r>
          </a:p>
          <a:p>
            <a:pPr lvl="1"/>
            <a:r>
              <a:rPr lang="nl-BE" dirty="0"/>
              <a:t>Expertise vrijwilligers sociale cohesie (afdeling sociaal beleid)</a:t>
            </a:r>
          </a:p>
          <a:p>
            <a:r>
              <a:rPr lang="nl-BE" dirty="0"/>
              <a:t>13 maart: </a:t>
            </a:r>
            <a:r>
              <a:rPr lang="nl-BE" dirty="0" err="1"/>
              <a:t>lockdown</a:t>
            </a:r>
            <a:r>
              <a:rPr lang="nl-BE" dirty="0"/>
              <a:t> en stedelijk vrijwilligersplatform online (aanmelden vrijwilligers)</a:t>
            </a:r>
          </a:p>
          <a:p>
            <a:pPr lvl="2"/>
            <a:r>
              <a:rPr lang="nl-BE" dirty="0"/>
              <a:t>Vanaf 19 maart overgeschakeld naar gratis platform van aanbieder </a:t>
            </a:r>
            <a:r>
              <a:rPr lang="nl-BE" dirty="0" err="1"/>
              <a:t>Give</a:t>
            </a:r>
            <a:r>
              <a:rPr lang="nl-BE" dirty="0"/>
              <a:t>-a-</a:t>
            </a:r>
            <a:r>
              <a:rPr lang="nl-BE" dirty="0" err="1"/>
              <a:t>day</a:t>
            </a:r>
            <a:r>
              <a:rPr lang="nl-BE" dirty="0"/>
              <a:t> (Impact </a:t>
            </a:r>
            <a:r>
              <a:rPr lang="nl-BE" dirty="0" err="1"/>
              <a:t>days</a:t>
            </a:r>
            <a:r>
              <a:rPr lang="nl-BE" dirty="0"/>
              <a:t> of ‘Mechelen meld je aan’)</a:t>
            </a:r>
          </a:p>
          <a:p>
            <a:r>
              <a:rPr lang="nl-BE" dirty="0"/>
              <a:t>15 maart: formulier voor hulp online (mensen die hulp nodig hadden t.g.v. coronacrisis)</a:t>
            </a:r>
          </a:p>
          <a:p>
            <a:r>
              <a:rPr lang="nl-BE" dirty="0"/>
              <a:t>16 maart kaartjes burenhulp</a:t>
            </a:r>
          </a:p>
        </p:txBody>
      </p:sp>
    </p:spTree>
    <p:extLst>
      <p:ext uri="{BB962C8B-B14F-4D97-AF65-F5344CB8AC3E}">
        <p14:creationId xmlns:p14="http://schemas.microsoft.com/office/powerpoint/2010/main" val="1412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Coördinatie vrijwilligers Covid-19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 fontScale="85000" lnSpcReduction="10000"/>
          </a:bodyPr>
          <a:lstStyle/>
          <a:p>
            <a:r>
              <a:rPr lang="nl-BE" dirty="0"/>
              <a:t>Afdeling Sociaal Beleid </a:t>
            </a:r>
          </a:p>
          <a:p>
            <a:r>
              <a:rPr lang="nl-BE" dirty="0" err="1"/>
              <a:t>Oplijsting</a:t>
            </a:r>
            <a:r>
              <a:rPr lang="nl-BE" dirty="0"/>
              <a:t> taken waar burgers bij kunnen helpen</a:t>
            </a:r>
          </a:p>
          <a:p>
            <a:r>
              <a:rPr lang="nl-BE" dirty="0"/>
              <a:t>Verdeling deeltaken onder de clusters Sociaal Beleid voor specifieke opvolging</a:t>
            </a:r>
          </a:p>
          <a:p>
            <a:r>
              <a:rPr lang="nl-BE" dirty="0"/>
              <a:t>Afstemming met Stro voor overzicht op andere directies. </a:t>
            </a:r>
          </a:p>
          <a:p>
            <a:r>
              <a:rPr lang="nl-BE" dirty="0"/>
              <a:t>Contact andere afdelingen om samen te werken, aanbod uit te werken en te ondersteunen</a:t>
            </a:r>
          </a:p>
          <a:p>
            <a:pPr marL="57135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634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Verloop tijdens Covid-19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/>
          </a:bodyPr>
          <a:lstStyle/>
          <a:p>
            <a:r>
              <a:rPr lang="nl-BE" dirty="0"/>
              <a:t>Vrijwilligers aanmelden (wervingsformulier)</a:t>
            </a:r>
          </a:p>
          <a:p>
            <a:pPr lvl="2"/>
            <a:r>
              <a:rPr lang="nl-BE" dirty="0"/>
              <a:t>Vaak gesproken over HET vrijwilligersplatform</a:t>
            </a:r>
          </a:p>
          <a:p>
            <a:r>
              <a:rPr lang="nl-BE" dirty="0"/>
              <a:t>Hulpvragen verzamelen (noden)</a:t>
            </a:r>
          </a:p>
          <a:p>
            <a:pPr lvl="2"/>
            <a:r>
              <a:rPr lang="nl-BE" dirty="0"/>
              <a:t>Formulier voor hulp (rode button op de homepagina stad Mechelen)</a:t>
            </a:r>
          </a:p>
          <a:p>
            <a:r>
              <a:rPr lang="nl-BE" dirty="0"/>
              <a:t>Matching en verdeling vrijwilligers</a:t>
            </a:r>
          </a:p>
          <a:p>
            <a:r>
              <a:rPr lang="nl-BE" dirty="0"/>
              <a:t>Voortdurend bijsturen</a:t>
            </a:r>
          </a:p>
          <a:p>
            <a:endParaRPr lang="nl-BE" dirty="0"/>
          </a:p>
          <a:p>
            <a:pPr marL="457092" lvl="1" indent="0">
              <a:buNone/>
            </a:pPr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983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997C-7A78-4ABE-B41B-A4ADB0C00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Taken vrijwilligers – bij aanvang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5DB76FB9-BAA9-4A66-B1B5-770A0DDD3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5"/>
            <a:ext cx="8381999" cy="4381490"/>
          </a:xfrm>
        </p:spPr>
        <p:txBody>
          <a:bodyPr>
            <a:normAutofit/>
          </a:bodyPr>
          <a:lstStyle/>
          <a:p>
            <a:r>
              <a:rPr lang="nl-BE" dirty="0"/>
              <a:t>Mondmaskers maken </a:t>
            </a:r>
          </a:p>
          <a:p>
            <a:r>
              <a:rPr lang="nl-BE" dirty="0"/>
              <a:t>Huisdier uitlaten </a:t>
            </a:r>
          </a:p>
          <a:p>
            <a:r>
              <a:rPr lang="nl-BE" dirty="0"/>
              <a:t>Boodschappen doen</a:t>
            </a:r>
          </a:p>
          <a:p>
            <a:r>
              <a:rPr lang="nl-BE" dirty="0"/>
              <a:t>Sociaal contact</a:t>
            </a:r>
          </a:p>
          <a:p>
            <a:r>
              <a:rPr lang="nl-BE" dirty="0"/>
              <a:t>Vrije tijd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127064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ro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angepast 1">
      <a:majorFont>
        <a:latin typeface="Proxima Nova Rg"/>
        <a:ea typeface=""/>
        <a:cs typeface=""/>
      </a:majorFont>
      <a:minorFont>
        <a:latin typeface="Proxima Nova Rg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1011_corpbranding_strategischoverleg" id="{96F95F02-5D44-47D0-A83A-4FE18D8BEEDC}" vid="{A84E6797-987A-4C22-8975-C5F809774C6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27F59A8DE3F49B0287EE5E5E9EB6B" ma:contentTypeVersion="10" ma:contentTypeDescription="Een nieuw document maken." ma:contentTypeScope="" ma:versionID="d2e39b0d1b6c40731c8cfce7ca40c252">
  <xsd:schema xmlns:xsd="http://www.w3.org/2001/XMLSchema" xmlns:xs="http://www.w3.org/2001/XMLSchema" xmlns:p="http://schemas.microsoft.com/office/2006/metadata/properties" xmlns:ns3="6a807588-a135-4924-ab86-1cfaf3ee3c21" xmlns:ns4="8295d7e2-55e4-4105-b630-95bde32b1a8f" targetNamespace="http://schemas.microsoft.com/office/2006/metadata/properties" ma:root="true" ma:fieldsID="70e7b2b974d131c0363e06fc26667e7f" ns3:_="" ns4:_="">
    <xsd:import namespace="6a807588-a135-4924-ab86-1cfaf3ee3c21"/>
    <xsd:import namespace="8295d7e2-55e4-4105-b630-95bde32b1a8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807588-a135-4924-ab86-1cfaf3ee3c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5d7e2-55e4-4105-b630-95bde32b1a8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AB2A52-3B6F-4B25-8E8C-6CC6C0FE8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85B355-A001-4C1B-B136-28F00DFFD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807588-a135-4924-ab86-1cfaf3ee3c21"/>
    <ds:schemaRef ds:uri="8295d7e2-55e4-4105-b630-95bde32b1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374562-3644-4445-A9DD-2A7D5B80897E}">
  <ds:schemaRefs>
    <ds:schemaRef ds:uri="8295d7e2-55e4-4105-b630-95bde32b1a8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a807588-a135-4924-ab86-1cfaf3ee3c21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20191011_corpbranding_strategischoverleg</Template>
  <TotalTime>2605</TotalTime>
  <Words>952</Words>
  <Application>Microsoft Office PowerPoint</Application>
  <PresentationFormat>Diavoorstelling (16:10)</PresentationFormat>
  <Paragraphs>189</Paragraphs>
  <Slides>26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Proxima Nova Rg</vt:lpstr>
      <vt:lpstr>Verdana</vt:lpstr>
      <vt:lpstr>Kantoorthema</vt:lpstr>
      <vt:lpstr>Vrijwilligers in Mechelen</vt:lpstr>
      <vt:lpstr>Overzicht</vt:lpstr>
      <vt:lpstr>Intro: Vrijwilligers Mechelen</vt:lpstr>
      <vt:lpstr>Intro: vrijwilligers en Sociaal Beleid</vt:lpstr>
      <vt:lpstr>Vrijwilligers tijdens corona</vt:lpstr>
      <vt:lpstr>Vrijwilligers Covid-19</vt:lpstr>
      <vt:lpstr>Coördinatie vrijwilligers Covid-19</vt:lpstr>
      <vt:lpstr>Verloop tijdens Covid-19</vt:lpstr>
      <vt:lpstr>Taken vrijwilligers – bij aanvang</vt:lpstr>
      <vt:lpstr>Taken vrijwilligers – uitbreiding</vt:lpstr>
      <vt:lpstr>Aanmeldingen vrijwilligers totaal</vt:lpstr>
      <vt:lpstr>Aanmeldingen hulpvragen totaal</vt:lpstr>
      <vt:lpstr>Voorbeeld: Mondmaskerverdeling</vt:lpstr>
      <vt:lpstr>Afronding platform vrijwilligers</vt:lpstr>
      <vt:lpstr>Uitbreiding en overdracht hulpvragen</vt:lpstr>
      <vt:lpstr>Conclusie</vt:lpstr>
      <vt:lpstr>Vrijwilligers toekomst</vt:lpstr>
      <vt:lpstr>Toekomst vrijwilligers</vt:lpstr>
      <vt:lpstr>‘Post’-corona platform burenhulp</vt:lpstr>
      <vt:lpstr>Platform burenhulp</vt:lpstr>
      <vt:lpstr>CRM (beheer vrijwilligers)</vt:lpstr>
      <vt:lpstr>Vrijwilligersplatform</vt:lpstr>
      <vt:lpstr>Vrijwilligersplatform</vt:lpstr>
      <vt:lpstr>Stand van zaken toekomstplannen</vt:lpstr>
      <vt:lpstr>Kansen en uitdagingen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Branding</dc:title>
  <dc:creator>Lenaerts Veerle</dc:creator>
  <cp:lastModifiedBy>Van Haperen Lieve</cp:lastModifiedBy>
  <cp:revision>37</cp:revision>
  <cp:lastPrinted>2017-01-16T12:26:22Z</cp:lastPrinted>
  <dcterms:created xsi:type="dcterms:W3CDTF">2019-10-14T10:35:05Z</dcterms:created>
  <dcterms:modified xsi:type="dcterms:W3CDTF">2020-09-25T10:01:14Z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0x01010085527F59A8DE3F49B0287EE5E5E9EB6B</vt:lpwstr>
  </property>
</Properties>
</file>